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0" r:id="rId1"/>
    <p:sldMasterId id="2147483973" r:id="rId2"/>
    <p:sldMasterId id="2147484077" r:id="rId3"/>
    <p:sldMasterId id="2147484090" r:id="rId4"/>
  </p:sldMasterIdLst>
  <p:notesMasterIdLst>
    <p:notesMasterId r:id="rId228"/>
  </p:notesMasterIdLst>
  <p:sldIdLst>
    <p:sldId id="318" r:id="rId5"/>
    <p:sldId id="319" r:id="rId6"/>
    <p:sldId id="261" r:id="rId7"/>
    <p:sldId id="260" r:id="rId8"/>
    <p:sldId id="320" r:id="rId9"/>
    <p:sldId id="324" r:id="rId10"/>
    <p:sldId id="337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384" r:id="rId70"/>
    <p:sldId id="385" r:id="rId71"/>
    <p:sldId id="485" r:id="rId72"/>
    <p:sldId id="486" r:id="rId73"/>
    <p:sldId id="487" r:id="rId74"/>
    <p:sldId id="488" r:id="rId75"/>
    <p:sldId id="489" r:id="rId76"/>
    <p:sldId id="490" r:id="rId77"/>
    <p:sldId id="491" r:id="rId78"/>
    <p:sldId id="492" r:id="rId79"/>
    <p:sldId id="493" r:id="rId80"/>
    <p:sldId id="494" r:id="rId81"/>
    <p:sldId id="495" r:id="rId82"/>
    <p:sldId id="496" r:id="rId83"/>
    <p:sldId id="497" r:id="rId84"/>
    <p:sldId id="498" r:id="rId85"/>
    <p:sldId id="499" r:id="rId86"/>
    <p:sldId id="500" r:id="rId87"/>
    <p:sldId id="501" r:id="rId88"/>
    <p:sldId id="502" r:id="rId89"/>
    <p:sldId id="503" r:id="rId90"/>
    <p:sldId id="505" r:id="rId91"/>
    <p:sldId id="506" r:id="rId92"/>
    <p:sldId id="507" r:id="rId93"/>
    <p:sldId id="508" r:id="rId94"/>
    <p:sldId id="509" r:id="rId95"/>
    <p:sldId id="510" r:id="rId96"/>
    <p:sldId id="511" r:id="rId97"/>
    <p:sldId id="512" r:id="rId98"/>
    <p:sldId id="513" r:id="rId99"/>
    <p:sldId id="514" r:id="rId100"/>
    <p:sldId id="515" r:id="rId101"/>
    <p:sldId id="516" r:id="rId102"/>
    <p:sldId id="517" r:id="rId103"/>
    <p:sldId id="518" r:id="rId104"/>
    <p:sldId id="519" r:id="rId105"/>
    <p:sldId id="520" r:id="rId106"/>
    <p:sldId id="521" r:id="rId107"/>
    <p:sldId id="522" r:id="rId108"/>
    <p:sldId id="523" r:id="rId109"/>
    <p:sldId id="524" r:id="rId110"/>
    <p:sldId id="525" r:id="rId111"/>
    <p:sldId id="526" r:id="rId112"/>
    <p:sldId id="527" r:id="rId113"/>
    <p:sldId id="528" r:id="rId114"/>
    <p:sldId id="529" r:id="rId115"/>
    <p:sldId id="530" r:id="rId116"/>
    <p:sldId id="531" r:id="rId117"/>
    <p:sldId id="532" r:id="rId118"/>
    <p:sldId id="533" r:id="rId119"/>
    <p:sldId id="534" r:id="rId120"/>
    <p:sldId id="535" r:id="rId121"/>
    <p:sldId id="536" r:id="rId122"/>
    <p:sldId id="537" r:id="rId123"/>
    <p:sldId id="538" r:id="rId124"/>
    <p:sldId id="539" r:id="rId125"/>
    <p:sldId id="540" r:id="rId126"/>
    <p:sldId id="541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35" r:id="rId177"/>
    <p:sldId id="436" r:id="rId178"/>
    <p:sldId id="437" r:id="rId179"/>
    <p:sldId id="438" r:id="rId180"/>
    <p:sldId id="439" r:id="rId181"/>
    <p:sldId id="440" r:id="rId182"/>
    <p:sldId id="441" r:id="rId183"/>
    <p:sldId id="442" r:id="rId184"/>
    <p:sldId id="443" r:id="rId185"/>
    <p:sldId id="444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69" r:id="rId211"/>
    <p:sldId id="470" r:id="rId212"/>
    <p:sldId id="471" r:id="rId213"/>
    <p:sldId id="472" r:id="rId214"/>
    <p:sldId id="473" r:id="rId215"/>
    <p:sldId id="474" r:id="rId216"/>
    <p:sldId id="475" r:id="rId217"/>
    <p:sldId id="476" r:id="rId218"/>
    <p:sldId id="478" r:id="rId219"/>
    <p:sldId id="479" r:id="rId220"/>
    <p:sldId id="480" r:id="rId221"/>
    <p:sldId id="481" r:id="rId222"/>
    <p:sldId id="482" r:id="rId223"/>
    <p:sldId id="483" r:id="rId224"/>
    <p:sldId id="542" r:id="rId225"/>
    <p:sldId id="316" r:id="rId226"/>
    <p:sldId id="317" r:id="rId2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presProps" Target="presProps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0" Type="http://schemas.openxmlformats.org/officeDocument/2006/relationships/viewProps" Target="viewProp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231" Type="http://schemas.openxmlformats.org/officeDocument/2006/relationships/theme" Target="theme/theme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5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15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7945238-30CC-4D02-A797-CC76DDE9A9FA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226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227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44F6CCA-55CA-465C-8FDC-22F45F4A847F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9993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6330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753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9454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161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9570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1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658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979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821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785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226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227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44F6CCA-55CA-465C-8FDC-22F45F4A847F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7574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6992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731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8528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1546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2146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8578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9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8779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5690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29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91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92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2306678-3086-4720-88B8-653C45BA3DAF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9731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617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390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8356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8798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0611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79051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2389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4105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101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49778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39714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3084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7093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289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1649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763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1008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87810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29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7695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09618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1418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571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2455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23705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68735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56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0271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57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6934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50575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59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897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17050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60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39361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05150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62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3979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16330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64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53110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65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97449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66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63345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256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257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6A8CF59-4213-4037-BDAA-2C1B8D9BABE5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259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260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23ECC7E-0D7B-43EB-AEA3-9FFEC833F4C2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0462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559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466725"/>
            <a:ext cx="5989637" cy="4494213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423000" y="5120640"/>
            <a:ext cx="6012000" cy="33602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89" name="Slide Number Placeholder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49ABB2-3598-4AC3-A127-25F0266D3303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952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0" y="478440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234288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154548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309132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154548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309132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206">
              <a:lnSpc>
                <a:spcPts val="922"/>
              </a:lnSpc>
            </a:pPr>
            <a:r>
              <a:rPr lang="en-IN" spc="-9"/>
              <a:t>10</a:t>
            </a:r>
            <a:fld id="{81D60167-4931-47E6-BA6A-407CBD079E47}" type="slidenum">
              <a:rPr spc="-9" smtClean="0"/>
              <a:pPr marL="11206">
                <a:lnSpc>
                  <a:spcPts val="922"/>
                </a:lnSpc>
              </a:pPr>
              <a:t>‹#›</a:t>
            </a:fld>
            <a:endParaRPr spc="-9" dirty="0"/>
          </a:p>
        </p:txBody>
      </p:sp>
    </p:spTree>
    <p:extLst>
      <p:ext uri="{BB962C8B-B14F-4D97-AF65-F5344CB8AC3E}">
        <p14:creationId xmlns:p14="http://schemas.microsoft.com/office/powerpoint/2010/main" val="1503173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68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2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206">
              <a:lnSpc>
                <a:spcPts val="922"/>
              </a:lnSpc>
            </a:pPr>
            <a:r>
              <a:rPr lang="en-IN" spc="-9"/>
              <a:t>10</a:t>
            </a:r>
            <a:fld id="{81D60167-4931-47E6-BA6A-407CBD079E47}" type="slidenum">
              <a:rPr spc="-9" smtClean="0"/>
              <a:pPr marL="11206">
                <a:lnSpc>
                  <a:spcPts val="922"/>
                </a:lnSpc>
              </a:pPr>
              <a:t>‹#›</a:t>
            </a:fld>
            <a:endParaRPr spc="-9" dirty="0"/>
          </a:p>
        </p:txBody>
      </p:sp>
    </p:spTree>
    <p:extLst>
      <p:ext uri="{BB962C8B-B14F-4D97-AF65-F5344CB8AC3E}">
        <p14:creationId xmlns:p14="http://schemas.microsoft.com/office/powerpoint/2010/main" val="2397656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subTitle"/>
          </p:nvPr>
        </p:nvSpPr>
        <p:spPr>
          <a:xfrm>
            <a:off x="0" y="3671280"/>
            <a:ext cx="4571640" cy="213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457164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3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0" y="3671280"/>
            <a:ext cx="4571640" cy="213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subTitle"/>
          </p:nvPr>
        </p:nvSpPr>
        <p:spPr>
          <a:xfrm>
            <a:off x="457200" y="339480"/>
            <a:ext cx="8229240" cy="3522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8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9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3" name="PlaceHolder 4"/>
          <p:cNvSpPr>
            <a:spLocks noGrp="1"/>
          </p:cNvSpPr>
          <p:nvPr>
            <p:ph type="body"/>
          </p:nvPr>
        </p:nvSpPr>
        <p:spPr>
          <a:xfrm>
            <a:off x="234288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6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7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 type="body"/>
          </p:nvPr>
        </p:nvSpPr>
        <p:spPr>
          <a:xfrm>
            <a:off x="0" y="478440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4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5" name="PlaceHolder 5"/>
          <p:cNvSpPr>
            <a:spLocks noGrp="1"/>
          </p:cNvSpPr>
          <p:nvPr>
            <p:ph type="body"/>
          </p:nvPr>
        </p:nvSpPr>
        <p:spPr>
          <a:xfrm>
            <a:off x="234288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 type="body"/>
          </p:nvPr>
        </p:nvSpPr>
        <p:spPr>
          <a:xfrm>
            <a:off x="154548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 type="body"/>
          </p:nvPr>
        </p:nvSpPr>
        <p:spPr>
          <a:xfrm>
            <a:off x="309132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0" name="PlaceHolder 5"/>
          <p:cNvSpPr>
            <a:spLocks noGrp="1"/>
          </p:cNvSpPr>
          <p:nvPr>
            <p:ph type="body"/>
          </p:nvPr>
        </p:nvSpPr>
        <p:spPr>
          <a:xfrm>
            <a:off x="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1" name="PlaceHolder 6"/>
          <p:cNvSpPr>
            <a:spLocks noGrp="1"/>
          </p:cNvSpPr>
          <p:nvPr>
            <p:ph type="body"/>
          </p:nvPr>
        </p:nvSpPr>
        <p:spPr>
          <a:xfrm>
            <a:off x="154548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2" name="PlaceHolder 7"/>
          <p:cNvSpPr>
            <a:spLocks noGrp="1"/>
          </p:cNvSpPr>
          <p:nvPr>
            <p:ph type="body"/>
          </p:nvPr>
        </p:nvSpPr>
        <p:spPr>
          <a:xfrm>
            <a:off x="309132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0" name="PlaceHolder 2"/>
          <p:cNvSpPr>
            <a:spLocks noGrp="1"/>
          </p:cNvSpPr>
          <p:nvPr>
            <p:ph type="subTitle"/>
          </p:nvPr>
        </p:nvSpPr>
        <p:spPr>
          <a:xfrm>
            <a:off x="0" y="3671280"/>
            <a:ext cx="4571640" cy="213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457164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457164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4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5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PlaceHolder 1"/>
          <p:cNvSpPr>
            <a:spLocks noGrp="1"/>
          </p:cNvSpPr>
          <p:nvPr>
            <p:ph type="subTitle"/>
          </p:nvPr>
        </p:nvSpPr>
        <p:spPr>
          <a:xfrm>
            <a:off x="457200" y="339480"/>
            <a:ext cx="8229240" cy="3522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9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0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1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234288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7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8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9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1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2" name="PlaceHolder 3"/>
          <p:cNvSpPr>
            <a:spLocks noGrp="1"/>
          </p:cNvSpPr>
          <p:nvPr>
            <p:ph type="body"/>
          </p:nvPr>
        </p:nvSpPr>
        <p:spPr>
          <a:xfrm>
            <a:off x="0" y="478440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4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5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6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7" name="PlaceHolder 5"/>
          <p:cNvSpPr>
            <a:spLocks noGrp="1"/>
          </p:cNvSpPr>
          <p:nvPr>
            <p:ph type="body"/>
          </p:nvPr>
        </p:nvSpPr>
        <p:spPr>
          <a:xfrm>
            <a:off x="234288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9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0" name="PlaceHolder 3"/>
          <p:cNvSpPr>
            <a:spLocks noGrp="1"/>
          </p:cNvSpPr>
          <p:nvPr>
            <p:ph type="body"/>
          </p:nvPr>
        </p:nvSpPr>
        <p:spPr>
          <a:xfrm>
            <a:off x="154548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1" name="PlaceHolder 4"/>
          <p:cNvSpPr>
            <a:spLocks noGrp="1"/>
          </p:cNvSpPr>
          <p:nvPr>
            <p:ph type="body"/>
          </p:nvPr>
        </p:nvSpPr>
        <p:spPr>
          <a:xfrm>
            <a:off x="309132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2" name="PlaceHolder 5"/>
          <p:cNvSpPr>
            <a:spLocks noGrp="1"/>
          </p:cNvSpPr>
          <p:nvPr>
            <p:ph type="body"/>
          </p:nvPr>
        </p:nvSpPr>
        <p:spPr>
          <a:xfrm>
            <a:off x="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3" name="PlaceHolder 6"/>
          <p:cNvSpPr>
            <a:spLocks noGrp="1"/>
          </p:cNvSpPr>
          <p:nvPr>
            <p:ph type="body"/>
          </p:nvPr>
        </p:nvSpPr>
        <p:spPr>
          <a:xfrm>
            <a:off x="154548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4" name="PlaceHolder 7"/>
          <p:cNvSpPr>
            <a:spLocks noGrp="1"/>
          </p:cNvSpPr>
          <p:nvPr>
            <p:ph type="body"/>
          </p:nvPr>
        </p:nvSpPr>
        <p:spPr>
          <a:xfrm>
            <a:off x="309132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5" name="PlaceHolder 2"/>
          <p:cNvSpPr>
            <a:spLocks noGrp="1"/>
          </p:cNvSpPr>
          <p:nvPr>
            <p:ph type="subTitle"/>
          </p:nvPr>
        </p:nvSpPr>
        <p:spPr>
          <a:xfrm>
            <a:off x="0" y="3671280"/>
            <a:ext cx="4571640" cy="213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7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457164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9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0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PlaceHolder 1"/>
          <p:cNvSpPr>
            <a:spLocks noGrp="1"/>
          </p:cNvSpPr>
          <p:nvPr>
            <p:ph type="subTitle"/>
          </p:nvPr>
        </p:nvSpPr>
        <p:spPr>
          <a:xfrm>
            <a:off x="457200" y="339480"/>
            <a:ext cx="8229240" cy="3522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5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6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8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9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0" name="PlaceHolder 4"/>
          <p:cNvSpPr>
            <a:spLocks noGrp="1"/>
          </p:cNvSpPr>
          <p:nvPr>
            <p:ph type="body"/>
          </p:nvPr>
        </p:nvSpPr>
        <p:spPr>
          <a:xfrm>
            <a:off x="234288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2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3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4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 type="body"/>
          </p:nvPr>
        </p:nvSpPr>
        <p:spPr>
          <a:xfrm>
            <a:off x="0" y="478440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9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0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1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2" name="PlaceHolder 5"/>
          <p:cNvSpPr>
            <a:spLocks noGrp="1"/>
          </p:cNvSpPr>
          <p:nvPr>
            <p:ph type="body"/>
          </p:nvPr>
        </p:nvSpPr>
        <p:spPr>
          <a:xfrm>
            <a:off x="234288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4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5" name="PlaceHolder 3"/>
          <p:cNvSpPr>
            <a:spLocks noGrp="1"/>
          </p:cNvSpPr>
          <p:nvPr>
            <p:ph type="body"/>
          </p:nvPr>
        </p:nvSpPr>
        <p:spPr>
          <a:xfrm>
            <a:off x="154548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6" name="PlaceHolder 4"/>
          <p:cNvSpPr>
            <a:spLocks noGrp="1"/>
          </p:cNvSpPr>
          <p:nvPr>
            <p:ph type="body"/>
          </p:nvPr>
        </p:nvSpPr>
        <p:spPr>
          <a:xfrm>
            <a:off x="3091320" y="367128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7" name="PlaceHolder 5"/>
          <p:cNvSpPr>
            <a:spLocks noGrp="1"/>
          </p:cNvSpPr>
          <p:nvPr>
            <p:ph type="body"/>
          </p:nvPr>
        </p:nvSpPr>
        <p:spPr>
          <a:xfrm>
            <a:off x="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8" name="PlaceHolder 6"/>
          <p:cNvSpPr>
            <a:spLocks noGrp="1"/>
          </p:cNvSpPr>
          <p:nvPr>
            <p:ph type="body"/>
          </p:nvPr>
        </p:nvSpPr>
        <p:spPr>
          <a:xfrm>
            <a:off x="154548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9" name="PlaceHolder 7"/>
          <p:cNvSpPr>
            <a:spLocks noGrp="1"/>
          </p:cNvSpPr>
          <p:nvPr>
            <p:ph type="body"/>
          </p:nvPr>
        </p:nvSpPr>
        <p:spPr>
          <a:xfrm>
            <a:off x="3091320" y="4784400"/>
            <a:ext cx="147168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57200" y="339480"/>
            <a:ext cx="8229240" cy="3522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2130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2342880" y="478440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2342880" y="3671280"/>
            <a:ext cx="223092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0" y="4784400"/>
            <a:ext cx="4571640" cy="101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g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7" descr="logo_2012-07-31.gif"/>
          <p:cNvPicPr/>
          <p:nvPr/>
        </p:nvPicPr>
        <p:blipFill>
          <a:blip r:embed="rId17"/>
          <a:stretch/>
        </p:blipFill>
        <p:spPr>
          <a:xfrm>
            <a:off x="7059960" y="6196680"/>
            <a:ext cx="1382040" cy="35280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099440"/>
            <a:ext cx="8229240" cy="45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1555920"/>
            <a:ext cx="8229240" cy="4246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195120" indent="-194760">
              <a:lnSpc>
                <a:spcPct val="100000"/>
              </a:lnSpc>
              <a:spcBef>
                <a:spcPts val="1001"/>
              </a:spcBef>
              <a:buClr>
                <a:srgbClr val="153D68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806400" lvl="2" indent="-267840">
              <a:lnSpc>
                <a:spcPct val="100000"/>
              </a:lnSpc>
              <a:spcBef>
                <a:spcPts val="1001"/>
              </a:spcBef>
              <a:buClr>
                <a:srgbClr val="153D68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1170000" lvl="3" indent="-363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1438200" lvl="4" indent="-267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ftr"/>
          </p:nvPr>
        </p:nvSpPr>
        <p:spPr>
          <a:xfrm>
            <a:off x="842760" y="6173640"/>
            <a:ext cx="6205680" cy="36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B2B2B2"/>
                </a:solidFill>
                <a:latin typeface="Calibri"/>
              </a:rPr>
              <a:t>To edit footnote click on Insert / Header &amp; Footer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sldNum"/>
          </p:nvPr>
        </p:nvSpPr>
        <p:spPr>
          <a:xfrm>
            <a:off x="457200" y="6173640"/>
            <a:ext cx="385200" cy="36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263EFAF3-853E-431D-82F1-38CC848203B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4103" r:id="rId13"/>
    <p:sldLayoutId id="21474841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Picture 7" descr="logo_2012-07-31.gif"/>
          <p:cNvPicPr/>
          <p:nvPr/>
        </p:nvPicPr>
        <p:blipFill>
          <a:blip r:embed="rId14"/>
          <a:stretch/>
        </p:blipFill>
        <p:spPr>
          <a:xfrm>
            <a:off x="7059960" y="6196680"/>
            <a:ext cx="1382040" cy="352800"/>
          </a:xfrm>
          <a:prstGeom prst="rect">
            <a:avLst/>
          </a:prstGeom>
          <a:ln w="0">
            <a:noFill/>
          </a:ln>
        </p:spPr>
      </p:pic>
      <p:sp>
        <p:nvSpPr>
          <p:cNvPr id="1111" name="PlaceHolder 1"/>
          <p:cNvSpPr>
            <a:spLocks noGrp="1"/>
          </p:cNvSpPr>
          <p:nvPr>
            <p:ph type="ftr"/>
          </p:nvPr>
        </p:nvSpPr>
        <p:spPr>
          <a:xfrm>
            <a:off x="842760" y="6173640"/>
            <a:ext cx="6205680" cy="36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B2B2B2"/>
                </a:solidFill>
                <a:latin typeface="Calibri"/>
              </a:rPr>
              <a:t>To edit footnote click on Insert / Header &amp; Footer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 type="sldNum"/>
          </p:nvPr>
        </p:nvSpPr>
        <p:spPr>
          <a:xfrm>
            <a:off x="457200" y="6173640"/>
            <a:ext cx="385200" cy="36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C7256B06-C7D4-4322-8300-0D31169F358F}" type="slidenum">
              <a:rPr lang="de-DE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113" name="Rechteck 12"/>
          <p:cNvSpPr/>
          <p:nvPr/>
        </p:nvSpPr>
        <p:spPr>
          <a:xfrm>
            <a:off x="0" y="5505840"/>
            <a:ext cx="9143640" cy="15192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PlaceHolder 3"/>
          <p:cNvSpPr>
            <a:spLocks noGrp="1"/>
          </p:cNvSpPr>
          <p:nvPr>
            <p:ph type="body"/>
          </p:nvPr>
        </p:nvSpPr>
        <p:spPr>
          <a:xfrm>
            <a:off x="0" y="4650120"/>
            <a:ext cx="5006520" cy="855360"/>
          </a:xfrm>
          <a:prstGeom prst="rect">
            <a:avLst/>
          </a:prstGeom>
        </p:spPr>
        <p:txBody>
          <a:bodyPr lIns="720000" tIns="0" rIns="0" bIns="0" anchor="b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5" name="Picture 1"/>
          <p:cNvPicPr/>
          <p:nvPr/>
        </p:nvPicPr>
        <p:blipFill>
          <a:blip r:embed="rId15"/>
          <a:stretch/>
        </p:blipFill>
        <p:spPr>
          <a:xfrm>
            <a:off x="0" y="6840"/>
            <a:ext cx="9143640" cy="5714640"/>
          </a:xfrm>
          <a:prstGeom prst="rect">
            <a:avLst/>
          </a:prstGeom>
          <a:ln w="0">
            <a:noFill/>
          </a:ln>
        </p:spPr>
      </p:pic>
      <p:sp>
        <p:nvSpPr>
          <p:cNvPr id="111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Picture 7" descr="logo_2012-07-31.gif"/>
          <p:cNvPicPr/>
          <p:nvPr/>
        </p:nvPicPr>
        <p:blipFill>
          <a:blip r:embed="rId15"/>
          <a:stretch/>
        </p:blipFill>
        <p:spPr>
          <a:xfrm>
            <a:off x="7059960" y="6196680"/>
            <a:ext cx="1382040" cy="352800"/>
          </a:xfrm>
          <a:prstGeom prst="rect">
            <a:avLst/>
          </a:prstGeom>
          <a:ln w="0">
            <a:noFill/>
          </a:ln>
        </p:spPr>
      </p:pic>
      <p:sp>
        <p:nvSpPr>
          <p:cNvPr id="1493" name="Textfeld 38"/>
          <p:cNvSpPr/>
          <p:nvPr/>
        </p:nvSpPr>
        <p:spPr>
          <a:xfrm>
            <a:off x="395640" y="932760"/>
            <a:ext cx="8105040" cy="23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5000" b="1" strike="noStrike" spc="-1">
                <a:solidFill>
                  <a:srgbClr val="D9D9D9"/>
                </a:solidFill>
                <a:latin typeface="Calibri"/>
              </a:rPr>
              <a:t>Q &amp; A</a:t>
            </a:r>
            <a:endParaRPr lang="en-GB" sz="15000" b="0" strike="noStrike" spc="-1">
              <a:latin typeface="Arial"/>
            </a:endParaRPr>
          </a:p>
        </p:txBody>
      </p:sp>
      <p:sp>
        <p:nvSpPr>
          <p:cNvPr id="1494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Any questions?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5" name="PlaceHolder 2"/>
          <p:cNvSpPr>
            <a:spLocks noGrp="1"/>
          </p:cNvSpPr>
          <p:nvPr>
            <p:ph type="ftr"/>
          </p:nvPr>
        </p:nvSpPr>
        <p:spPr>
          <a:xfrm>
            <a:off x="842760" y="6173640"/>
            <a:ext cx="6205680" cy="36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To edit footnote click on Insert / Header &amp; Footer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496" name="PlaceHolder 3"/>
          <p:cNvSpPr>
            <a:spLocks noGrp="1"/>
          </p:cNvSpPr>
          <p:nvPr>
            <p:ph type="sldNum"/>
          </p:nvPr>
        </p:nvSpPr>
        <p:spPr>
          <a:xfrm>
            <a:off x="457200" y="6173640"/>
            <a:ext cx="385200" cy="36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24841807-1B9D-4035-90C5-5A35E655F62C}" type="slidenum">
              <a:rPr lang="de-DE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497" name="PlaceHolder 4"/>
          <p:cNvSpPr>
            <a:spLocks noGrp="1"/>
          </p:cNvSpPr>
          <p:nvPr>
            <p:ph type="body"/>
          </p:nvPr>
        </p:nvSpPr>
        <p:spPr>
          <a:xfrm>
            <a:off x="0" y="3671280"/>
            <a:ext cx="9143640" cy="21308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8" name="PlaceHolder 5"/>
          <p:cNvSpPr>
            <a:spLocks noGrp="1"/>
          </p:cNvSpPr>
          <p:nvPr>
            <p:ph type="body"/>
          </p:nvPr>
        </p:nvSpPr>
        <p:spPr>
          <a:xfrm>
            <a:off x="457200" y="1555920"/>
            <a:ext cx="8229240" cy="196272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de-DE" sz="6000" b="1" strike="noStrike" spc="-1">
                <a:solidFill>
                  <a:srgbClr val="000000"/>
                </a:solidFill>
                <a:latin typeface="Calibri"/>
              </a:rPr>
              <a:t>Questions &amp; Answers</a:t>
            </a:r>
            <a:endParaRPr lang="de-DE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Picture 7" descr="logo_2012-07-31.gif"/>
          <p:cNvPicPr/>
          <p:nvPr/>
        </p:nvPicPr>
        <p:blipFill>
          <a:blip r:embed="rId15"/>
          <a:stretch/>
        </p:blipFill>
        <p:spPr>
          <a:xfrm>
            <a:off x="7059960" y="6196680"/>
            <a:ext cx="1382040" cy="352800"/>
          </a:xfrm>
          <a:prstGeom prst="rect">
            <a:avLst/>
          </a:prstGeom>
          <a:ln w="0">
            <a:noFill/>
          </a:ln>
        </p:spPr>
      </p:pic>
      <p:sp>
        <p:nvSpPr>
          <p:cNvPr id="1536" name="PlaceHolder 1"/>
          <p:cNvSpPr>
            <a:spLocks noGrp="1"/>
          </p:cNvSpPr>
          <p:nvPr>
            <p:ph type="title"/>
          </p:nvPr>
        </p:nvSpPr>
        <p:spPr>
          <a:xfrm>
            <a:off x="457200" y="339480"/>
            <a:ext cx="8229240" cy="759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Thank you!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7" name="PlaceHolder 2"/>
          <p:cNvSpPr>
            <a:spLocks noGrp="1"/>
          </p:cNvSpPr>
          <p:nvPr>
            <p:ph type="ftr"/>
          </p:nvPr>
        </p:nvSpPr>
        <p:spPr>
          <a:xfrm>
            <a:off x="842760" y="6173640"/>
            <a:ext cx="6205680" cy="36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To edit footnote click on Insert / Header &amp; Footer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538" name="PlaceHolder 3"/>
          <p:cNvSpPr>
            <a:spLocks noGrp="1"/>
          </p:cNvSpPr>
          <p:nvPr>
            <p:ph type="sldNum"/>
          </p:nvPr>
        </p:nvSpPr>
        <p:spPr>
          <a:xfrm>
            <a:off x="457200" y="6173640"/>
            <a:ext cx="385200" cy="36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172EFDC9-8DA8-4E7E-A991-0AA76A919A7B}" type="slidenum">
              <a:rPr lang="de-DE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539" name="PlaceHolder 4"/>
          <p:cNvSpPr>
            <a:spLocks noGrp="1"/>
          </p:cNvSpPr>
          <p:nvPr>
            <p:ph type="body"/>
          </p:nvPr>
        </p:nvSpPr>
        <p:spPr>
          <a:xfrm>
            <a:off x="0" y="3671280"/>
            <a:ext cx="4571640" cy="21308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0" name="PlaceHolder 5"/>
          <p:cNvSpPr>
            <a:spLocks noGrp="1"/>
          </p:cNvSpPr>
          <p:nvPr>
            <p:ph type="body"/>
          </p:nvPr>
        </p:nvSpPr>
        <p:spPr>
          <a:xfrm>
            <a:off x="6041880" y="2348640"/>
            <a:ext cx="2644560" cy="71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</a:rPr>
              <a:t>NobleProg (UK) Ltd</a:t>
            </a:r>
            <a:br/>
            <a:r>
              <a:rPr lang="de-DE" sz="1400" b="1" strike="noStrike" spc="-1">
                <a:solidFill>
                  <a:srgbClr val="000000"/>
                </a:solidFill>
                <a:latin typeface="Calibri"/>
              </a:rPr>
              <a:t>Edward Jenkins</a:t>
            </a:r>
            <a:endParaRPr lang="de-DE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1" name="PlaceHolder 6"/>
          <p:cNvSpPr>
            <a:spLocks noGrp="1"/>
          </p:cNvSpPr>
          <p:nvPr>
            <p:ph type="body"/>
          </p:nvPr>
        </p:nvSpPr>
        <p:spPr>
          <a:xfrm>
            <a:off x="6041880" y="1555920"/>
            <a:ext cx="2644560" cy="64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de-DE" sz="2400" b="1" strike="noStrike" spc="-1">
                <a:solidFill>
                  <a:srgbClr val="000000"/>
                </a:solidFill>
                <a:latin typeface="Calibri"/>
              </a:rPr>
              <a:t>Contact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2" name="PlaceHolder 7"/>
          <p:cNvSpPr>
            <a:spLocks noGrp="1"/>
          </p:cNvSpPr>
          <p:nvPr>
            <p:ph type="body"/>
          </p:nvPr>
        </p:nvSpPr>
        <p:spPr>
          <a:xfrm>
            <a:off x="6041880" y="3210480"/>
            <a:ext cx="2644560" cy="142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</a:rPr>
              <a:t>training@nobleprog.co.uk</a:t>
            </a:r>
          </a:p>
        </p:txBody>
      </p:sp>
      <p:sp>
        <p:nvSpPr>
          <p:cNvPr id="1543" name="PlaceHolder 8"/>
          <p:cNvSpPr>
            <a:spLocks noGrp="1"/>
          </p:cNvSpPr>
          <p:nvPr>
            <p:ph type="body"/>
          </p:nvPr>
        </p:nvSpPr>
        <p:spPr>
          <a:xfrm>
            <a:off x="6041880" y="4786200"/>
            <a:ext cx="2644560" cy="101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1600" b="0" u="sng" strike="noStrike" spc="-1">
                <a:solidFill>
                  <a:srgbClr val="0070C0"/>
                </a:solidFill>
                <a:uFillTx/>
                <a:latin typeface="Calibri"/>
              </a:rPr>
              <a:t>www.nobleprog.co.uk</a:t>
            </a:r>
            <a:endParaRPr lang="de-DE" sz="1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7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hyperlink" Target="mailto:opleidingen@nobleprog.com" TargetMode="External"/><Relationship Id="rId3" Type="http://schemas.openxmlformats.org/officeDocument/2006/relationships/hyperlink" Target="tel:+44(0)2080890990" TargetMode="External"/><Relationship Id="rId7" Type="http://schemas.openxmlformats.org/officeDocument/2006/relationships/hyperlink" Target="tel:+31208080666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9.xml"/><Relationship Id="rId6" Type="http://schemas.openxmlformats.org/officeDocument/2006/relationships/hyperlink" Target="mailto:ireland@nobleprog.ie" TargetMode="External"/><Relationship Id="rId11" Type="http://schemas.openxmlformats.org/officeDocument/2006/relationships/hyperlink" Target="http://www.nobleprog.nl/" TargetMode="External"/><Relationship Id="rId5" Type="http://schemas.openxmlformats.org/officeDocument/2006/relationships/hyperlink" Target="tel:+353(0)19069666" TargetMode="External"/><Relationship Id="rId10" Type="http://schemas.openxmlformats.org/officeDocument/2006/relationships/hyperlink" Target="http://www.nobleprog.ie/" TargetMode="External"/><Relationship Id="rId4" Type="http://schemas.openxmlformats.org/officeDocument/2006/relationships/hyperlink" Target="mailto:training@nobleprog.co.uk" TargetMode="External"/><Relationship Id="rId9" Type="http://schemas.openxmlformats.org/officeDocument/2006/relationships/hyperlink" Target="http://www.nobleprog.co.uk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Fußzeilenplatzhalter 2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2016" name="Foliennummernplatzhalter 3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7C78753-738F-4FCB-AB21-9F776A2BFE1E}" type="slidenum">
              <a:rPr lang="de-DE" sz="1200" b="0" strike="noStrike" spc="-1">
                <a:solidFill>
                  <a:srgbClr val="8B8B8B"/>
                </a:solidFill>
                <a:latin typeface="Calibri"/>
              </a:rPr>
              <a:t>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017" name="Textplatzhalter 5"/>
          <p:cNvSpPr txBox="1"/>
          <p:nvPr/>
        </p:nvSpPr>
        <p:spPr>
          <a:xfrm>
            <a:off x="0" y="4650120"/>
            <a:ext cx="5006520" cy="855360"/>
          </a:xfrm>
          <a:prstGeom prst="rect">
            <a:avLst/>
          </a:prstGeom>
          <a:noFill/>
          <a:ln w="0">
            <a:noFill/>
          </a:ln>
        </p:spPr>
        <p:txBody>
          <a:bodyPr lIns="720000" tIns="0" rIns="0" bIns="0" anchor="b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Enter your own text here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8" name="Textfeld 4"/>
          <p:cNvSpPr/>
          <p:nvPr/>
        </p:nvSpPr>
        <p:spPr>
          <a:xfrm>
            <a:off x="1496160" y="-498600"/>
            <a:ext cx="8324280" cy="191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12000" b="0" strike="noStrike" spc="-1">
                <a:solidFill>
                  <a:srgbClr val="FFFFFF">
                    <a:alpha val="10000"/>
                  </a:srgbClr>
                </a:solidFill>
                <a:latin typeface="Calibri"/>
              </a:rPr>
              <a:t>Intermission</a:t>
            </a:r>
            <a:endParaRPr lang="en-GB" sz="1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638709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Where is C++ used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10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All major software companies, in different domains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Majorly chosen for creating high performance software(Facebook,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Google, Microsoft, CERN, etc.)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All operating systems, popular software, games</a:t>
            </a:r>
          </a:p>
        </p:txBody>
      </p:sp>
    </p:spTree>
    <p:extLst>
      <p:ext uri="{BB962C8B-B14F-4D97-AF65-F5344CB8AC3E}">
        <p14:creationId xmlns:p14="http://schemas.microsoft.com/office/powerpoint/2010/main" val="2662505136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1080" y="1376456"/>
            <a:ext cx="394035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6" dirty="0"/>
              <a:t>Composition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800976" y="2175972"/>
            <a:ext cx="3904690" cy="11401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Object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composed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another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object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Represents</a:t>
            </a:r>
            <a:r>
              <a:rPr sz="2030" dirty="0">
                <a:latin typeface="Calibri"/>
                <a:cs typeface="Calibri"/>
              </a:rPr>
              <a:t> “has-a”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relation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Reuse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behavior</a:t>
            </a:r>
            <a:endParaRPr sz="203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635" y="3523129"/>
            <a:ext cx="2409712" cy="24029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0650" y="4285578"/>
            <a:ext cx="880781" cy="8834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43875" y="3623533"/>
            <a:ext cx="2050676" cy="40597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2099"/>
              </a:lnSpc>
              <a:spcBef>
                <a:spcPts val="88"/>
              </a:spcBef>
            </a:pPr>
            <a:r>
              <a:rPr sz="1279" spc="13" dirty="0">
                <a:latin typeface="Calibri"/>
                <a:cs typeface="Calibri"/>
              </a:rPr>
              <a:t>Car </a:t>
            </a:r>
            <a:r>
              <a:rPr sz="1279" spc="9" dirty="0">
                <a:latin typeface="Calibri"/>
                <a:cs typeface="Calibri"/>
              </a:rPr>
              <a:t>has </a:t>
            </a:r>
            <a:r>
              <a:rPr sz="1279" spc="13" dirty="0">
                <a:latin typeface="Calibri"/>
                <a:cs typeface="Calibri"/>
              </a:rPr>
              <a:t>an engine and </a:t>
            </a:r>
            <a:r>
              <a:rPr sz="1279" spc="9" dirty="0">
                <a:latin typeface="Calibri"/>
                <a:cs typeface="Calibri"/>
              </a:rPr>
              <a:t>uses </a:t>
            </a:r>
            <a:r>
              <a:rPr sz="1279" spc="4" dirty="0">
                <a:latin typeface="Calibri"/>
                <a:cs typeface="Calibri"/>
              </a:rPr>
              <a:t>its </a:t>
            </a:r>
            <a:r>
              <a:rPr sz="1279" spc="-282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implementation to</a:t>
            </a:r>
            <a:r>
              <a:rPr sz="1279" dirty="0">
                <a:latin typeface="Calibri"/>
                <a:cs typeface="Calibri"/>
              </a:rPr>
              <a:t> </a:t>
            </a:r>
            <a:r>
              <a:rPr sz="1279" spc="4" dirty="0">
                <a:latin typeface="Calibri"/>
                <a:cs typeface="Calibri"/>
              </a:rPr>
              <a:t>move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107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4021" y="3634245"/>
            <a:ext cx="2431676" cy="1622330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class</a:t>
            </a:r>
            <a:r>
              <a:rPr sz="1721" i="1" spc="-22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Car{</a:t>
            </a:r>
            <a:endParaRPr sz="1721">
              <a:latin typeface="Calibri"/>
              <a:cs typeface="Calibri"/>
            </a:endParaRPr>
          </a:p>
          <a:p>
            <a:pPr marL="11206" marR="420802" indent="333393">
              <a:lnSpc>
                <a:spcPct val="101499"/>
              </a:lnSpc>
            </a:pP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Engine</a:t>
            </a:r>
            <a:r>
              <a:rPr sz="1721" i="1" spc="-31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m_Engine</a:t>
            </a:r>
            <a:r>
              <a:rPr sz="1721" i="1" spc="-31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721" i="1" spc="4" dirty="0">
                <a:solidFill>
                  <a:srgbClr val="262626"/>
                </a:solidFill>
                <a:latin typeface="Calibri"/>
                <a:cs typeface="Calibri"/>
              </a:rPr>
              <a:t>; </a:t>
            </a:r>
            <a:r>
              <a:rPr sz="1721" i="1" spc="-3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public:</a:t>
            </a:r>
            <a:endParaRPr sz="1721">
              <a:latin typeface="Calibri"/>
              <a:cs typeface="Calibri"/>
            </a:endParaRPr>
          </a:p>
          <a:p>
            <a:pPr marL="676311" marR="4483" indent="-332272">
              <a:lnSpc>
                <a:spcPts val="2100"/>
              </a:lnSpc>
              <a:spcBef>
                <a:spcPts val="71"/>
              </a:spcBef>
            </a:pP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void </a:t>
            </a:r>
            <a:r>
              <a:rPr sz="1721" i="1" spc="4" dirty="0">
                <a:solidFill>
                  <a:srgbClr val="262626"/>
                </a:solidFill>
                <a:latin typeface="Calibri"/>
                <a:cs typeface="Calibri"/>
              </a:rPr>
              <a:t>Accelerate(){ </a:t>
            </a: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721" i="1" spc="13" dirty="0">
                <a:solidFill>
                  <a:srgbClr val="262626"/>
                </a:solidFill>
                <a:latin typeface="Calibri"/>
                <a:cs typeface="Calibri"/>
              </a:rPr>
              <a:t>m</a:t>
            </a: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_E</a:t>
            </a:r>
            <a:r>
              <a:rPr sz="1721" i="1" spc="4" dirty="0">
                <a:solidFill>
                  <a:srgbClr val="262626"/>
                </a:solidFill>
                <a:latin typeface="Calibri"/>
                <a:cs typeface="Calibri"/>
              </a:rPr>
              <a:t>n</a:t>
            </a:r>
            <a:r>
              <a:rPr sz="1721" i="1" spc="22" dirty="0">
                <a:solidFill>
                  <a:srgbClr val="262626"/>
                </a:solidFill>
                <a:latin typeface="Calibri"/>
                <a:cs typeface="Calibri"/>
              </a:rPr>
              <a:t>g</a:t>
            </a:r>
            <a:r>
              <a:rPr sz="1721" i="1" spc="4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e</a:t>
            </a:r>
            <a:r>
              <a:rPr sz="1721" i="1" dirty="0">
                <a:solidFill>
                  <a:srgbClr val="262626"/>
                </a:solidFill>
                <a:latin typeface="Calibri"/>
                <a:cs typeface="Calibri"/>
              </a:rPr>
              <a:t>.</a:t>
            </a:r>
            <a:r>
              <a:rPr sz="1721" i="1" spc="18" dirty="0">
                <a:solidFill>
                  <a:srgbClr val="262626"/>
                </a:solidFill>
                <a:latin typeface="Calibri"/>
                <a:cs typeface="Calibri"/>
              </a:rPr>
              <a:t>I</a:t>
            </a:r>
            <a:r>
              <a:rPr sz="1721" i="1" spc="-18" dirty="0">
                <a:solidFill>
                  <a:srgbClr val="262626"/>
                </a:solidFill>
                <a:latin typeface="Calibri"/>
                <a:cs typeface="Calibri"/>
              </a:rPr>
              <a:t>nt</a:t>
            </a:r>
            <a:r>
              <a:rPr sz="1721" i="1" spc="22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721" i="1" spc="-53" dirty="0">
                <a:solidFill>
                  <a:srgbClr val="262626"/>
                </a:solidFill>
                <a:latin typeface="Calibri"/>
                <a:cs typeface="Calibri"/>
              </a:rPr>
              <a:t>k</a:t>
            </a:r>
            <a:r>
              <a:rPr sz="1721" i="1" spc="9" dirty="0">
                <a:solidFill>
                  <a:srgbClr val="262626"/>
                </a:solidFill>
                <a:latin typeface="Calibri"/>
                <a:cs typeface="Calibri"/>
              </a:rPr>
              <a:t>e</a:t>
            </a:r>
            <a:r>
              <a:rPr sz="1721" i="1" spc="-4" dirty="0">
                <a:solidFill>
                  <a:srgbClr val="262626"/>
                </a:solidFill>
                <a:latin typeface="Calibri"/>
                <a:cs typeface="Calibri"/>
              </a:rPr>
              <a:t>(</a:t>
            </a:r>
            <a:r>
              <a:rPr sz="1721" i="1" spc="4" dirty="0">
                <a:solidFill>
                  <a:srgbClr val="262626"/>
                </a:solidFill>
                <a:latin typeface="Calibri"/>
                <a:cs typeface="Calibri"/>
              </a:rPr>
              <a:t>)</a:t>
            </a:r>
            <a:r>
              <a:rPr sz="1721" i="1" spc="-31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721" i="1" spc="4" dirty="0">
                <a:solidFill>
                  <a:srgbClr val="262626"/>
                </a:solidFill>
                <a:latin typeface="Calibri"/>
                <a:cs typeface="Calibri"/>
              </a:rPr>
              <a:t>;</a:t>
            </a:r>
            <a:endParaRPr sz="1721">
              <a:latin typeface="Calibri"/>
              <a:cs typeface="Calibri"/>
            </a:endParaRPr>
          </a:p>
          <a:p>
            <a:pPr marL="676311">
              <a:lnSpc>
                <a:spcPts val="2016"/>
              </a:lnSpc>
            </a:pPr>
            <a:r>
              <a:rPr sz="1721" i="1" spc="-4" dirty="0">
                <a:solidFill>
                  <a:srgbClr val="262626"/>
                </a:solidFill>
                <a:latin typeface="Calibri"/>
                <a:cs typeface="Calibri"/>
              </a:rPr>
              <a:t>//etc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63622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1080" y="1376456"/>
            <a:ext cx="377092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I</a:t>
            </a:r>
            <a:r>
              <a:rPr sz="3177" spc="-40" dirty="0"/>
              <a:t>n</a:t>
            </a:r>
            <a:r>
              <a:rPr sz="3177" spc="-106" dirty="0"/>
              <a:t>h</a:t>
            </a:r>
            <a:r>
              <a:rPr sz="3177" spc="-35" dirty="0"/>
              <a:t>e</a:t>
            </a:r>
            <a:r>
              <a:rPr sz="3177" spc="-44" dirty="0"/>
              <a:t>r</a:t>
            </a:r>
            <a:r>
              <a:rPr sz="3177" spc="-110" dirty="0"/>
              <a:t>it</a:t>
            </a:r>
            <a:r>
              <a:rPr sz="3177" spc="-97" dirty="0"/>
              <a:t>a</a:t>
            </a:r>
            <a:r>
              <a:rPr sz="3177" spc="-71" dirty="0"/>
              <a:t>n</a:t>
            </a:r>
            <a:r>
              <a:rPr sz="3177" spc="13" dirty="0"/>
              <a:t>c</a:t>
            </a:r>
            <a:r>
              <a:rPr sz="3177" spc="-18" dirty="0"/>
              <a:t>e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800976" y="2175972"/>
            <a:ext cx="4625228" cy="763588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Class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inherits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features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another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Reuse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inherit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behaviour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976" y="2980709"/>
            <a:ext cx="3305175" cy="32540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77623" indent="-166977">
              <a:spcBef>
                <a:spcPts val="10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Represents</a:t>
            </a:r>
            <a:r>
              <a:rPr sz="2030" dirty="0">
                <a:latin typeface="Calibri"/>
                <a:cs typeface="Calibri"/>
              </a:rPr>
              <a:t> “is-a”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relationship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84101" y="3078648"/>
            <a:ext cx="4019550" cy="2527487"/>
            <a:chOff x="5042915" y="3489134"/>
            <a:chExt cx="4555490" cy="28644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2019" y="5263896"/>
              <a:ext cx="1056131" cy="1060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2467" y="5294376"/>
              <a:ext cx="1056131" cy="1059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19899" y="3494532"/>
              <a:ext cx="992505" cy="1126490"/>
            </a:xfrm>
            <a:custGeom>
              <a:avLst/>
              <a:gdLst/>
              <a:ahLst/>
              <a:cxnLst/>
              <a:rect l="l" t="t" r="r" b="b"/>
              <a:pathLst>
                <a:path w="992504" h="1126489">
                  <a:moveTo>
                    <a:pt x="826008" y="1126236"/>
                  </a:moveTo>
                  <a:lnTo>
                    <a:pt x="164592" y="1126236"/>
                  </a:lnTo>
                  <a:lnTo>
                    <a:pt x="120650" y="1120394"/>
                  </a:lnTo>
                  <a:lnTo>
                    <a:pt x="81280" y="1103884"/>
                  </a:lnTo>
                  <a:lnTo>
                    <a:pt x="48006" y="1078230"/>
                  </a:lnTo>
                  <a:lnTo>
                    <a:pt x="22352" y="1044956"/>
                  </a:lnTo>
                  <a:lnTo>
                    <a:pt x="5842" y="1005586"/>
                  </a:lnTo>
                  <a:lnTo>
                    <a:pt x="0" y="961644"/>
                  </a:lnTo>
                  <a:lnTo>
                    <a:pt x="0" y="164592"/>
                  </a:lnTo>
                  <a:lnTo>
                    <a:pt x="5842" y="120650"/>
                  </a:lnTo>
                  <a:lnTo>
                    <a:pt x="22352" y="81280"/>
                  </a:lnTo>
                  <a:lnTo>
                    <a:pt x="48006" y="48006"/>
                  </a:lnTo>
                  <a:lnTo>
                    <a:pt x="81280" y="22352"/>
                  </a:lnTo>
                  <a:lnTo>
                    <a:pt x="120650" y="5842"/>
                  </a:lnTo>
                  <a:lnTo>
                    <a:pt x="164592" y="0"/>
                  </a:lnTo>
                  <a:lnTo>
                    <a:pt x="826008" y="0"/>
                  </a:lnTo>
                  <a:lnTo>
                    <a:pt x="870062" y="5842"/>
                  </a:lnTo>
                  <a:lnTo>
                    <a:pt x="909715" y="22352"/>
                  </a:lnTo>
                  <a:lnTo>
                    <a:pt x="943356" y="48006"/>
                  </a:lnTo>
                  <a:lnTo>
                    <a:pt x="969376" y="81280"/>
                  </a:lnTo>
                  <a:lnTo>
                    <a:pt x="986169" y="120650"/>
                  </a:lnTo>
                  <a:lnTo>
                    <a:pt x="992124" y="164592"/>
                  </a:lnTo>
                  <a:lnTo>
                    <a:pt x="992124" y="961644"/>
                  </a:lnTo>
                  <a:lnTo>
                    <a:pt x="986169" y="1005586"/>
                  </a:lnTo>
                  <a:lnTo>
                    <a:pt x="969376" y="1044956"/>
                  </a:lnTo>
                  <a:lnTo>
                    <a:pt x="943356" y="1078230"/>
                  </a:lnTo>
                  <a:lnTo>
                    <a:pt x="909715" y="1103884"/>
                  </a:lnTo>
                  <a:lnTo>
                    <a:pt x="870062" y="1120394"/>
                  </a:lnTo>
                  <a:lnTo>
                    <a:pt x="826008" y="112623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6819899" y="3494532"/>
              <a:ext cx="992505" cy="1126490"/>
            </a:xfrm>
            <a:custGeom>
              <a:avLst/>
              <a:gdLst/>
              <a:ahLst/>
              <a:cxnLst/>
              <a:rect l="l" t="t" r="r" b="b"/>
              <a:pathLst>
                <a:path w="992504" h="1126489">
                  <a:moveTo>
                    <a:pt x="0" y="164592"/>
                  </a:moveTo>
                  <a:lnTo>
                    <a:pt x="5842" y="120650"/>
                  </a:lnTo>
                  <a:lnTo>
                    <a:pt x="22352" y="81280"/>
                  </a:lnTo>
                  <a:lnTo>
                    <a:pt x="48006" y="48006"/>
                  </a:lnTo>
                  <a:lnTo>
                    <a:pt x="81280" y="22352"/>
                  </a:lnTo>
                  <a:lnTo>
                    <a:pt x="120650" y="5842"/>
                  </a:lnTo>
                  <a:lnTo>
                    <a:pt x="164592" y="0"/>
                  </a:lnTo>
                  <a:lnTo>
                    <a:pt x="826008" y="0"/>
                  </a:lnTo>
                  <a:lnTo>
                    <a:pt x="870062" y="5842"/>
                  </a:lnTo>
                  <a:lnTo>
                    <a:pt x="909715" y="22352"/>
                  </a:lnTo>
                  <a:lnTo>
                    <a:pt x="943356" y="48006"/>
                  </a:lnTo>
                  <a:lnTo>
                    <a:pt x="969376" y="81280"/>
                  </a:lnTo>
                  <a:lnTo>
                    <a:pt x="986169" y="120650"/>
                  </a:lnTo>
                  <a:lnTo>
                    <a:pt x="992124" y="164592"/>
                  </a:lnTo>
                  <a:lnTo>
                    <a:pt x="992124" y="961644"/>
                  </a:lnTo>
                  <a:lnTo>
                    <a:pt x="986169" y="1005586"/>
                  </a:lnTo>
                  <a:lnTo>
                    <a:pt x="969376" y="1044956"/>
                  </a:lnTo>
                  <a:lnTo>
                    <a:pt x="943356" y="1078230"/>
                  </a:lnTo>
                  <a:lnTo>
                    <a:pt x="909715" y="1103884"/>
                  </a:lnTo>
                  <a:lnTo>
                    <a:pt x="870062" y="1120394"/>
                  </a:lnTo>
                  <a:lnTo>
                    <a:pt x="826008" y="1126236"/>
                  </a:lnTo>
                  <a:lnTo>
                    <a:pt x="164592" y="1126236"/>
                  </a:lnTo>
                  <a:lnTo>
                    <a:pt x="120650" y="1120394"/>
                  </a:lnTo>
                  <a:lnTo>
                    <a:pt x="81280" y="1103884"/>
                  </a:lnTo>
                  <a:lnTo>
                    <a:pt x="48006" y="1078230"/>
                  </a:lnTo>
                  <a:lnTo>
                    <a:pt x="22352" y="1044956"/>
                  </a:lnTo>
                  <a:lnTo>
                    <a:pt x="5842" y="1005586"/>
                  </a:lnTo>
                  <a:lnTo>
                    <a:pt x="0" y="961644"/>
                  </a:lnTo>
                  <a:lnTo>
                    <a:pt x="0" y="164592"/>
                  </a:lnTo>
                  <a:close/>
                </a:path>
              </a:pathLst>
            </a:custGeom>
            <a:ln w="1066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2915" y="5263896"/>
              <a:ext cx="1054607" cy="10607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51102" y="3155611"/>
            <a:ext cx="664509" cy="808774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22972">
              <a:spcBef>
                <a:spcPts val="115"/>
              </a:spcBef>
            </a:pPr>
            <a:r>
              <a:rPr sz="1721" spc="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2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721" spc="9" dirty="0">
                <a:solidFill>
                  <a:srgbClr val="FFFFFF"/>
                </a:solidFill>
                <a:latin typeface="Calibri"/>
                <a:cs typeface="Calibri"/>
              </a:rPr>
              <a:t>imal</a:t>
            </a:r>
            <a:endParaRPr sz="1721">
              <a:latin typeface="Calibri"/>
              <a:cs typeface="Calibri"/>
            </a:endParaRPr>
          </a:p>
          <a:p>
            <a:pPr marL="11206" marR="287446">
              <a:lnSpc>
                <a:spcPct val="101499"/>
              </a:lnSpc>
              <a:spcBef>
                <a:spcPts val="44"/>
              </a:spcBef>
            </a:pPr>
            <a:r>
              <a:rPr sz="1147" dirty="0">
                <a:solidFill>
                  <a:srgbClr val="D8D8D8"/>
                </a:solidFill>
                <a:latin typeface="Calibri"/>
                <a:cs typeface="Calibri"/>
              </a:rPr>
              <a:t>Eat </a:t>
            </a:r>
            <a:r>
              <a:rPr sz="1147" spc="4" dirty="0">
                <a:solidFill>
                  <a:srgbClr val="D8D8D8"/>
                </a:solidFill>
                <a:latin typeface="Calibri"/>
                <a:cs typeface="Calibri"/>
              </a:rPr>
              <a:t> S</a:t>
            </a:r>
            <a:r>
              <a:rPr sz="1147" spc="13" dirty="0">
                <a:solidFill>
                  <a:srgbClr val="D8D8D8"/>
                </a:solidFill>
                <a:latin typeface="Calibri"/>
                <a:cs typeface="Calibri"/>
              </a:rPr>
              <a:t>p</a:t>
            </a:r>
            <a:r>
              <a:rPr sz="1147" spc="4" dirty="0">
                <a:solidFill>
                  <a:srgbClr val="D8D8D8"/>
                </a:solidFill>
                <a:latin typeface="Calibri"/>
                <a:cs typeface="Calibri"/>
              </a:rPr>
              <a:t>eak  Run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07192" y="4077147"/>
            <a:ext cx="2971800" cy="677956"/>
            <a:chOff x="5635751" y="4620767"/>
            <a:chExt cx="3368040" cy="768350"/>
          </a:xfrm>
        </p:grpSpPr>
        <p:sp>
          <p:nvSpPr>
            <p:cNvPr id="14" name="object 14"/>
            <p:cNvSpPr/>
            <p:nvPr/>
          </p:nvSpPr>
          <p:spPr>
            <a:xfrm>
              <a:off x="7263383" y="4620767"/>
              <a:ext cx="105410" cy="680085"/>
            </a:xfrm>
            <a:custGeom>
              <a:avLst/>
              <a:gdLst/>
              <a:ahLst/>
              <a:cxnLst/>
              <a:rect l="l" t="t" r="r" b="b"/>
              <a:pathLst>
                <a:path w="105409" h="680085">
                  <a:moveTo>
                    <a:pt x="45775" y="105156"/>
                  </a:moveTo>
                  <a:lnTo>
                    <a:pt x="0" y="105156"/>
                  </a:lnTo>
                  <a:lnTo>
                    <a:pt x="51816" y="0"/>
                  </a:lnTo>
                  <a:lnTo>
                    <a:pt x="99744" y="94488"/>
                  </a:lnTo>
                  <a:lnTo>
                    <a:pt x="45720" y="94488"/>
                  </a:lnTo>
                  <a:lnTo>
                    <a:pt x="45775" y="105156"/>
                  </a:lnTo>
                  <a:close/>
                </a:path>
                <a:path w="105409" h="680085">
                  <a:moveTo>
                    <a:pt x="64008" y="679704"/>
                  </a:moveTo>
                  <a:lnTo>
                    <a:pt x="48768" y="679704"/>
                  </a:lnTo>
                  <a:lnTo>
                    <a:pt x="45720" y="94488"/>
                  </a:lnTo>
                  <a:lnTo>
                    <a:pt x="60960" y="94488"/>
                  </a:lnTo>
                  <a:lnTo>
                    <a:pt x="64008" y="679704"/>
                  </a:lnTo>
                  <a:close/>
                </a:path>
                <a:path w="105409" h="680085">
                  <a:moveTo>
                    <a:pt x="105156" y="105156"/>
                  </a:moveTo>
                  <a:lnTo>
                    <a:pt x="61015" y="105156"/>
                  </a:lnTo>
                  <a:lnTo>
                    <a:pt x="60960" y="94488"/>
                  </a:lnTo>
                  <a:lnTo>
                    <a:pt x="99744" y="94488"/>
                  </a:lnTo>
                  <a:lnTo>
                    <a:pt x="105156" y="1051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43371" y="5001768"/>
              <a:ext cx="3352800" cy="387350"/>
            </a:xfrm>
            <a:custGeom>
              <a:avLst/>
              <a:gdLst/>
              <a:ahLst/>
              <a:cxnLst/>
              <a:rect l="l" t="t" r="r" b="b"/>
              <a:pathLst>
                <a:path w="3352800" h="387350">
                  <a:moveTo>
                    <a:pt x="0" y="1524"/>
                  </a:moveTo>
                  <a:lnTo>
                    <a:pt x="3352800" y="1524"/>
                  </a:lnTo>
                </a:path>
                <a:path w="3352800" h="387350">
                  <a:moveTo>
                    <a:pt x="3352800" y="387096"/>
                  </a:moveTo>
                  <a:lnTo>
                    <a:pt x="3352800" y="0"/>
                  </a:lnTo>
                </a:path>
                <a:path w="3352800" h="387350">
                  <a:moveTo>
                    <a:pt x="0" y="387096"/>
                  </a:moveTo>
                  <a:lnTo>
                    <a:pt x="0" y="1524"/>
                  </a:lnTo>
                </a:path>
              </a:pathLst>
            </a:custGeom>
            <a:ln w="1524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108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6985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109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228113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28" dirty="0"/>
              <a:t>S</a:t>
            </a:r>
            <a:r>
              <a:rPr sz="3177" spc="-97" dirty="0"/>
              <a:t>y</a:t>
            </a:r>
            <a:r>
              <a:rPr sz="3177" spc="-106" dirty="0"/>
              <a:t>n</a:t>
            </a:r>
            <a:r>
              <a:rPr sz="3177" spc="-110" dirty="0"/>
              <a:t>t</a:t>
            </a:r>
            <a:r>
              <a:rPr sz="3177" spc="-132" dirty="0"/>
              <a:t>a</a:t>
            </a:r>
            <a:r>
              <a:rPr sz="3177" spc="-119" dirty="0"/>
              <a:t>x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1986971" y="2540983"/>
            <a:ext cx="5404597" cy="107913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2032855" algn="l"/>
              </a:tabLst>
            </a:pPr>
            <a:r>
              <a:rPr sz="2030" i="1" dirty="0">
                <a:latin typeface="Calibri"/>
                <a:cs typeface="Calibri"/>
              </a:rPr>
              <a:t>class</a:t>
            </a:r>
            <a:r>
              <a:rPr sz="2030" i="1" spc="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&lt;child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class&gt;	:</a:t>
            </a:r>
            <a:r>
              <a:rPr sz="2030" i="1" spc="-9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&lt;access</a:t>
            </a:r>
            <a:r>
              <a:rPr sz="2030" i="1" dirty="0">
                <a:latin typeface="Calibri"/>
                <a:cs typeface="Calibri"/>
              </a:rPr>
              <a:t> modifier&gt;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&lt;base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class&gt;</a:t>
            </a:r>
            <a:endParaRPr sz="2030">
              <a:latin typeface="Calibri"/>
              <a:cs typeface="Calibri"/>
            </a:endParaRPr>
          </a:p>
          <a:p>
            <a:pPr>
              <a:spcBef>
                <a:spcPts val="44"/>
              </a:spcBef>
            </a:pPr>
            <a:endParaRPr sz="2868">
              <a:latin typeface="Calibri"/>
              <a:cs typeface="Calibri"/>
            </a:endParaRPr>
          </a:p>
          <a:p>
            <a:pPr marL="912207">
              <a:spcBef>
                <a:spcPts val="4"/>
              </a:spcBef>
              <a:tabLst>
                <a:tab pos="2027813" algn="l"/>
              </a:tabLst>
            </a:pPr>
            <a:r>
              <a:rPr sz="2030" i="1" dirty="0">
                <a:latin typeface="Calibri"/>
                <a:cs typeface="Calibri"/>
              </a:rPr>
              <a:t>class</a:t>
            </a:r>
            <a:r>
              <a:rPr sz="2030" i="1" spc="9" dirty="0">
                <a:latin typeface="Calibri"/>
                <a:cs typeface="Calibri"/>
              </a:rPr>
              <a:t> </a:t>
            </a:r>
            <a:r>
              <a:rPr sz="2030" i="1" spc="4" dirty="0">
                <a:latin typeface="Calibri"/>
                <a:cs typeface="Calibri"/>
              </a:rPr>
              <a:t>Dog	</a:t>
            </a:r>
            <a:r>
              <a:rPr sz="2030" i="1" dirty="0">
                <a:latin typeface="Calibri"/>
                <a:cs typeface="Calibri"/>
              </a:rPr>
              <a:t>:</a:t>
            </a:r>
            <a:r>
              <a:rPr sz="2030" i="1" spc="-18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public</a:t>
            </a:r>
            <a:r>
              <a:rPr sz="2030" i="1" spc="-35" dirty="0">
                <a:latin typeface="Calibri"/>
                <a:cs typeface="Calibri"/>
              </a:rPr>
              <a:t> </a:t>
            </a:r>
            <a:r>
              <a:rPr sz="2030" i="1" spc="4" dirty="0">
                <a:latin typeface="Calibri"/>
                <a:cs typeface="Calibri"/>
              </a:rPr>
              <a:t>Animal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6973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815137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271854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0" dirty="0"/>
              <a:t>Access</a:t>
            </a:r>
            <a:r>
              <a:rPr sz="3177" spc="-110" dirty="0"/>
              <a:t> </a:t>
            </a:r>
            <a:r>
              <a:rPr sz="3177" spc="-79" dirty="0"/>
              <a:t>Modifiers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3228216" y="2419963"/>
            <a:ext cx="1404097" cy="25094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245422">
              <a:lnSpc>
                <a:spcPct val="100499"/>
              </a:lnSpc>
              <a:spcBef>
                <a:spcPts val="88"/>
              </a:spcBef>
            </a:pPr>
            <a:r>
              <a:rPr sz="2030" i="1" dirty="0">
                <a:latin typeface="Calibri"/>
                <a:cs typeface="Calibri"/>
              </a:rPr>
              <a:t>class</a:t>
            </a:r>
            <a:r>
              <a:rPr sz="2030" i="1" spc="-57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Base{ </a:t>
            </a:r>
            <a:r>
              <a:rPr sz="2030" i="1" spc="-446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private:</a:t>
            </a:r>
            <a:endParaRPr sz="2030">
              <a:latin typeface="Calibri"/>
              <a:cs typeface="Calibri"/>
            </a:endParaRPr>
          </a:p>
          <a:p>
            <a:pPr marL="11206" marR="4483" indent="333393">
              <a:lnSpc>
                <a:spcPct val="100400"/>
              </a:lnSpc>
            </a:pPr>
            <a:r>
              <a:rPr sz="2030" i="1" spc="-4" dirty="0">
                <a:latin typeface="Calibri"/>
                <a:cs typeface="Calibri"/>
              </a:rPr>
              <a:t>M</a:t>
            </a:r>
            <a:r>
              <a:rPr sz="2030" i="1" spc="9" dirty="0">
                <a:latin typeface="Calibri"/>
                <a:cs typeface="Calibri"/>
              </a:rPr>
              <a:t>e</a:t>
            </a:r>
            <a:r>
              <a:rPr sz="2030" i="1" spc="4" dirty="0">
                <a:latin typeface="Calibri"/>
                <a:cs typeface="Calibri"/>
              </a:rPr>
              <a:t>m</a:t>
            </a:r>
            <a:r>
              <a:rPr sz="2030" i="1" spc="13" dirty="0">
                <a:latin typeface="Calibri"/>
                <a:cs typeface="Calibri"/>
              </a:rPr>
              <a:t>b</a:t>
            </a:r>
            <a:r>
              <a:rPr sz="2030" i="1" spc="-13" dirty="0">
                <a:latin typeface="Calibri"/>
                <a:cs typeface="Calibri"/>
              </a:rPr>
              <a:t>e</a:t>
            </a:r>
            <a:r>
              <a:rPr sz="2030" i="1" spc="18" dirty="0">
                <a:latin typeface="Calibri"/>
                <a:cs typeface="Calibri"/>
              </a:rPr>
              <a:t>r</a:t>
            </a:r>
            <a:r>
              <a:rPr sz="2030" i="1" spc="4" dirty="0">
                <a:latin typeface="Calibri"/>
                <a:cs typeface="Calibri"/>
              </a:rPr>
              <a:t>A  </a:t>
            </a:r>
            <a:r>
              <a:rPr sz="2030" i="1" dirty="0">
                <a:latin typeface="Calibri"/>
                <a:cs typeface="Calibri"/>
              </a:rPr>
              <a:t>public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:</a:t>
            </a:r>
            <a:endParaRPr sz="2030">
              <a:latin typeface="Calibri"/>
              <a:cs typeface="Calibri"/>
            </a:endParaRPr>
          </a:p>
          <a:p>
            <a:pPr marL="11206" marR="13448" indent="333393">
              <a:lnSpc>
                <a:spcPts val="2444"/>
              </a:lnSpc>
              <a:spcBef>
                <a:spcPts val="84"/>
              </a:spcBef>
            </a:pPr>
            <a:r>
              <a:rPr sz="2030" i="1" spc="-4" dirty="0">
                <a:latin typeface="Calibri"/>
                <a:cs typeface="Calibri"/>
              </a:rPr>
              <a:t>M</a:t>
            </a:r>
            <a:r>
              <a:rPr sz="2030" i="1" spc="9" dirty="0">
                <a:latin typeface="Calibri"/>
                <a:cs typeface="Calibri"/>
              </a:rPr>
              <a:t>e</a:t>
            </a:r>
            <a:r>
              <a:rPr sz="2030" i="1" spc="4" dirty="0">
                <a:latin typeface="Calibri"/>
                <a:cs typeface="Calibri"/>
              </a:rPr>
              <a:t>m</a:t>
            </a:r>
            <a:r>
              <a:rPr sz="2030" i="1" spc="13" dirty="0">
                <a:latin typeface="Calibri"/>
                <a:cs typeface="Calibri"/>
              </a:rPr>
              <a:t>b</a:t>
            </a:r>
            <a:r>
              <a:rPr sz="2030" i="1" spc="-13" dirty="0">
                <a:latin typeface="Calibri"/>
                <a:cs typeface="Calibri"/>
              </a:rPr>
              <a:t>e</a:t>
            </a:r>
            <a:r>
              <a:rPr sz="2030" i="1" spc="18" dirty="0">
                <a:latin typeface="Calibri"/>
                <a:cs typeface="Calibri"/>
              </a:rPr>
              <a:t>r</a:t>
            </a:r>
            <a:r>
              <a:rPr sz="2030" i="1" spc="4" dirty="0">
                <a:latin typeface="Calibri"/>
                <a:cs typeface="Calibri"/>
              </a:rPr>
              <a:t>B  </a:t>
            </a:r>
            <a:r>
              <a:rPr sz="2030" i="1" spc="-4" dirty="0">
                <a:latin typeface="Calibri"/>
                <a:cs typeface="Calibri"/>
              </a:rPr>
              <a:t>protected:</a:t>
            </a:r>
            <a:endParaRPr sz="2030">
              <a:latin typeface="Calibri"/>
              <a:cs typeface="Calibri"/>
            </a:endParaRPr>
          </a:p>
          <a:p>
            <a:pPr marL="344599">
              <a:lnSpc>
                <a:spcPts val="2365"/>
              </a:lnSpc>
            </a:pPr>
            <a:r>
              <a:rPr sz="2030" i="1" spc="4" dirty="0">
                <a:latin typeface="Calibri"/>
                <a:cs typeface="Calibri"/>
              </a:rPr>
              <a:t>MemberC</a:t>
            </a:r>
            <a:endParaRPr sz="2030">
              <a:latin typeface="Calibri"/>
              <a:cs typeface="Calibri"/>
            </a:endParaRPr>
          </a:p>
          <a:p>
            <a:pPr marL="11206">
              <a:spcBef>
                <a:spcPts val="13"/>
              </a:spcBef>
            </a:pPr>
            <a:r>
              <a:rPr sz="2030" i="1" spc="4" dirty="0">
                <a:latin typeface="Calibri"/>
                <a:cs typeface="Calibri"/>
              </a:rPr>
              <a:t>}</a:t>
            </a:r>
            <a:r>
              <a:rPr sz="2030" i="1" spc="-35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;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5020" y="3099121"/>
            <a:ext cx="84884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b="1" spc="9" dirty="0">
                <a:solidFill>
                  <a:srgbClr val="FF0000"/>
                </a:solidFill>
                <a:latin typeface="Calibri"/>
                <a:cs typeface="Calibri"/>
              </a:rPr>
              <a:t>Inaccessible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2908" y="3740531"/>
            <a:ext cx="733425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b="1" spc="9" dirty="0">
                <a:solidFill>
                  <a:srgbClr val="385623"/>
                </a:solidFill>
                <a:latin typeface="Calibri"/>
                <a:cs typeface="Calibri"/>
              </a:rPr>
              <a:t>Accessible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1285" y="4267630"/>
            <a:ext cx="1067360" cy="40597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1853" marR="4483" indent="-11206">
              <a:lnSpc>
                <a:spcPct val="102099"/>
              </a:lnSpc>
              <a:spcBef>
                <a:spcPts val="88"/>
              </a:spcBef>
            </a:pPr>
            <a:r>
              <a:rPr sz="1279" b="1" spc="9" dirty="0">
                <a:solidFill>
                  <a:srgbClr val="BF9000"/>
                </a:solidFill>
                <a:latin typeface="Calibri"/>
                <a:cs typeface="Calibri"/>
              </a:rPr>
              <a:t>A</a:t>
            </a:r>
            <a:r>
              <a:rPr sz="1279" b="1" spc="13" dirty="0">
                <a:solidFill>
                  <a:srgbClr val="BF9000"/>
                </a:solidFill>
                <a:latin typeface="Calibri"/>
                <a:cs typeface="Calibri"/>
              </a:rPr>
              <a:t>cc</a:t>
            </a:r>
            <a:r>
              <a:rPr sz="1279" b="1" spc="4" dirty="0">
                <a:solidFill>
                  <a:srgbClr val="BF9000"/>
                </a:solidFill>
                <a:latin typeface="Calibri"/>
                <a:cs typeface="Calibri"/>
              </a:rPr>
              <a:t>e</a:t>
            </a:r>
            <a:r>
              <a:rPr sz="1279" b="1" spc="13" dirty="0">
                <a:solidFill>
                  <a:srgbClr val="BF9000"/>
                </a:solidFill>
                <a:latin typeface="Calibri"/>
                <a:cs typeface="Calibri"/>
              </a:rPr>
              <a:t>s</a:t>
            </a:r>
            <a:r>
              <a:rPr sz="1279" b="1" dirty="0">
                <a:solidFill>
                  <a:srgbClr val="BF9000"/>
                </a:solidFill>
                <a:latin typeface="Calibri"/>
                <a:cs typeface="Calibri"/>
              </a:rPr>
              <a:t>s</a:t>
            </a:r>
            <a:r>
              <a:rPr sz="1279" b="1" spc="13" dirty="0">
                <a:solidFill>
                  <a:srgbClr val="BF9000"/>
                </a:solidFill>
                <a:latin typeface="Calibri"/>
                <a:cs typeface="Calibri"/>
              </a:rPr>
              <a:t>ib</a:t>
            </a:r>
            <a:r>
              <a:rPr sz="1279" b="1" spc="-4" dirty="0">
                <a:solidFill>
                  <a:srgbClr val="BF9000"/>
                </a:solidFill>
                <a:latin typeface="Calibri"/>
                <a:cs typeface="Calibri"/>
              </a:rPr>
              <a:t>l</a:t>
            </a:r>
            <a:r>
              <a:rPr sz="1279" b="1" spc="13" dirty="0">
                <a:solidFill>
                  <a:srgbClr val="BF9000"/>
                </a:solidFill>
                <a:latin typeface="Calibri"/>
                <a:cs typeface="Calibri"/>
              </a:rPr>
              <a:t>e</a:t>
            </a:r>
            <a:r>
              <a:rPr sz="1279" b="1" spc="-22" dirty="0">
                <a:solidFill>
                  <a:srgbClr val="BF9000"/>
                </a:solidFill>
                <a:latin typeface="Calibri"/>
                <a:cs typeface="Calibri"/>
              </a:rPr>
              <a:t> </a:t>
            </a:r>
            <a:r>
              <a:rPr sz="1279" b="1" spc="18" dirty="0">
                <a:solidFill>
                  <a:srgbClr val="BF9000"/>
                </a:solidFill>
                <a:latin typeface="Calibri"/>
                <a:cs typeface="Calibri"/>
              </a:rPr>
              <a:t>o</a:t>
            </a:r>
            <a:r>
              <a:rPr sz="1279" b="1" spc="22" dirty="0">
                <a:solidFill>
                  <a:srgbClr val="BF9000"/>
                </a:solidFill>
                <a:latin typeface="Calibri"/>
                <a:cs typeface="Calibri"/>
              </a:rPr>
              <a:t>n</a:t>
            </a:r>
            <a:r>
              <a:rPr sz="1279" b="1" spc="-4" dirty="0">
                <a:solidFill>
                  <a:srgbClr val="BF9000"/>
                </a:solidFill>
                <a:latin typeface="Calibri"/>
                <a:cs typeface="Calibri"/>
              </a:rPr>
              <a:t>l</a:t>
            </a:r>
            <a:r>
              <a:rPr sz="1279" b="1" spc="9" dirty="0">
                <a:solidFill>
                  <a:srgbClr val="BF9000"/>
                </a:solidFill>
                <a:latin typeface="Calibri"/>
                <a:cs typeface="Calibri"/>
              </a:rPr>
              <a:t>y  to</a:t>
            </a:r>
            <a:r>
              <a:rPr sz="1279" b="1" spc="-22" dirty="0">
                <a:solidFill>
                  <a:srgbClr val="BF9000"/>
                </a:solidFill>
                <a:latin typeface="Calibri"/>
                <a:cs typeface="Calibri"/>
              </a:rPr>
              <a:t> </a:t>
            </a:r>
            <a:r>
              <a:rPr sz="1279" b="1" spc="9" dirty="0">
                <a:solidFill>
                  <a:srgbClr val="BF9000"/>
                </a:solidFill>
                <a:latin typeface="Calibri"/>
                <a:cs typeface="Calibri"/>
              </a:rPr>
              <a:t>child</a:t>
            </a:r>
            <a:r>
              <a:rPr sz="1279" b="1" spc="-22" dirty="0">
                <a:solidFill>
                  <a:srgbClr val="BF9000"/>
                </a:solidFill>
                <a:latin typeface="Calibri"/>
                <a:cs typeface="Calibri"/>
              </a:rPr>
              <a:t> </a:t>
            </a:r>
            <a:r>
              <a:rPr sz="1279" b="1" spc="4" dirty="0">
                <a:solidFill>
                  <a:srgbClr val="BF9000"/>
                </a:solidFill>
                <a:latin typeface="Calibri"/>
                <a:cs typeface="Calibri"/>
              </a:rPr>
              <a:t>classes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098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19434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0" dirty="0"/>
              <a:t>Access</a:t>
            </a:r>
            <a:r>
              <a:rPr sz="3177" spc="-110" dirty="0"/>
              <a:t> </a:t>
            </a:r>
            <a:r>
              <a:rPr sz="3177" spc="-79" dirty="0"/>
              <a:t>Modifiers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1986971" y="2540984"/>
            <a:ext cx="1404097" cy="219704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245422">
              <a:lnSpc>
                <a:spcPct val="100499"/>
              </a:lnSpc>
              <a:spcBef>
                <a:spcPts val="88"/>
              </a:spcBef>
            </a:pPr>
            <a:r>
              <a:rPr sz="2030" i="1" dirty="0">
                <a:latin typeface="Calibri"/>
                <a:cs typeface="Calibri"/>
              </a:rPr>
              <a:t>class</a:t>
            </a:r>
            <a:r>
              <a:rPr sz="2030" i="1" spc="-57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Base{ </a:t>
            </a:r>
            <a:r>
              <a:rPr sz="2030" i="1" spc="-446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private:</a:t>
            </a:r>
            <a:endParaRPr sz="2030">
              <a:latin typeface="Calibri"/>
              <a:cs typeface="Calibri"/>
            </a:endParaRPr>
          </a:p>
          <a:p>
            <a:pPr marL="11206" marR="4483" indent="333393">
              <a:lnSpc>
                <a:spcPct val="100400"/>
              </a:lnSpc>
            </a:pPr>
            <a:r>
              <a:rPr sz="2030" i="1" spc="-4" dirty="0">
                <a:latin typeface="Calibri"/>
                <a:cs typeface="Calibri"/>
              </a:rPr>
              <a:t>M</a:t>
            </a:r>
            <a:r>
              <a:rPr sz="2030" i="1" spc="9" dirty="0">
                <a:latin typeface="Calibri"/>
                <a:cs typeface="Calibri"/>
              </a:rPr>
              <a:t>e</a:t>
            </a:r>
            <a:r>
              <a:rPr sz="2030" i="1" spc="4" dirty="0">
                <a:latin typeface="Calibri"/>
                <a:cs typeface="Calibri"/>
              </a:rPr>
              <a:t>m</a:t>
            </a:r>
            <a:r>
              <a:rPr sz="2030" i="1" spc="13" dirty="0">
                <a:latin typeface="Calibri"/>
                <a:cs typeface="Calibri"/>
              </a:rPr>
              <a:t>b</a:t>
            </a:r>
            <a:r>
              <a:rPr sz="2030" i="1" spc="-13" dirty="0">
                <a:latin typeface="Calibri"/>
                <a:cs typeface="Calibri"/>
              </a:rPr>
              <a:t>e</a:t>
            </a:r>
            <a:r>
              <a:rPr sz="2030" i="1" spc="18" dirty="0">
                <a:latin typeface="Calibri"/>
                <a:cs typeface="Calibri"/>
              </a:rPr>
              <a:t>r</a:t>
            </a:r>
            <a:r>
              <a:rPr sz="2030" i="1" spc="4" dirty="0">
                <a:latin typeface="Calibri"/>
                <a:cs typeface="Calibri"/>
              </a:rPr>
              <a:t>A  </a:t>
            </a:r>
            <a:r>
              <a:rPr sz="2030" i="1" dirty="0">
                <a:latin typeface="Calibri"/>
                <a:cs typeface="Calibri"/>
              </a:rPr>
              <a:t>public</a:t>
            </a:r>
            <a:r>
              <a:rPr sz="2030" i="1" spc="-31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:</a:t>
            </a:r>
            <a:endParaRPr sz="2030">
              <a:latin typeface="Calibri"/>
              <a:cs typeface="Calibri"/>
            </a:endParaRPr>
          </a:p>
          <a:p>
            <a:pPr marL="11206" marR="13448" indent="333393">
              <a:lnSpc>
                <a:spcPts val="2444"/>
              </a:lnSpc>
              <a:spcBef>
                <a:spcPts val="84"/>
              </a:spcBef>
            </a:pPr>
            <a:r>
              <a:rPr sz="2030" i="1" spc="-4" dirty="0">
                <a:latin typeface="Calibri"/>
                <a:cs typeface="Calibri"/>
              </a:rPr>
              <a:t>M</a:t>
            </a:r>
            <a:r>
              <a:rPr sz="2030" i="1" spc="9" dirty="0">
                <a:latin typeface="Calibri"/>
                <a:cs typeface="Calibri"/>
              </a:rPr>
              <a:t>e</a:t>
            </a:r>
            <a:r>
              <a:rPr sz="2030" i="1" spc="4" dirty="0">
                <a:latin typeface="Calibri"/>
                <a:cs typeface="Calibri"/>
              </a:rPr>
              <a:t>m</a:t>
            </a:r>
            <a:r>
              <a:rPr sz="2030" i="1" spc="13" dirty="0">
                <a:latin typeface="Calibri"/>
                <a:cs typeface="Calibri"/>
              </a:rPr>
              <a:t>b</a:t>
            </a:r>
            <a:r>
              <a:rPr sz="2030" i="1" spc="-13" dirty="0">
                <a:latin typeface="Calibri"/>
                <a:cs typeface="Calibri"/>
              </a:rPr>
              <a:t>e</a:t>
            </a:r>
            <a:r>
              <a:rPr sz="2030" i="1" spc="18" dirty="0">
                <a:latin typeface="Calibri"/>
                <a:cs typeface="Calibri"/>
              </a:rPr>
              <a:t>r</a:t>
            </a:r>
            <a:r>
              <a:rPr sz="2030" i="1" spc="4" dirty="0">
                <a:latin typeface="Calibri"/>
                <a:cs typeface="Calibri"/>
              </a:rPr>
              <a:t>B  </a:t>
            </a:r>
            <a:r>
              <a:rPr sz="2030" i="1" spc="-4" dirty="0">
                <a:latin typeface="Calibri"/>
                <a:cs typeface="Calibri"/>
              </a:rPr>
              <a:t>protected:</a:t>
            </a:r>
            <a:endParaRPr sz="2030">
              <a:latin typeface="Calibri"/>
              <a:cs typeface="Calibri"/>
            </a:endParaRPr>
          </a:p>
          <a:p>
            <a:pPr marL="344599">
              <a:lnSpc>
                <a:spcPts val="2365"/>
              </a:lnSpc>
            </a:pPr>
            <a:r>
              <a:rPr sz="2030" i="1" spc="4" dirty="0">
                <a:latin typeface="Calibri"/>
                <a:cs typeface="Calibri"/>
              </a:rPr>
              <a:t>MemberC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8167" y="2540984"/>
            <a:ext cx="2958913" cy="2206547"/>
          </a:xfrm>
          <a:prstGeom prst="rect">
            <a:avLst/>
          </a:prstGeom>
        </p:spPr>
        <p:txBody>
          <a:bodyPr vert="horz" wrap="square" lIns="0" tIns="7284" rIns="0" bIns="0" rtlCol="0">
            <a:spAutoFit/>
          </a:bodyPr>
          <a:lstStyle/>
          <a:p>
            <a:pPr marL="11206" marR="4483">
              <a:lnSpc>
                <a:spcPct val="101800"/>
              </a:lnSpc>
              <a:spcBef>
                <a:spcPts val="57"/>
              </a:spcBef>
            </a:pPr>
            <a:r>
              <a:rPr sz="2030" i="1" dirty="0">
                <a:latin typeface="Calibri"/>
                <a:cs typeface="Calibri"/>
              </a:rPr>
              <a:t>class</a:t>
            </a:r>
            <a:r>
              <a:rPr sz="2030" i="1" spc="-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Child</a:t>
            </a:r>
            <a:r>
              <a:rPr sz="2030" i="1" spc="-31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:</a:t>
            </a:r>
            <a:r>
              <a:rPr sz="2030" i="1" spc="168" dirty="0">
                <a:latin typeface="Calibri"/>
                <a:cs typeface="Calibri"/>
              </a:rPr>
              <a:t> </a:t>
            </a:r>
            <a:r>
              <a:rPr sz="2030" i="1" spc="-490" dirty="0">
                <a:latin typeface="Calibri"/>
                <a:cs typeface="Calibri"/>
              </a:rPr>
              <a:t>pruiobvtaleictcetBeBadasesBe{a{se{ </a:t>
            </a:r>
            <a:r>
              <a:rPr sz="2030" i="1" spc="-446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private:</a:t>
            </a:r>
            <a:endParaRPr sz="2030">
              <a:latin typeface="Calibri"/>
              <a:cs typeface="Calibri"/>
            </a:endParaRPr>
          </a:p>
          <a:p>
            <a:pPr marL="11206" marR="1558821" indent="333393">
              <a:lnSpc>
                <a:spcPct val="100400"/>
              </a:lnSpc>
            </a:pPr>
            <a:r>
              <a:rPr sz="2030" i="1" spc="-4" dirty="0">
                <a:latin typeface="Calibri"/>
                <a:cs typeface="Calibri"/>
              </a:rPr>
              <a:t>M</a:t>
            </a:r>
            <a:r>
              <a:rPr sz="2030" i="1" spc="9" dirty="0">
                <a:latin typeface="Calibri"/>
                <a:cs typeface="Calibri"/>
              </a:rPr>
              <a:t>e</a:t>
            </a:r>
            <a:r>
              <a:rPr sz="2030" i="1" spc="4" dirty="0">
                <a:latin typeface="Calibri"/>
                <a:cs typeface="Calibri"/>
              </a:rPr>
              <a:t>m</a:t>
            </a:r>
            <a:r>
              <a:rPr sz="2030" i="1" spc="13" dirty="0">
                <a:latin typeface="Calibri"/>
                <a:cs typeface="Calibri"/>
              </a:rPr>
              <a:t>b</a:t>
            </a:r>
            <a:r>
              <a:rPr sz="2030" i="1" spc="-13" dirty="0">
                <a:latin typeface="Calibri"/>
                <a:cs typeface="Calibri"/>
              </a:rPr>
              <a:t>e</a:t>
            </a:r>
            <a:r>
              <a:rPr sz="2030" i="1" spc="18" dirty="0">
                <a:latin typeface="Calibri"/>
                <a:cs typeface="Calibri"/>
              </a:rPr>
              <a:t>r</a:t>
            </a:r>
            <a:r>
              <a:rPr sz="2030" i="1" spc="4" dirty="0">
                <a:latin typeface="Calibri"/>
                <a:cs typeface="Calibri"/>
              </a:rPr>
              <a:t>A  </a:t>
            </a:r>
            <a:r>
              <a:rPr sz="2030" i="1" spc="-415" dirty="0">
                <a:latin typeface="Calibri"/>
                <a:cs typeface="Calibri"/>
              </a:rPr>
              <a:t>pruiobvtaleictcet::ed:</a:t>
            </a:r>
            <a:endParaRPr sz="2030">
              <a:latin typeface="Calibri"/>
              <a:cs typeface="Calibri"/>
            </a:endParaRPr>
          </a:p>
          <a:p>
            <a:pPr marL="11206" marR="1567787" indent="333393">
              <a:lnSpc>
                <a:spcPct val="100400"/>
              </a:lnSpc>
            </a:pPr>
            <a:r>
              <a:rPr sz="2030" i="1" spc="-4" dirty="0">
                <a:latin typeface="Calibri"/>
                <a:cs typeface="Calibri"/>
              </a:rPr>
              <a:t>M</a:t>
            </a:r>
            <a:r>
              <a:rPr sz="2030" i="1" spc="9" dirty="0">
                <a:latin typeface="Calibri"/>
                <a:cs typeface="Calibri"/>
              </a:rPr>
              <a:t>e</a:t>
            </a:r>
            <a:r>
              <a:rPr sz="2030" i="1" spc="4" dirty="0">
                <a:latin typeface="Calibri"/>
                <a:cs typeface="Calibri"/>
              </a:rPr>
              <a:t>m</a:t>
            </a:r>
            <a:r>
              <a:rPr sz="2030" i="1" spc="13" dirty="0">
                <a:latin typeface="Calibri"/>
                <a:cs typeface="Calibri"/>
              </a:rPr>
              <a:t>b</a:t>
            </a:r>
            <a:r>
              <a:rPr sz="2030" i="1" spc="-13" dirty="0">
                <a:latin typeface="Calibri"/>
                <a:cs typeface="Calibri"/>
              </a:rPr>
              <a:t>e</a:t>
            </a:r>
            <a:r>
              <a:rPr sz="2030" i="1" spc="18" dirty="0">
                <a:latin typeface="Calibri"/>
                <a:cs typeface="Calibri"/>
              </a:rPr>
              <a:t>r</a:t>
            </a:r>
            <a:r>
              <a:rPr sz="2030" i="1" spc="4" dirty="0">
                <a:latin typeface="Calibri"/>
                <a:cs typeface="Calibri"/>
              </a:rPr>
              <a:t>B  </a:t>
            </a:r>
            <a:r>
              <a:rPr sz="2030" i="1" spc="-291" dirty="0">
                <a:latin typeface="Calibri"/>
                <a:cs typeface="Calibri"/>
              </a:rPr>
              <a:t>priovtaetcet:ed:</a:t>
            </a:r>
            <a:endParaRPr sz="2030">
              <a:latin typeface="Calibri"/>
              <a:cs typeface="Calibri"/>
            </a:endParaRPr>
          </a:p>
          <a:p>
            <a:pPr marL="344599">
              <a:spcBef>
                <a:spcPts val="13"/>
              </a:spcBef>
            </a:pPr>
            <a:r>
              <a:rPr sz="2030" i="1" spc="4" dirty="0">
                <a:latin typeface="Calibri"/>
                <a:cs typeface="Calibri"/>
              </a:rPr>
              <a:t>MemberC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7786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25061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3" dirty="0"/>
              <a:t>Object</a:t>
            </a:r>
            <a:r>
              <a:rPr sz="3177" spc="-97" dirty="0"/>
              <a:t> </a:t>
            </a:r>
            <a:r>
              <a:rPr sz="3177" spc="-57" dirty="0"/>
              <a:t>Construction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5054413" cy="11401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Constructors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execute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from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base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child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Destructors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execute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from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child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base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Base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data </a:t>
            </a:r>
            <a:r>
              <a:rPr sz="2030" dirty="0">
                <a:latin typeface="Calibri"/>
                <a:cs typeface="Calibri"/>
              </a:rPr>
              <a:t>members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will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part</a:t>
            </a:r>
            <a:r>
              <a:rPr sz="2030" spc="4" dirty="0">
                <a:latin typeface="Calibri"/>
                <a:cs typeface="Calibri"/>
              </a:rPr>
              <a:t> 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child</a:t>
            </a:r>
            <a:r>
              <a:rPr sz="2030" dirty="0">
                <a:latin typeface="Calibri"/>
                <a:cs typeface="Calibri"/>
              </a:rPr>
              <a:t> object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251" y="3861569"/>
            <a:ext cx="1538568" cy="113205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941905">
              <a:spcBef>
                <a:spcPts val="93"/>
              </a:spcBef>
            </a:pPr>
            <a:r>
              <a:rPr sz="1456" i="1" dirty="0">
                <a:latin typeface="Calibri"/>
                <a:cs typeface="Calibri"/>
              </a:rPr>
              <a:t>class A{ </a:t>
            </a:r>
            <a:r>
              <a:rPr sz="1456" i="1" spc="-318" dirty="0">
                <a:latin typeface="Calibri"/>
                <a:cs typeface="Calibri"/>
              </a:rPr>
              <a:t> </a:t>
            </a:r>
            <a:r>
              <a:rPr sz="1456" i="1" spc="-9" dirty="0">
                <a:latin typeface="Calibri"/>
                <a:cs typeface="Calibri"/>
              </a:rPr>
              <a:t>p</a:t>
            </a:r>
            <a:r>
              <a:rPr sz="1456" i="1" spc="-4" dirty="0">
                <a:latin typeface="Calibri"/>
                <a:cs typeface="Calibri"/>
              </a:rPr>
              <a:t>r</a:t>
            </a:r>
            <a:r>
              <a:rPr sz="1456" i="1" spc="13" dirty="0">
                <a:latin typeface="Calibri"/>
                <a:cs typeface="Calibri"/>
              </a:rPr>
              <a:t>i</a:t>
            </a:r>
            <a:r>
              <a:rPr sz="1456" i="1" spc="4" dirty="0">
                <a:latin typeface="Calibri"/>
                <a:cs typeface="Calibri"/>
              </a:rPr>
              <a:t>v</a:t>
            </a:r>
            <a:r>
              <a:rPr sz="1456" i="1" spc="-9" dirty="0">
                <a:latin typeface="Calibri"/>
                <a:cs typeface="Calibri"/>
              </a:rPr>
              <a:t>at</a:t>
            </a:r>
            <a:r>
              <a:rPr sz="1456" i="1" spc="-13" dirty="0">
                <a:latin typeface="Calibri"/>
                <a:cs typeface="Calibri"/>
              </a:rPr>
              <a:t>e</a:t>
            </a:r>
            <a:r>
              <a:rPr sz="1456" i="1" dirty="0">
                <a:latin typeface="Calibri"/>
                <a:cs typeface="Calibri"/>
              </a:rPr>
              <a:t>:</a:t>
            </a:r>
            <a:endParaRPr sz="1456">
              <a:latin typeface="Calibri"/>
              <a:cs typeface="Calibri"/>
            </a:endParaRPr>
          </a:p>
          <a:p>
            <a:pPr marL="344599" marR="619158"/>
            <a:r>
              <a:rPr sz="1456" i="1" spc="-4" dirty="0">
                <a:latin typeface="Calibri"/>
                <a:cs typeface="Calibri"/>
              </a:rPr>
              <a:t>int </a:t>
            </a:r>
            <a:r>
              <a:rPr sz="1456" i="1" dirty="0">
                <a:latin typeface="Calibri"/>
                <a:cs typeface="Calibri"/>
              </a:rPr>
              <a:t>x ; </a:t>
            </a:r>
            <a:r>
              <a:rPr sz="1456" i="1" spc="4" dirty="0">
                <a:latin typeface="Calibri"/>
                <a:cs typeface="Calibri"/>
              </a:rPr>
              <a:t> </a:t>
            </a:r>
            <a:r>
              <a:rPr sz="1456" i="1" dirty="0">
                <a:latin typeface="Calibri"/>
                <a:cs typeface="Calibri"/>
              </a:rPr>
              <a:t>float</a:t>
            </a:r>
            <a:r>
              <a:rPr sz="1456" i="1" spc="-53" dirty="0">
                <a:latin typeface="Calibri"/>
                <a:cs typeface="Calibri"/>
              </a:rPr>
              <a:t> </a:t>
            </a:r>
            <a:r>
              <a:rPr sz="1456" i="1" dirty="0">
                <a:latin typeface="Calibri"/>
                <a:cs typeface="Calibri"/>
              </a:rPr>
              <a:t>y</a:t>
            </a:r>
            <a:r>
              <a:rPr sz="1456" i="1" spc="-44" dirty="0">
                <a:latin typeface="Calibri"/>
                <a:cs typeface="Calibri"/>
              </a:rPr>
              <a:t> </a:t>
            </a:r>
            <a:r>
              <a:rPr sz="1456" i="1" dirty="0">
                <a:latin typeface="Calibri"/>
                <a:cs typeface="Calibri"/>
              </a:rPr>
              <a:t>;</a:t>
            </a:r>
            <a:endParaRPr sz="1456">
              <a:latin typeface="Calibri"/>
              <a:cs typeface="Calibri"/>
            </a:endParaRPr>
          </a:p>
          <a:p>
            <a:pPr marL="11206"/>
            <a:r>
              <a:rPr sz="1456" i="1" dirty="0">
                <a:latin typeface="Calibri"/>
                <a:cs typeface="Calibri"/>
              </a:rPr>
              <a:t>//</a:t>
            </a:r>
            <a:r>
              <a:rPr sz="1456" i="1" spc="9" dirty="0">
                <a:latin typeface="Calibri"/>
                <a:cs typeface="Calibri"/>
              </a:rPr>
              <a:t>M</a:t>
            </a:r>
            <a:r>
              <a:rPr sz="1456" i="1" dirty="0">
                <a:latin typeface="Calibri"/>
                <a:cs typeface="Calibri"/>
              </a:rPr>
              <a:t>e</a:t>
            </a:r>
            <a:r>
              <a:rPr sz="1456" i="1" spc="-4" dirty="0">
                <a:latin typeface="Calibri"/>
                <a:cs typeface="Calibri"/>
              </a:rPr>
              <a:t>m</a:t>
            </a:r>
            <a:r>
              <a:rPr sz="1456" i="1" spc="-9" dirty="0">
                <a:latin typeface="Calibri"/>
                <a:cs typeface="Calibri"/>
              </a:rPr>
              <a:t>b</a:t>
            </a:r>
            <a:r>
              <a:rPr sz="1456" i="1" dirty="0">
                <a:latin typeface="Calibri"/>
                <a:cs typeface="Calibri"/>
              </a:rPr>
              <a:t>er</a:t>
            </a:r>
            <a:r>
              <a:rPr sz="1456" i="1" spc="-44" dirty="0">
                <a:latin typeface="Calibri"/>
                <a:cs typeface="Calibri"/>
              </a:rPr>
              <a:t> </a:t>
            </a:r>
            <a:r>
              <a:rPr sz="1456" i="1" spc="4" dirty="0">
                <a:latin typeface="Calibri"/>
                <a:cs typeface="Calibri"/>
              </a:rPr>
              <a:t>f</a:t>
            </a:r>
            <a:r>
              <a:rPr sz="1456" i="1" spc="-9" dirty="0">
                <a:latin typeface="Calibri"/>
                <a:cs typeface="Calibri"/>
              </a:rPr>
              <a:t>u</a:t>
            </a:r>
            <a:r>
              <a:rPr sz="1456" i="1" spc="4" dirty="0">
                <a:latin typeface="Calibri"/>
                <a:cs typeface="Calibri"/>
              </a:rPr>
              <a:t>n</a:t>
            </a:r>
            <a:r>
              <a:rPr sz="1456" i="1" spc="-9" dirty="0">
                <a:latin typeface="Calibri"/>
                <a:cs typeface="Calibri"/>
              </a:rPr>
              <a:t>ct</a:t>
            </a:r>
            <a:r>
              <a:rPr sz="1456" i="1" dirty="0">
                <a:latin typeface="Calibri"/>
                <a:cs typeface="Calibri"/>
              </a:rPr>
              <a:t>i</a:t>
            </a:r>
            <a:r>
              <a:rPr sz="1456" i="1" spc="9" dirty="0">
                <a:latin typeface="Calibri"/>
                <a:cs typeface="Calibri"/>
              </a:rPr>
              <a:t>o</a:t>
            </a:r>
            <a:r>
              <a:rPr sz="1456" i="1" spc="-9" dirty="0">
                <a:latin typeface="Calibri"/>
                <a:cs typeface="Calibri"/>
              </a:rPr>
              <a:t>n</a:t>
            </a:r>
            <a:r>
              <a:rPr sz="1456" i="1" dirty="0">
                <a:latin typeface="Calibri"/>
                <a:cs typeface="Calibri"/>
              </a:rPr>
              <a:t>s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5164" y="3861569"/>
            <a:ext cx="1538568" cy="90802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233095">
              <a:spcBef>
                <a:spcPts val="93"/>
              </a:spcBef>
            </a:pPr>
            <a:r>
              <a:rPr sz="1456" i="1" dirty="0">
                <a:latin typeface="Calibri"/>
                <a:cs typeface="Calibri"/>
              </a:rPr>
              <a:t>class</a:t>
            </a:r>
            <a:r>
              <a:rPr sz="1456" i="1" spc="-40" dirty="0">
                <a:latin typeface="Calibri"/>
                <a:cs typeface="Calibri"/>
              </a:rPr>
              <a:t> </a:t>
            </a:r>
            <a:r>
              <a:rPr sz="1456" i="1" dirty="0">
                <a:latin typeface="Calibri"/>
                <a:cs typeface="Calibri"/>
              </a:rPr>
              <a:t>B</a:t>
            </a:r>
            <a:r>
              <a:rPr sz="1456" i="1" spc="-13" dirty="0">
                <a:latin typeface="Calibri"/>
                <a:cs typeface="Calibri"/>
              </a:rPr>
              <a:t> </a:t>
            </a:r>
            <a:r>
              <a:rPr sz="1456" i="1" dirty="0">
                <a:latin typeface="Calibri"/>
                <a:cs typeface="Calibri"/>
              </a:rPr>
              <a:t>:</a:t>
            </a:r>
            <a:r>
              <a:rPr sz="1456" i="1" spc="-22" dirty="0">
                <a:latin typeface="Calibri"/>
                <a:cs typeface="Calibri"/>
              </a:rPr>
              <a:t> </a:t>
            </a:r>
            <a:r>
              <a:rPr sz="1456" i="1" dirty="0">
                <a:latin typeface="Calibri"/>
                <a:cs typeface="Calibri"/>
              </a:rPr>
              <a:t>public</a:t>
            </a:r>
            <a:r>
              <a:rPr sz="1456" i="1" spc="-49" dirty="0">
                <a:latin typeface="Calibri"/>
                <a:cs typeface="Calibri"/>
              </a:rPr>
              <a:t> </a:t>
            </a:r>
            <a:r>
              <a:rPr sz="1456" i="1" dirty="0">
                <a:latin typeface="Calibri"/>
                <a:cs typeface="Calibri"/>
              </a:rPr>
              <a:t>A{ </a:t>
            </a:r>
            <a:r>
              <a:rPr sz="1456" i="1" spc="-313" dirty="0">
                <a:latin typeface="Calibri"/>
                <a:cs typeface="Calibri"/>
              </a:rPr>
              <a:t> </a:t>
            </a:r>
            <a:r>
              <a:rPr sz="1456" i="1" spc="-4" dirty="0">
                <a:latin typeface="Calibri"/>
                <a:cs typeface="Calibri"/>
              </a:rPr>
              <a:t>private:</a:t>
            </a:r>
            <a:endParaRPr sz="1456">
              <a:latin typeface="Calibri"/>
              <a:cs typeface="Calibri"/>
            </a:endParaRPr>
          </a:p>
          <a:p>
            <a:pPr marL="344599"/>
            <a:r>
              <a:rPr sz="1456" i="1" dirty="0">
                <a:latin typeface="Calibri"/>
                <a:cs typeface="Calibri"/>
              </a:rPr>
              <a:t>double</a:t>
            </a:r>
            <a:r>
              <a:rPr sz="1456" i="1" spc="-57" dirty="0">
                <a:latin typeface="Calibri"/>
                <a:cs typeface="Calibri"/>
              </a:rPr>
              <a:t> </a:t>
            </a:r>
            <a:r>
              <a:rPr sz="1456" i="1" dirty="0">
                <a:latin typeface="Calibri"/>
                <a:cs typeface="Calibri"/>
              </a:rPr>
              <a:t>d</a:t>
            </a:r>
            <a:r>
              <a:rPr sz="1456" i="1" spc="-40" dirty="0">
                <a:latin typeface="Calibri"/>
                <a:cs typeface="Calibri"/>
              </a:rPr>
              <a:t> </a:t>
            </a:r>
            <a:r>
              <a:rPr sz="1456" i="1" dirty="0">
                <a:latin typeface="Calibri"/>
                <a:cs typeface="Calibri"/>
              </a:rPr>
              <a:t>;</a:t>
            </a:r>
            <a:endParaRPr sz="1456">
              <a:latin typeface="Calibri"/>
              <a:cs typeface="Calibri"/>
            </a:endParaRPr>
          </a:p>
          <a:p>
            <a:pPr marL="11206"/>
            <a:r>
              <a:rPr sz="1456" i="1" dirty="0">
                <a:latin typeface="Calibri"/>
                <a:cs typeface="Calibri"/>
              </a:rPr>
              <a:t>//</a:t>
            </a:r>
            <a:r>
              <a:rPr sz="1456" i="1" spc="9" dirty="0">
                <a:latin typeface="Calibri"/>
                <a:cs typeface="Calibri"/>
              </a:rPr>
              <a:t>M</a:t>
            </a:r>
            <a:r>
              <a:rPr sz="1456" i="1" dirty="0">
                <a:latin typeface="Calibri"/>
                <a:cs typeface="Calibri"/>
              </a:rPr>
              <a:t>e</a:t>
            </a:r>
            <a:r>
              <a:rPr sz="1456" i="1" spc="-4" dirty="0">
                <a:latin typeface="Calibri"/>
                <a:cs typeface="Calibri"/>
              </a:rPr>
              <a:t>m</a:t>
            </a:r>
            <a:r>
              <a:rPr sz="1456" i="1" spc="-9" dirty="0">
                <a:latin typeface="Calibri"/>
                <a:cs typeface="Calibri"/>
              </a:rPr>
              <a:t>b</a:t>
            </a:r>
            <a:r>
              <a:rPr sz="1456" i="1" dirty="0">
                <a:latin typeface="Calibri"/>
                <a:cs typeface="Calibri"/>
              </a:rPr>
              <a:t>er</a:t>
            </a:r>
            <a:r>
              <a:rPr sz="1456" i="1" spc="-44" dirty="0">
                <a:latin typeface="Calibri"/>
                <a:cs typeface="Calibri"/>
              </a:rPr>
              <a:t> </a:t>
            </a:r>
            <a:r>
              <a:rPr sz="1456" i="1" spc="4" dirty="0">
                <a:latin typeface="Calibri"/>
                <a:cs typeface="Calibri"/>
              </a:rPr>
              <a:t>f</a:t>
            </a:r>
            <a:r>
              <a:rPr sz="1456" i="1" spc="-9" dirty="0">
                <a:latin typeface="Calibri"/>
                <a:cs typeface="Calibri"/>
              </a:rPr>
              <a:t>u</a:t>
            </a:r>
            <a:r>
              <a:rPr sz="1456" i="1" spc="4" dirty="0">
                <a:latin typeface="Calibri"/>
                <a:cs typeface="Calibri"/>
              </a:rPr>
              <a:t>n</a:t>
            </a:r>
            <a:r>
              <a:rPr sz="1456" i="1" spc="-9" dirty="0">
                <a:latin typeface="Calibri"/>
                <a:cs typeface="Calibri"/>
              </a:rPr>
              <a:t>ct</a:t>
            </a:r>
            <a:r>
              <a:rPr sz="1456" i="1" dirty="0">
                <a:latin typeface="Calibri"/>
                <a:cs typeface="Calibri"/>
              </a:rPr>
              <a:t>i</a:t>
            </a:r>
            <a:r>
              <a:rPr sz="1456" i="1" spc="9" dirty="0">
                <a:latin typeface="Calibri"/>
                <a:cs typeface="Calibri"/>
              </a:rPr>
              <a:t>o</a:t>
            </a:r>
            <a:r>
              <a:rPr sz="1456" i="1" spc="-9" dirty="0">
                <a:latin typeface="Calibri"/>
                <a:cs typeface="Calibri"/>
              </a:rPr>
              <a:t>n</a:t>
            </a:r>
            <a:r>
              <a:rPr sz="1456" i="1" dirty="0">
                <a:latin typeface="Calibri"/>
                <a:cs typeface="Calibri"/>
              </a:rPr>
              <a:t>s</a:t>
            </a:r>
            <a:endParaRPr sz="1456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273724" y="4003861"/>
          <a:ext cx="552450" cy="798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2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008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008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2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008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2D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106308" y="4008569"/>
            <a:ext cx="93009" cy="532840"/>
          </a:xfrm>
          <a:custGeom>
            <a:avLst/>
            <a:gdLst/>
            <a:ahLst/>
            <a:cxnLst/>
            <a:rect l="l" t="t" r="r" b="b"/>
            <a:pathLst>
              <a:path w="105409" h="603885">
                <a:moveTo>
                  <a:pt x="105155" y="0"/>
                </a:moveTo>
                <a:lnTo>
                  <a:pt x="84605" y="3190"/>
                </a:lnTo>
                <a:lnTo>
                  <a:pt x="67627" y="11811"/>
                </a:lnTo>
                <a:lnTo>
                  <a:pt x="56078" y="24431"/>
                </a:lnTo>
                <a:lnTo>
                  <a:pt x="51815" y="39624"/>
                </a:lnTo>
                <a:lnTo>
                  <a:pt x="51815" y="263652"/>
                </a:lnTo>
                <a:lnTo>
                  <a:pt x="47791" y="278606"/>
                </a:lnTo>
                <a:lnTo>
                  <a:pt x="36766" y="290703"/>
                </a:lnTo>
                <a:lnTo>
                  <a:pt x="20312" y="298799"/>
                </a:lnTo>
                <a:lnTo>
                  <a:pt x="0" y="301752"/>
                </a:lnTo>
                <a:lnTo>
                  <a:pt x="20312" y="304942"/>
                </a:lnTo>
                <a:lnTo>
                  <a:pt x="36766" y="313562"/>
                </a:lnTo>
                <a:lnTo>
                  <a:pt x="47791" y="326183"/>
                </a:lnTo>
                <a:lnTo>
                  <a:pt x="51815" y="341376"/>
                </a:lnTo>
                <a:lnTo>
                  <a:pt x="51815" y="565404"/>
                </a:lnTo>
                <a:lnTo>
                  <a:pt x="56078" y="580358"/>
                </a:lnTo>
                <a:lnTo>
                  <a:pt x="67627" y="592454"/>
                </a:lnTo>
                <a:lnTo>
                  <a:pt x="84605" y="600551"/>
                </a:lnTo>
                <a:lnTo>
                  <a:pt x="105155" y="603504"/>
                </a:lnTo>
              </a:path>
            </a:pathLst>
          </a:custGeom>
          <a:ln w="22859">
            <a:solidFill>
              <a:srgbClr val="5B9AD4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5812747" y="4153320"/>
            <a:ext cx="119343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latin typeface="Calibri"/>
                <a:cs typeface="Calibri"/>
              </a:rPr>
              <a:t>A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11787" y="4008569"/>
            <a:ext cx="161365" cy="808504"/>
          </a:xfrm>
          <a:custGeom>
            <a:avLst/>
            <a:gdLst/>
            <a:ahLst/>
            <a:cxnLst/>
            <a:rect l="l" t="t" r="r" b="b"/>
            <a:pathLst>
              <a:path w="182879" h="916304">
                <a:moveTo>
                  <a:pt x="0" y="0"/>
                </a:moveTo>
                <a:lnTo>
                  <a:pt x="35504" y="5334"/>
                </a:lnTo>
                <a:lnTo>
                  <a:pt x="64579" y="19812"/>
                </a:lnTo>
                <a:lnTo>
                  <a:pt x="84224" y="41148"/>
                </a:lnTo>
                <a:lnTo>
                  <a:pt x="91439" y="67056"/>
                </a:lnTo>
                <a:lnTo>
                  <a:pt x="91439" y="391667"/>
                </a:lnTo>
                <a:lnTo>
                  <a:pt x="98655" y="417337"/>
                </a:lnTo>
                <a:lnTo>
                  <a:pt x="118300" y="438149"/>
                </a:lnTo>
                <a:lnTo>
                  <a:pt x="147375" y="452104"/>
                </a:lnTo>
                <a:lnTo>
                  <a:pt x="182880" y="457200"/>
                </a:lnTo>
                <a:lnTo>
                  <a:pt x="147375" y="462534"/>
                </a:lnTo>
                <a:lnTo>
                  <a:pt x="118300" y="477012"/>
                </a:lnTo>
                <a:lnTo>
                  <a:pt x="98655" y="498348"/>
                </a:lnTo>
                <a:lnTo>
                  <a:pt x="91439" y="524256"/>
                </a:lnTo>
                <a:lnTo>
                  <a:pt x="91439" y="848868"/>
                </a:lnTo>
                <a:lnTo>
                  <a:pt x="84224" y="874776"/>
                </a:lnTo>
                <a:lnTo>
                  <a:pt x="64579" y="896112"/>
                </a:lnTo>
                <a:lnTo>
                  <a:pt x="35504" y="910590"/>
                </a:lnTo>
                <a:lnTo>
                  <a:pt x="0" y="915924"/>
                </a:lnTo>
              </a:path>
            </a:pathLst>
          </a:custGeom>
          <a:ln w="22859">
            <a:solidFill>
              <a:srgbClr val="5B9AD4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7208505" y="4286520"/>
            <a:ext cx="113179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latin typeface="Calibri"/>
                <a:cs typeface="Calibri"/>
              </a:rPr>
              <a:t>B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3333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439129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B</a:t>
            </a:r>
            <a:r>
              <a:rPr sz="3177" spc="-97" dirty="0"/>
              <a:t>a</a:t>
            </a:r>
            <a:r>
              <a:rPr sz="3177" spc="-71" dirty="0"/>
              <a:t>n</a:t>
            </a:r>
            <a:r>
              <a:rPr sz="3177" spc="-115" dirty="0"/>
              <a:t>k</a:t>
            </a:r>
            <a:r>
              <a:rPr sz="3177" spc="-110" dirty="0"/>
              <a:t>i</a:t>
            </a:r>
            <a:r>
              <a:rPr sz="3177" spc="-71" dirty="0"/>
              <a:t>n</a:t>
            </a:r>
            <a:r>
              <a:rPr sz="3177" spc="-4" dirty="0"/>
              <a:t>g</a:t>
            </a:r>
            <a:r>
              <a:rPr sz="3177" spc="-75" dirty="0"/>
              <a:t> </a:t>
            </a:r>
            <a:r>
              <a:rPr sz="3177" spc="-163" dirty="0"/>
              <a:t>A</a:t>
            </a:r>
            <a:r>
              <a:rPr sz="3177" spc="-40" dirty="0"/>
              <a:t>p</a:t>
            </a:r>
            <a:r>
              <a:rPr sz="3177" spc="-106" dirty="0"/>
              <a:t>p</a:t>
            </a:r>
            <a:r>
              <a:rPr sz="3177" spc="-79" dirty="0"/>
              <a:t>li</a:t>
            </a:r>
            <a:r>
              <a:rPr sz="3177" spc="-22" dirty="0"/>
              <a:t>c</a:t>
            </a:r>
            <a:r>
              <a:rPr sz="3177" spc="-132" dirty="0"/>
              <a:t>a</a:t>
            </a:r>
            <a:r>
              <a:rPr sz="3177" spc="-79" dirty="0"/>
              <a:t>ti</a:t>
            </a:r>
            <a:r>
              <a:rPr sz="3177" spc="-75" dirty="0"/>
              <a:t>o</a:t>
            </a:r>
            <a:r>
              <a:rPr sz="3177" spc="-40" dirty="0"/>
              <a:t>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5" y="2170892"/>
            <a:ext cx="6462432" cy="2274171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Manage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accounts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4" dirty="0">
                <a:latin typeface="Calibri"/>
                <a:cs typeface="Calibri"/>
              </a:rPr>
              <a:t>Customers</a:t>
            </a:r>
            <a:r>
              <a:rPr sz="2603" spc="-4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can</a:t>
            </a:r>
            <a:r>
              <a:rPr sz="2603" spc="-4" dirty="0">
                <a:latin typeface="Calibri"/>
                <a:cs typeface="Calibri"/>
              </a:rPr>
              <a:t> perform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common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operations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7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Bank</a:t>
            </a:r>
            <a:r>
              <a:rPr sz="2603" spc="-4" dirty="0">
                <a:latin typeface="Calibri"/>
                <a:cs typeface="Calibri"/>
              </a:rPr>
              <a:t> can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perform</a:t>
            </a:r>
            <a:r>
              <a:rPr sz="2603" spc="-40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administrative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tasks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9" dirty="0">
                <a:latin typeface="Calibri"/>
                <a:cs typeface="Calibri"/>
              </a:rPr>
              <a:t>Represent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account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through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Account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class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13" dirty="0">
                <a:latin typeface="Calibri"/>
                <a:cs typeface="Calibri"/>
              </a:rPr>
              <a:t>Common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implementation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for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all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account</a:t>
            </a:r>
            <a:r>
              <a:rPr sz="2603" dirty="0">
                <a:latin typeface="Calibri"/>
                <a:cs typeface="Calibri"/>
              </a:rPr>
              <a:t> types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4215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77411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B</a:t>
            </a:r>
            <a:r>
              <a:rPr sz="3177" spc="-97" dirty="0"/>
              <a:t>a</a:t>
            </a:r>
            <a:r>
              <a:rPr sz="3177" spc="-71" dirty="0"/>
              <a:t>n</a:t>
            </a:r>
            <a:r>
              <a:rPr sz="3177" spc="-115" dirty="0"/>
              <a:t>k</a:t>
            </a:r>
            <a:r>
              <a:rPr sz="3177" spc="-110" dirty="0"/>
              <a:t>i</a:t>
            </a:r>
            <a:r>
              <a:rPr sz="3177" spc="-71" dirty="0"/>
              <a:t>n</a:t>
            </a:r>
            <a:r>
              <a:rPr sz="3177" spc="-4" dirty="0"/>
              <a:t>g</a:t>
            </a:r>
            <a:r>
              <a:rPr sz="3177" spc="-75" dirty="0"/>
              <a:t> </a:t>
            </a:r>
            <a:r>
              <a:rPr sz="3177" spc="-163" dirty="0"/>
              <a:t>A</a:t>
            </a:r>
            <a:r>
              <a:rPr sz="3177" spc="-40" dirty="0"/>
              <a:t>p</a:t>
            </a:r>
            <a:r>
              <a:rPr sz="3177" spc="-106" dirty="0"/>
              <a:t>p</a:t>
            </a:r>
            <a:r>
              <a:rPr sz="3177" spc="-79" dirty="0"/>
              <a:t>li</a:t>
            </a:r>
            <a:r>
              <a:rPr sz="3177" spc="-22" dirty="0"/>
              <a:t>c</a:t>
            </a:r>
            <a:r>
              <a:rPr sz="3177" spc="-132" dirty="0"/>
              <a:t>a</a:t>
            </a:r>
            <a:r>
              <a:rPr sz="3177" spc="-79" dirty="0"/>
              <a:t>ti</a:t>
            </a:r>
            <a:r>
              <a:rPr sz="3177" spc="-75" dirty="0"/>
              <a:t>o</a:t>
            </a:r>
            <a:r>
              <a:rPr sz="3177" spc="-40" dirty="0"/>
              <a:t>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3673735" y="2164976"/>
            <a:ext cx="1900518" cy="380285"/>
          </a:xfrm>
          <a:prstGeom prst="rect">
            <a:avLst/>
          </a:prstGeom>
          <a:solidFill>
            <a:srgbClr val="D8D8D8"/>
          </a:solidFill>
          <a:ln w="22859">
            <a:solidFill>
              <a:srgbClr val="7E7E7E"/>
            </a:solidFill>
          </a:ln>
        </p:spPr>
        <p:txBody>
          <a:bodyPr vert="horz" wrap="square" lIns="0" tIns="67235" rIns="0" bIns="0" rtlCol="0">
            <a:spAutoFit/>
          </a:bodyPr>
          <a:lstStyle/>
          <a:p>
            <a:pPr marL="517739">
              <a:spcBef>
                <a:spcPts val="529"/>
              </a:spcBef>
            </a:pPr>
            <a:r>
              <a:rPr sz="2030" spc="-4" dirty="0">
                <a:latin typeface="Calibri"/>
                <a:cs typeface="Calibri"/>
              </a:rPr>
              <a:t>Account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3651" y="2632261"/>
            <a:ext cx="1920688" cy="946897"/>
            <a:chOff x="3999738" y="2983229"/>
            <a:chExt cx="2176780" cy="1073150"/>
          </a:xfrm>
        </p:grpSpPr>
        <p:sp>
          <p:nvSpPr>
            <p:cNvPr id="6" name="object 6"/>
            <p:cNvSpPr/>
            <p:nvPr/>
          </p:nvSpPr>
          <p:spPr>
            <a:xfrm>
              <a:off x="4011168" y="2994659"/>
              <a:ext cx="2153920" cy="1050290"/>
            </a:xfrm>
            <a:custGeom>
              <a:avLst/>
              <a:gdLst/>
              <a:ahLst/>
              <a:cxnLst/>
              <a:rect l="l" t="t" r="r" b="b"/>
              <a:pathLst>
                <a:path w="2153920" h="1050289">
                  <a:moveTo>
                    <a:pt x="2153412" y="1050036"/>
                  </a:moveTo>
                  <a:lnTo>
                    <a:pt x="0" y="1050036"/>
                  </a:lnTo>
                  <a:lnTo>
                    <a:pt x="0" y="0"/>
                  </a:lnTo>
                  <a:lnTo>
                    <a:pt x="2153412" y="0"/>
                  </a:lnTo>
                  <a:lnTo>
                    <a:pt x="2153412" y="1050036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4011168" y="2994659"/>
              <a:ext cx="2153920" cy="1050290"/>
            </a:xfrm>
            <a:custGeom>
              <a:avLst/>
              <a:gdLst/>
              <a:ahLst/>
              <a:cxnLst/>
              <a:rect l="l" t="t" r="r" b="b"/>
              <a:pathLst>
                <a:path w="2153920" h="1050289">
                  <a:moveTo>
                    <a:pt x="0" y="0"/>
                  </a:moveTo>
                  <a:lnTo>
                    <a:pt x="2153412" y="0"/>
                  </a:lnTo>
                  <a:lnTo>
                    <a:pt x="2153412" y="1050036"/>
                  </a:lnTo>
                  <a:lnTo>
                    <a:pt x="0" y="1050036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28450" y="2654008"/>
            <a:ext cx="547407" cy="60616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2400"/>
              </a:lnSpc>
              <a:spcBef>
                <a:spcPts val="84"/>
              </a:spcBef>
            </a:pPr>
            <a:r>
              <a:rPr sz="1279" spc="13" dirty="0">
                <a:latin typeface="Calibri"/>
                <a:cs typeface="Calibri"/>
              </a:rPr>
              <a:t>name </a:t>
            </a:r>
            <a:r>
              <a:rPr sz="1279" spc="18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accno </a:t>
            </a:r>
            <a:r>
              <a:rPr sz="1279" spc="13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bal</a:t>
            </a:r>
            <a:r>
              <a:rPr sz="1279" dirty="0">
                <a:latin typeface="Calibri"/>
                <a:cs typeface="Calibri"/>
              </a:rPr>
              <a:t>a</a:t>
            </a:r>
            <a:r>
              <a:rPr sz="1279" spc="22" dirty="0">
                <a:latin typeface="Calibri"/>
                <a:cs typeface="Calibri"/>
              </a:rPr>
              <a:t>n</a:t>
            </a:r>
            <a:r>
              <a:rPr sz="1279" spc="9" dirty="0">
                <a:latin typeface="Calibri"/>
                <a:cs typeface="Calibri"/>
              </a:rPr>
              <a:t>c</a:t>
            </a:r>
            <a:r>
              <a:rPr sz="1279" spc="13" dirty="0">
                <a:latin typeface="Calibri"/>
                <a:cs typeface="Calibri"/>
              </a:rPr>
              <a:t>e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3735" y="3329491"/>
            <a:ext cx="1900518" cy="149080"/>
          </a:xfrm>
          <a:prstGeom prst="rect">
            <a:avLst/>
          </a:prstGeom>
          <a:solidFill>
            <a:srgbClr val="D8D8D8"/>
          </a:solidFill>
          <a:ln w="2285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5558">
              <a:lnSpc>
                <a:spcPts val="1050"/>
              </a:lnSpc>
            </a:pPr>
            <a:r>
              <a:rPr sz="1279" spc="4" dirty="0">
                <a:latin typeface="Calibri"/>
                <a:cs typeface="Calibri"/>
              </a:rPr>
              <a:t>...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3735" y="3568849"/>
            <a:ext cx="1900518" cy="1225943"/>
          </a:xfrm>
          <a:prstGeom prst="rect">
            <a:avLst/>
          </a:prstGeom>
          <a:solidFill>
            <a:srgbClr val="D8D8D8"/>
          </a:solidFill>
          <a:ln w="22859">
            <a:solidFill>
              <a:srgbClr val="7E7E7E"/>
            </a:solidFill>
          </a:ln>
        </p:spPr>
        <p:txBody>
          <a:bodyPr vert="horz" wrap="square" lIns="0" tIns="20731" rIns="0" bIns="0" rtlCol="0">
            <a:spAutoFit/>
          </a:bodyPr>
          <a:lstStyle/>
          <a:p>
            <a:pPr marL="65558" marR="1057331">
              <a:lnSpc>
                <a:spcPct val="102400"/>
              </a:lnSpc>
              <a:spcBef>
                <a:spcPts val="163"/>
              </a:spcBef>
            </a:pPr>
            <a:r>
              <a:rPr sz="1279" spc="4" dirty="0">
                <a:latin typeface="Calibri"/>
                <a:cs typeface="Calibri"/>
              </a:rPr>
              <a:t>Withdraw </a:t>
            </a:r>
            <a:r>
              <a:rPr sz="1279" spc="9" dirty="0">
                <a:latin typeface="Calibri"/>
                <a:cs typeface="Calibri"/>
              </a:rPr>
              <a:t> Deposit </a:t>
            </a:r>
            <a:r>
              <a:rPr sz="1279" spc="13" dirty="0">
                <a:latin typeface="Calibri"/>
                <a:cs typeface="Calibri"/>
              </a:rPr>
              <a:t> G</a:t>
            </a:r>
            <a:r>
              <a:rPr sz="1279" dirty="0">
                <a:latin typeface="Calibri"/>
                <a:cs typeface="Calibri"/>
              </a:rPr>
              <a:t>e</a:t>
            </a:r>
            <a:r>
              <a:rPr sz="1279" spc="13" dirty="0">
                <a:latin typeface="Calibri"/>
                <a:cs typeface="Calibri"/>
              </a:rPr>
              <a:t>t</a:t>
            </a:r>
            <a:r>
              <a:rPr sz="1279" spc="9" dirty="0">
                <a:latin typeface="Calibri"/>
                <a:cs typeface="Calibri"/>
              </a:rPr>
              <a:t>B</a:t>
            </a:r>
            <a:r>
              <a:rPr sz="1279" spc="13" dirty="0">
                <a:latin typeface="Calibri"/>
                <a:cs typeface="Calibri"/>
              </a:rPr>
              <a:t>a</a:t>
            </a:r>
            <a:r>
              <a:rPr sz="1279" spc="-9" dirty="0">
                <a:latin typeface="Calibri"/>
                <a:cs typeface="Calibri"/>
              </a:rPr>
              <a:t>l</a:t>
            </a:r>
            <a:r>
              <a:rPr sz="1279" spc="13" dirty="0">
                <a:latin typeface="Calibri"/>
                <a:cs typeface="Calibri"/>
              </a:rPr>
              <a:t>a</a:t>
            </a:r>
            <a:r>
              <a:rPr sz="1279" spc="9" dirty="0">
                <a:latin typeface="Calibri"/>
                <a:cs typeface="Calibri"/>
              </a:rPr>
              <a:t>nc</a:t>
            </a:r>
            <a:r>
              <a:rPr sz="1279" spc="13" dirty="0">
                <a:latin typeface="Calibri"/>
                <a:cs typeface="Calibri"/>
              </a:rPr>
              <a:t>e</a:t>
            </a:r>
            <a:endParaRPr sz="1279">
              <a:latin typeface="Calibri"/>
              <a:cs typeface="Calibri"/>
            </a:endParaRPr>
          </a:p>
          <a:p>
            <a:pPr marL="65558" marR="504292">
              <a:lnSpc>
                <a:spcPts val="1579"/>
              </a:lnSpc>
              <a:spcBef>
                <a:spcPts val="49"/>
              </a:spcBef>
            </a:pPr>
            <a:r>
              <a:rPr sz="1279" spc="4" dirty="0">
                <a:latin typeface="Calibri"/>
                <a:cs typeface="Calibri"/>
              </a:rPr>
              <a:t>AccumulateInterest </a:t>
            </a:r>
            <a:r>
              <a:rPr sz="1279" spc="-278" dirty="0">
                <a:latin typeface="Calibri"/>
                <a:cs typeface="Calibri"/>
              </a:rPr>
              <a:t> </a:t>
            </a:r>
            <a:r>
              <a:rPr sz="1279" spc="4" dirty="0">
                <a:latin typeface="Calibri"/>
                <a:cs typeface="Calibri"/>
              </a:rPr>
              <a:t>GetInterestRate</a:t>
            </a:r>
            <a:endParaRPr sz="1279">
              <a:latin typeface="Calibri"/>
              <a:cs typeface="Calibri"/>
            </a:endParaRPr>
          </a:p>
          <a:p>
            <a:pPr marL="65558">
              <a:lnSpc>
                <a:spcPts val="1504"/>
              </a:lnSpc>
            </a:pPr>
            <a:r>
              <a:rPr sz="1279" spc="4" dirty="0">
                <a:latin typeface="Calibri"/>
                <a:cs typeface="Calibri"/>
              </a:rPr>
              <a:t>...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3666" y="3739627"/>
            <a:ext cx="1900518" cy="380285"/>
          </a:xfrm>
          <a:prstGeom prst="rect">
            <a:avLst/>
          </a:prstGeom>
          <a:solidFill>
            <a:srgbClr val="D8D8D8"/>
          </a:solidFill>
          <a:ln w="22859">
            <a:solidFill>
              <a:srgbClr val="7E7E7E"/>
            </a:solidFill>
          </a:ln>
        </p:spPr>
        <p:txBody>
          <a:bodyPr vert="horz" wrap="square" lIns="0" tIns="67235" rIns="0" bIns="0" rtlCol="0">
            <a:spAutoFit/>
          </a:bodyPr>
          <a:lstStyle/>
          <a:p>
            <a:pPr marL="562005">
              <a:spcBef>
                <a:spcPts val="529"/>
              </a:spcBef>
            </a:pPr>
            <a:r>
              <a:rPr sz="2030" dirty="0">
                <a:latin typeface="Calibri"/>
                <a:cs typeface="Calibri"/>
              </a:rPr>
              <a:t>Savings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3805" y="3739627"/>
            <a:ext cx="1900518" cy="380285"/>
          </a:xfrm>
          <a:prstGeom prst="rect">
            <a:avLst/>
          </a:prstGeom>
          <a:solidFill>
            <a:srgbClr val="D8D8D8"/>
          </a:solidFill>
          <a:ln w="22859">
            <a:solidFill>
              <a:srgbClr val="7E7E7E"/>
            </a:solidFill>
          </a:ln>
        </p:spPr>
        <p:txBody>
          <a:bodyPr vert="horz" wrap="square" lIns="0" tIns="67235" rIns="0" bIns="0" rtlCol="0">
            <a:spAutoFit/>
          </a:bodyPr>
          <a:lstStyle/>
          <a:p>
            <a:pPr marL="474594">
              <a:spcBef>
                <a:spcPts val="529"/>
              </a:spcBef>
            </a:pPr>
            <a:r>
              <a:rPr sz="2030" spc="4" dirty="0">
                <a:latin typeface="Calibri"/>
                <a:cs typeface="Calibri"/>
              </a:rPr>
              <a:t>Checking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1855" y="2657139"/>
            <a:ext cx="3727637" cy="1082488"/>
          </a:xfrm>
          <a:custGeom>
            <a:avLst/>
            <a:gdLst/>
            <a:ahLst/>
            <a:cxnLst/>
            <a:rect l="l" t="t" r="r" b="b"/>
            <a:pathLst>
              <a:path w="4224655" h="1226820">
                <a:moveTo>
                  <a:pt x="1997964" y="233172"/>
                </a:moveTo>
                <a:lnTo>
                  <a:pt x="2104644" y="0"/>
                </a:lnTo>
                <a:lnTo>
                  <a:pt x="2211324" y="233172"/>
                </a:lnTo>
                <a:lnTo>
                  <a:pt x="1997964" y="233172"/>
                </a:lnTo>
                <a:close/>
              </a:path>
              <a:path w="4224655" h="1226820">
                <a:moveTo>
                  <a:pt x="2104644" y="762000"/>
                </a:moveTo>
                <a:lnTo>
                  <a:pt x="2104644" y="233172"/>
                </a:lnTo>
              </a:path>
              <a:path w="4224655" h="1226820">
                <a:moveTo>
                  <a:pt x="0" y="1226819"/>
                </a:moveTo>
                <a:lnTo>
                  <a:pt x="0" y="762000"/>
                </a:lnTo>
              </a:path>
              <a:path w="4224655" h="1226820">
                <a:moveTo>
                  <a:pt x="4224528" y="1220724"/>
                </a:moveTo>
                <a:lnTo>
                  <a:pt x="4224528" y="755903"/>
                </a:lnTo>
              </a:path>
              <a:path w="4224655" h="1226820">
                <a:moveTo>
                  <a:pt x="0" y="762000"/>
                </a:moveTo>
                <a:lnTo>
                  <a:pt x="4224528" y="762000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8840108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89892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54" dirty="0"/>
              <a:t>P</a:t>
            </a:r>
            <a:r>
              <a:rPr sz="3177" spc="-75" dirty="0"/>
              <a:t>o</a:t>
            </a:r>
            <a:r>
              <a:rPr sz="3177" spc="-79" dirty="0"/>
              <a:t>l</a:t>
            </a:r>
            <a:r>
              <a:rPr sz="3177" spc="-128" dirty="0"/>
              <a:t>y</a:t>
            </a:r>
            <a:r>
              <a:rPr sz="3177" spc="-88" dirty="0"/>
              <a:t>m</a:t>
            </a:r>
            <a:r>
              <a:rPr sz="3177" spc="-75" dirty="0"/>
              <a:t>or</a:t>
            </a:r>
            <a:r>
              <a:rPr sz="3177" spc="-71" dirty="0"/>
              <a:t>ph</a:t>
            </a:r>
            <a:r>
              <a:rPr sz="3177" spc="-79" dirty="0"/>
              <a:t>i</a:t>
            </a:r>
            <a:r>
              <a:rPr sz="3177" spc="-84" dirty="0"/>
              <a:t>s</a:t>
            </a:r>
            <a:r>
              <a:rPr sz="3177" spc="-49" dirty="0"/>
              <a:t>m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6812056" cy="3022668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Different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forms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 the</a:t>
            </a:r>
            <a:r>
              <a:rPr sz="2030" dirty="0">
                <a:latin typeface="Calibri"/>
                <a:cs typeface="Calibri"/>
              </a:rPr>
              <a:t> function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provided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call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resolved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at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time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runtime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Runtime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polymorphism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dynamic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binding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Implemented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 </a:t>
            </a:r>
            <a:r>
              <a:rPr sz="2030" dirty="0">
                <a:latin typeface="Calibri"/>
                <a:cs typeface="Calibri"/>
              </a:rPr>
              <a:t>virtual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mechanism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Compiler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inserts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code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invoke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correct</a:t>
            </a:r>
            <a:r>
              <a:rPr sz="2030" dirty="0">
                <a:latin typeface="Calibri"/>
                <a:cs typeface="Calibri"/>
              </a:rPr>
              <a:t> function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at</a:t>
            </a:r>
            <a:r>
              <a:rPr sz="2030" dirty="0">
                <a:latin typeface="Calibri"/>
                <a:cs typeface="Calibri"/>
              </a:rPr>
              <a:t> runtime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Automatically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generated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spc="4" dirty="0">
                <a:latin typeface="Calibri"/>
                <a:cs typeface="Calibri"/>
              </a:rPr>
              <a:t> the</a:t>
            </a:r>
            <a:r>
              <a:rPr sz="2030" dirty="0">
                <a:latin typeface="Calibri"/>
                <a:cs typeface="Calibri"/>
              </a:rPr>
              <a:t> virtual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keyword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Such </a:t>
            </a:r>
            <a:r>
              <a:rPr sz="2030" dirty="0">
                <a:latin typeface="Calibri"/>
                <a:cs typeface="Calibri"/>
              </a:rPr>
              <a:t>functions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are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called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polymorphic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Should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invoked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only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spc="4" dirty="0">
                <a:latin typeface="Calibri"/>
                <a:cs typeface="Calibri"/>
              </a:rPr>
              <a:t> 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pointer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reference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6838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425061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50" dirty="0"/>
              <a:t>V</a:t>
            </a:r>
            <a:r>
              <a:rPr sz="3177" spc="-110" dirty="0"/>
              <a:t>t</a:t>
            </a:r>
            <a:r>
              <a:rPr sz="3177" spc="-97" dirty="0"/>
              <a:t>a</a:t>
            </a:r>
            <a:r>
              <a:rPr sz="3177" spc="-71" dirty="0"/>
              <a:t>b</a:t>
            </a:r>
            <a:r>
              <a:rPr sz="3177" spc="-79" dirty="0"/>
              <a:t>l</a:t>
            </a:r>
            <a:r>
              <a:rPr sz="3177" spc="-18" dirty="0"/>
              <a:t>e</a:t>
            </a:r>
            <a:r>
              <a:rPr sz="3177" spc="-93" dirty="0"/>
              <a:t> &amp;</a:t>
            </a:r>
            <a:r>
              <a:rPr sz="3177" spc="-44" dirty="0"/>
              <a:t> </a:t>
            </a:r>
            <a:r>
              <a:rPr sz="3177" spc="-212" dirty="0"/>
              <a:t>V</a:t>
            </a:r>
            <a:r>
              <a:rPr sz="3177" spc="-71" dirty="0"/>
              <a:t>p</a:t>
            </a:r>
            <a:r>
              <a:rPr sz="3177" spc="-79" dirty="0"/>
              <a:t>t</a:t>
            </a:r>
            <a:r>
              <a:rPr sz="3177" spc="-26" dirty="0"/>
              <a:t>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4729330" y="2164976"/>
            <a:ext cx="1289797" cy="286880"/>
          </a:xfrm>
          <a:prstGeom prst="rect">
            <a:avLst/>
          </a:prstGeom>
          <a:solidFill>
            <a:srgbClr val="D8D8D8"/>
          </a:solidFill>
          <a:ln w="22859">
            <a:solidFill>
              <a:srgbClr val="7E7E7E"/>
            </a:solidFill>
          </a:ln>
        </p:spPr>
        <p:txBody>
          <a:bodyPr vert="horz" wrap="square" lIns="0" tIns="21851" rIns="0" bIns="0" rtlCol="0">
            <a:spAutoFit/>
          </a:bodyPr>
          <a:lstStyle/>
          <a:p>
            <a:pPr marL="273998">
              <a:spcBef>
                <a:spcPts val="172"/>
              </a:spcBef>
            </a:pPr>
            <a:r>
              <a:rPr sz="1721" spc="4" dirty="0">
                <a:latin typeface="Calibri"/>
                <a:cs typeface="Calibri"/>
              </a:rPr>
              <a:t>Account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9330" y="2498464"/>
            <a:ext cx="1289797" cy="1071843"/>
          </a:xfrm>
          <a:custGeom>
            <a:avLst/>
            <a:gdLst/>
            <a:ahLst/>
            <a:cxnLst/>
            <a:rect l="l" t="t" r="r" b="b"/>
            <a:pathLst>
              <a:path w="1461770" h="1214754">
                <a:moveTo>
                  <a:pt x="1461516" y="1214627"/>
                </a:moveTo>
                <a:lnTo>
                  <a:pt x="0" y="1214627"/>
                </a:lnTo>
                <a:lnTo>
                  <a:pt x="0" y="0"/>
                </a:lnTo>
                <a:lnTo>
                  <a:pt x="1461516" y="0"/>
                </a:lnTo>
                <a:lnTo>
                  <a:pt x="1461516" y="1214627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4729330" y="2498464"/>
            <a:ext cx="1289797" cy="1045799"/>
          </a:xfrm>
          <a:prstGeom prst="rect">
            <a:avLst/>
          </a:prstGeom>
          <a:ln w="2285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71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750">
              <a:latin typeface="Times New Roman"/>
              <a:cs typeface="Times New Roman"/>
            </a:endParaRPr>
          </a:p>
          <a:p>
            <a:pPr marL="65558" marR="192190">
              <a:lnSpc>
                <a:spcPct val="100400"/>
              </a:lnSpc>
            </a:pPr>
            <a:r>
              <a:rPr sz="1015" spc="-4" dirty="0">
                <a:latin typeface="Calibri"/>
                <a:cs typeface="Calibri"/>
              </a:rPr>
              <a:t>GetBalance </a:t>
            </a:r>
            <a:r>
              <a:rPr sz="1015" dirty="0">
                <a:latin typeface="Calibri"/>
                <a:cs typeface="Calibri"/>
              </a:rPr>
              <a:t> </a:t>
            </a:r>
            <a:r>
              <a:rPr sz="1015" spc="-9" dirty="0">
                <a:solidFill>
                  <a:srgbClr val="C45911"/>
                </a:solidFill>
                <a:latin typeface="Calibri"/>
                <a:cs typeface="Calibri"/>
              </a:rPr>
              <a:t>AccumulateInterest </a:t>
            </a:r>
            <a:r>
              <a:rPr sz="1015" spc="-216" dirty="0">
                <a:solidFill>
                  <a:srgbClr val="C45911"/>
                </a:solidFill>
                <a:latin typeface="Calibri"/>
                <a:cs typeface="Calibri"/>
              </a:rPr>
              <a:t> </a:t>
            </a:r>
            <a:r>
              <a:rPr sz="1015" spc="-9" dirty="0">
                <a:solidFill>
                  <a:srgbClr val="C45911"/>
                </a:solidFill>
                <a:latin typeface="Calibri"/>
                <a:cs typeface="Calibri"/>
              </a:rPr>
              <a:t>Withdraw</a:t>
            </a:r>
            <a:endParaRPr sz="1015">
              <a:latin typeface="Calibri"/>
              <a:cs typeface="Calibri"/>
            </a:endParaRPr>
          </a:p>
          <a:p>
            <a:pPr marL="65558" marR="387183">
              <a:spcBef>
                <a:spcPts val="13"/>
              </a:spcBef>
            </a:pPr>
            <a:r>
              <a:rPr sz="1015" spc="-4" dirty="0">
                <a:latin typeface="Calibri"/>
                <a:cs typeface="Calibri"/>
              </a:rPr>
              <a:t>Deposit </a:t>
            </a:r>
            <a:r>
              <a:rPr sz="1015" dirty="0">
                <a:latin typeface="Calibri"/>
                <a:cs typeface="Calibri"/>
              </a:rPr>
              <a:t> </a:t>
            </a:r>
            <a:r>
              <a:rPr sz="1015" spc="9" dirty="0">
                <a:solidFill>
                  <a:srgbClr val="C45911"/>
                </a:solidFill>
                <a:latin typeface="Calibri"/>
                <a:cs typeface="Calibri"/>
              </a:rPr>
              <a:t>G</a:t>
            </a:r>
            <a:r>
              <a:rPr sz="1015" spc="-9" dirty="0">
                <a:solidFill>
                  <a:srgbClr val="C45911"/>
                </a:solidFill>
                <a:latin typeface="Calibri"/>
                <a:cs typeface="Calibri"/>
              </a:rPr>
              <a:t>et</a:t>
            </a:r>
            <a:r>
              <a:rPr sz="1015" spc="-4" dirty="0">
                <a:solidFill>
                  <a:srgbClr val="C45911"/>
                </a:solidFill>
                <a:latin typeface="Calibri"/>
                <a:cs typeface="Calibri"/>
              </a:rPr>
              <a:t>I</a:t>
            </a:r>
            <a:r>
              <a:rPr sz="1015" spc="-18" dirty="0">
                <a:solidFill>
                  <a:srgbClr val="C45911"/>
                </a:solidFill>
                <a:latin typeface="Calibri"/>
                <a:cs typeface="Calibri"/>
              </a:rPr>
              <a:t>nt</a:t>
            </a:r>
            <a:r>
              <a:rPr sz="1015" dirty="0">
                <a:solidFill>
                  <a:srgbClr val="C45911"/>
                </a:solidFill>
                <a:latin typeface="Calibri"/>
                <a:cs typeface="Calibri"/>
              </a:rPr>
              <a:t>e</a:t>
            </a:r>
            <a:r>
              <a:rPr sz="1015" spc="-9" dirty="0">
                <a:solidFill>
                  <a:srgbClr val="C45911"/>
                </a:solidFill>
                <a:latin typeface="Calibri"/>
                <a:cs typeface="Calibri"/>
              </a:rPr>
              <a:t>r</a:t>
            </a:r>
            <a:r>
              <a:rPr sz="1015" dirty="0">
                <a:solidFill>
                  <a:srgbClr val="C45911"/>
                </a:solidFill>
                <a:latin typeface="Calibri"/>
                <a:cs typeface="Calibri"/>
              </a:rPr>
              <a:t>e</a:t>
            </a:r>
            <a:r>
              <a:rPr sz="1015" spc="-13" dirty="0">
                <a:solidFill>
                  <a:srgbClr val="C45911"/>
                </a:solidFill>
                <a:latin typeface="Calibri"/>
                <a:cs typeface="Calibri"/>
              </a:rPr>
              <a:t>s</a:t>
            </a:r>
            <a:r>
              <a:rPr sz="1015" spc="-9" dirty="0">
                <a:solidFill>
                  <a:srgbClr val="C45911"/>
                </a:solidFill>
                <a:latin typeface="Calibri"/>
                <a:cs typeface="Calibri"/>
              </a:rPr>
              <a:t>t</a:t>
            </a:r>
            <a:r>
              <a:rPr sz="1015" spc="4" dirty="0">
                <a:solidFill>
                  <a:srgbClr val="C45911"/>
                </a:solidFill>
                <a:latin typeface="Calibri"/>
                <a:cs typeface="Calibri"/>
              </a:rPr>
              <a:t>R</a:t>
            </a:r>
            <a:r>
              <a:rPr sz="1015" spc="-22" dirty="0">
                <a:solidFill>
                  <a:srgbClr val="C45911"/>
                </a:solidFill>
                <a:latin typeface="Calibri"/>
                <a:cs typeface="Calibri"/>
              </a:rPr>
              <a:t>a</a:t>
            </a:r>
            <a:r>
              <a:rPr sz="1015" spc="-9" dirty="0">
                <a:solidFill>
                  <a:srgbClr val="C45911"/>
                </a:solidFill>
                <a:latin typeface="Calibri"/>
                <a:cs typeface="Calibri"/>
              </a:rPr>
              <a:t>t</a:t>
            </a:r>
            <a:r>
              <a:rPr sz="1015" dirty="0">
                <a:solidFill>
                  <a:srgbClr val="C45911"/>
                </a:solidFill>
                <a:latin typeface="Calibri"/>
                <a:cs typeface="Calibri"/>
              </a:rPr>
              <a:t>e</a:t>
            </a:r>
            <a:endParaRPr sz="1015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6140" y="2509894"/>
          <a:ext cx="1753721" cy="614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3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739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&amp;Account::AccumulateInterest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6249" marB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&amp;Account::Withdraw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6249" marB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&amp;Account::GetInterestRate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6249" marB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050240" y="2258624"/>
            <a:ext cx="1298762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4" dirty="0">
                <a:latin typeface="Calibri"/>
                <a:cs typeface="Calibri"/>
              </a:rPr>
              <a:t>Account</a:t>
            </a:r>
            <a:r>
              <a:rPr sz="1147" spc="-31" dirty="0">
                <a:latin typeface="Calibri"/>
                <a:cs typeface="Calibri"/>
              </a:rPr>
              <a:t> </a:t>
            </a:r>
            <a:r>
              <a:rPr sz="1147" spc="4" dirty="0">
                <a:latin typeface="Calibri"/>
                <a:cs typeface="Calibri"/>
              </a:rPr>
              <a:t>Virtual</a:t>
            </a:r>
            <a:r>
              <a:rPr sz="1147" spc="-26" dirty="0">
                <a:latin typeface="Calibri"/>
                <a:cs typeface="Calibri"/>
              </a:rPr>
              <a:t> </a:t>
            </a:r>
            <a:r>
              <a:rPr sz="1147" spc="-13" dirty="0">
                <a:latin typeface="Calibri"/>
                <a:cs typeface="Calibri"/>
              </a:rPr>
              <a:t>Table</a:t>
            </a:r>
            <a:endParaRPr sz="1147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09832" y="3779968"/>
          <a:ext cx="1288676" cy="1430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7E7E7E"/>
                      </a:solidFill>
                      <a:prstDash val="solid"/>
                    </a:lnR>
                    <a:lnB w="28575">
                      <a:solidFill>
                        <a:srgbClr val="7E7E7E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E7E7E"/>
                      </a:solidFill>
                      <a:prstDash val="solid"/>
                    </a:lnL>
                    <a:lnB w="28575">
                      <a:solidFill>
                        <a:srgbClr val="7E7E7E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32">
                <a:tc gridSpan="2"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700" spc="5" dirty="0">
                          <a:latin typeface="Calibri"/>
                          <a:cs typeface="Calibri"/>
                        </a:rPr>
                        <a:t>Savings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1851" marB="0">
                    <a:lnL w="28575">
                      <a:solidFill>
                        <a:srgbClr val="7E7E7E"/>
                      </a:solidFill>
                      <a:prstDash val="solid"/>
                    </a:lnL>
                    <a:lnR w="28575">
                      <a:solidFill>
                        <a:srgbClr val="7E7E7E"/>
                      </a:solidFill>
                      <a:prstDash val="solid"/>
                    </a:lnR>
                    <a:lnT w="28575">
                      <a:solidFill>
                        <a:srgbClr val="7E7E7E"/>
                      </a:solidFill>
                      <a:prstDash val="solid"/>
                    </a:lnT>
                    <a:lnB w="28575">
                      <a:solidFill>
                        <a:srgbClr val="7E7E7E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66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4295" marR="216535">
                        <a:lnSpc>
                          <a:spcPct val="100899"/>
                        </a:lnSpc>
                      </a:pPr>
                      <a:r>
                        <a:rPr sz="1000" spc="-10" dirty="0">
                          <a:solidFill>
                            <a:srgbClr val="C45911"/>
                          </a:solidFill>
                          <a:latin typeface="Calibri"/>
                          <a:cs typeface="Calibri"/>
                        </a:rPr>
                        <a:t>AccumulateInterest </a:t>
                      </a:r>
                      <a:r>
                        <a:rPr sz="1000" spc="-245" dirty="0">
                          <a:solidFill>
                            <a:srgbClr val="C4591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C45911"/>
                          </a:solidFill>
                          <a:latin typeface="Calibri"/>
                          <a:cs typeface="Calibri"/>
                        </a:rPr>
                        <a:t>GetInterestRate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7E7E7E"/>
                      </a:solidFill>
                      <a:prstDash val="solid"/>
                    </a:lnL>
                    <a:lnR w="28575">
                      <a:solidFill>
                        <a:srgbClr val="7E7E7E"/>
                      </a:solidFill>
                      <a:prstDash val="solid"/>
                    </a:lnR>
                    <a:lnT w="28575">
                      <a:solidFill>
                        <a:srgbClr val="7E7E7E"/>
                      </a:solidFill>
                      <a:prstDash val="solid"/>
                    </a:lnT>
                    <a:lnB w="28575">
                      <a:solidFill>
                        <a:srgbClr val="7E7E7E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056727" y="4591498"/>
          <a:ext cx="1753721" cy="614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3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439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&amp;Savings::AccumulateInterest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6249" marB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39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&amp;Account::Withdraw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6249" marB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&amp;Savings::GetInterestRate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6249" marB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039479" y="4340236"/>
            <a:ext cx="124833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4" dirty="0">
                <a:latin typeface="Calibri"/>
                <a:cs typeface="Calibri"/>
              </a:rPr>
              <a:t>Savings</a:t>
            </a:r>
            <a:r>
              <a:rPr sz="1147" spc="-44" dirty="0">
                <a:latin typeface="Calibri"/>
                <a:cs typeface="Calibri"/>
              </a:rPr>
              <a:t> </a:t>
            </a:r>
            <a:r>
              <a:rPr sz="1147" spc="4" dirty="0">
                <a:latin typeface="Calibri"/>
                <a:cs typeface="Calibri"/>
              </a:rPr>
              <a:t>Virtual</a:t>
            </a:r>
            <a:r>
              <a:rPr sz="1147" spc="-13" dirty="0">
                <a:latin typeface="Calibri"/>
                <a:cs typeface="Calibri"/>
              </a:rPr>
              <a:t> </a:t>
            </a:r>
            <a:r>
              <a:rPr sz="1147" spc="-18" dirty="0">
                <a:latin typeface="Calibri"/>
                <a:cs typeface="Calibri"/>
              </a:rPr>
              <a:t>Table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60489" y="3574228"/>
            <a:ext cx="188259" cy="206187"/>
          </a:xfrm>
          <a:custGeom>
            <a:avLst/>
            <a:gdLst/>
            <a:ahLst/>
            <a:cxnLst/>
            <a:rect l="l" t="t" r="r" b="b"/>
            <a:pathLst>
              <a:path w="213360" h="233679">
                <a:moveTo>
                  <a:pt x="0" y="233172"/>
                </a:moveTo>
                <a:lnTo>
                  <a:pt x="106680" y="0"/>
                </a:lnTo>
                <a:lnTo>
                  <a:pt x="213360" y="233172"/>
                </a:lnTo>
                <a:lnTo>
                  <a:pt x="0" y="233172"/>
                </a:lnTo>
                <a:close/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4778412" y="2521996"/>
            <a:ext cx="964266" cy="165249"/>
          </a:xfrm>
          <a:prstGeom prst="rect">
            <a:avLst/>
          </a:prstGeom>
          <a:solidFill>
            <a:srgbClr val="E24D4D"/>
          </a:solidFill>
        </p:spPr>
        <p:txBody>
          <a:bodyPr vert="horz" wrap="square" lIns="0" tIns="8965" rIns="0" bIns="0" rtlCol="0">
            <a:spAutoFit/>
          </a:bodyPr>
          <a:lstStyle/>
          <a:p>
            <a:pPr marL="106462">
              <a:spcBef>
                <a:spcPts val="71"/>
              </a:spcBef>
            </a:pPr>
            <a:r>
              <a:rPr sz="1015" spc="-4" dirty="0">
                <a:solidFill>
                  <a:srgbClr val="FFFFFF"/>
                </a:solidFill>
                <a:latin typeface="Calibri"/>
                <a:cs typeface="Calibri"/>
              </a:rPr>
              <a:t>virtual pointer</a:t>
            </a:r>
            <a:endParaRPr sz="1015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24342" y="2571078"/>
            <a:ext cx="959224" cy="93009"/>
          </a:xfrm>
          <a:custGeom>
            <a:avLst/>
            <a:gdLst/>
            <a:ahLst/>
            <a:cxnLst/>
            <a:rect l="l" t="t" r="r" b="b"/>
            <a:pathLst>
              <a:path w="1087120" h="105410">
                <a:moveTo>
                  <a:pt x="105156" y="105156"/>
                </a:moveTo>
                <a:lnTo>
                  <a:pt x="0" y="53340"/>
                </a:lnTo>
                <a:lnTo>
                  <a:pt x="105156" y="0"/>
                </a:lnTo>
                <a:lnTo>
                  <a:pt x="105156" y="44196"/>
                </a:lnTo>
                <a:lnTo>
                  <a:pt x="94487" y="44196"/>
                </a:lnTo>
                <a:lnTo>
                  <a:pt x="94487" y="60960"/>
                </a:lnTo>
                <a:lnTo>
                  <a:pt x="105156" y="60960"/>
                </a:lnTo>
                <a:lnTo>
                  <a:pt x="105156" y="105156"/>
                </a:lnTo>
                <a:close/>
              </a:path>
              <a:path w="1087120" h="105410">
                <a:moveTo>
                  <a:pt x="105156" y="60960"/>
                </a:moveTo>
                <a:lnTo>
                  <a:pt x="94487" y="60960"/>
                </a:lnTo>
                <a:lnTo>
                  <a:pt x="94487" y="44196"/>
                </a:lnTo>
                <a:lnTo>
                  <a:pt x="105156" y="44196"/>
                </a:lnTo>
                <a:lnTo>
                  <a:pt x="105156" y="60960"/>
                </a:lnTo>
                <a:close/>
              </a:path>
              <a:path w="1087120" h="105410">
                <a:moveTo>
                  <a:pt x="1086612" y="60960"/>
                </a:moveTo>
                <a:lnTo>
                  <a:pt x="105156" y="60960"/>
                </a:lnTo>
                <a:lnTo>
                  <a:pt x="105156" y="44196"/>
                </a:lnTo>
                <a:lnTo>
                  <a:pt x="1086612" y="44196"/>
                </a:lnTo>
                <a:lnTo>
                  <a:pt x="1086612" y="60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30527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Where is C++ used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Used for performance, stability &amp; portability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Available on almost all operating systems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No dependency on separate runtime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Smaller memory footprint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Can run in constrained environment (e.g. limited memory, slow CPU)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Standard C++ code can be easily ported to multiple platforms</a:t>
            </a:r>
          </a:p>
        </p:txBody>
      </p:sp>
    </p:spTree>
    <p:extLst>
      <p:ext uri="{BB962C8B-B14F-4D97-AF65-F5344CB8AC3E}">
        <p14:creationId xmlns:p14="http://schemas.microsoft.com/office/powerpoint/2010/main" val="1878243215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171489" y="2531409"/>
            <a:ext cx="5367057" cy="1768288"/>
            <a:chOff x="3441954" y="2868930"/>
            <a:chExt cx="6082665" cy="2004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5280" y="2909316"/>
              <a:ext cx="4675632" cy="12100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6532" y="2897124"/>
              <a:ext cx="4407407" cy="13670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2877311"/>
              <a:ext cx="4424172" cy="19872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51960" y="2872740"/>
              <a:ext cx="4409440" cy="1996439"/>
            </a:xfrm>
            <a:custGeom>
              <a:avLst/>
              <a:gdLst/>
              <a:ahLst/>
              <a:cxnLst/>
              <a:rect l="l" t="t" r="r" b="b"/>
              <a:pathLst>
                <a:path w="4409440" h="1996439">
                  <a:moveTo>
                    <a:pt x="0" y="0"/>
                  </a:moveTo>
                  <a:lnTo>
                    <a:pt x="4408932" y="0"/>
                  </a:lnTo>
                  <a:lnTo>
                    <a:pt x="4408932" y="1996440"/>
                  </a:lnTo>
                  <a:lnTo>
                    <a:pt x="0" y="199644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0336" y="2979420"/>
              <a:ext cx="6067044" cy="17830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45764" y="2974848"/>
              <a:ext cx="6075045" cy="1792605"/>
            </a:xfrm>
            <a:custGeom>
              <a:avLst/>
              <a:gdLst/>
              <a:ahLst/>
              <a:cxnLst/>
              <a:rect l="l" t="t" r="r" b="b"/>
              <a:pathLst>
                <a:path w="6075045" h="1792604">
                  <a:moveTo>
                    <a:pt x="0" y="0"/>
                  </a:moveTo>
                  <a:lnTo>
                    <a:pt x="6074664" y="0"/>
                  </a:lnTo>
                  <a:lnTo>
                    <a:pt x="6074664" y="1792224"/>
                  </a:lnTo>
                  <a:lnTo>
                    <a:pt x="0" y="1792224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70078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9" dirty="0"/>
              <a:t>Virtual</a:t>
            </a:r>
            <a:r>
              <a:rPr sz="3177" spc="-93" dirty="0"/>
              <a:t> </a:t>
            </a:r>
            <a:r>
              <a:rPr sz="3177" spc="-66" dirty="0"/>
              <a:t>Mechanism</a:t>
            </a:r>
            <a:endParaRPr sz="3177" dirty="0"/>
          </a:p>
        </p:txBody>
      </p:sp>
      <p:grpSp>
        <p:nvGrpSpPr>
          <p:cNvPr id="11" name="object 11"/>
          <p:cNvGrpSpPr/>
          <p:nvPr/>
        </p:nvGrpSpPr>
        <p:grpSpPr>
          <a:xfrm>
            <a:off x="405428" y="2015042"/>
            <a:ext cx="2662518" cy="549088"/>
            <a:chOff x="307085" y="2283714"/>
            <a:chExt cx="3017520" cy="6223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7" y="2292096"/>
              <a:ext cx="3000756" cy="6050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0895" y="2287524"/>
              <a:ext cx="3009900" cy="614680"/>
            </a:xfrm>
            <a:custGeom>
              <a:avLst/>
              <a:gdLst/>
              <a:ahLst/>
              <a:cxnLst/>
              <a:rect l="l" t="t" r="r" b="b"/>
              <a:pathLst>
                <a:path w="3009900" h="614680">
                  <a:moveTo>
                    <a:pt x="0" y="0"/>
                  </a:moveTo>
                  <a:lnTo>
                    <a:pt x="3009900" y="0"/>
                  </a:lnTo>
                  <a:lnTo>
                    <a:pt x="3009900" y="614172"/>
                  </a:lnTo>
                  <a:lnTo>
                    <a:pt x="0" y="614172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2188" y="2820753"/>
            <a:ext cx="2458010" cy="1204191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261111" indent="-250465">
              <a:spcBef>
                <a:spcPts val="119"/>
              </a:spcBef>
              <a:buAutoNum type="arabicPeriod"/>
              <a:tabLst>
                <a:tab pos="261111" algn="l"/>
                <a:tab pos="261671" algn="l"/>
              </a:tabLst>
            </a:pPr>
            <a:r>
              <a:rPr sz="1279" spc="9" dirty="0">
                <a:latin typeface="Calibri"/>
                <a:cs typeface="Calibri"/>
              </a:rPr>
              <a:t>Get</a:t>
            </a:r>
            <a:r>
              <a:rPr sz="1279" spc="-4" dirty="0">
                <a:latin typeface="Calibri"/>
                <a:cs typeface="Calibri"/>
              </a:rPr>
              <a:t> </a:t>
            </a:r>
            <a:r>
              <a:rPr sz="1279" spc="13" dirty="0">
                <a:latin typeface="Calibri"/>
                <a:cs typeface="Calibri"/>
              </a:rPr>
              <a:t>the</a:t>
            </a:r>
            <a:r>
              <a:rPr sz="1279" spc="-18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object</a:t>
            </a:r>
            <a:r>
              <a:rPr sz="1279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address</a:t>
            </a:r>
            <a:endParaRPr sz="1279">
              <a:latin typeface="Calibri"/>
              <a:cs typeface="Calibri"/>
            </a:endParaRPr>
          </a:p>
          <a:p>
            <a:pPr marL="261111" indent="-250465">
              <a:spcBef>
                <a:spcPts val="31"/>
              </a:spcBef>
              <a:buAutoNum type="arabicPeriod"/>
              <a:tabLst>
                <a:tab pos="261111" algn="l"/>
                <a:tab pos="261671" algn="l"/>
              </a:tabLst>
            </a:pPr>
            <a:r>
              <a:rPr sz="1279" spc="9" dirty="0">
                <a:latin typeface="Calibri"/>
                <a:cs typeface="Calibri"/>
              </a:rPr>
              <a:t>Get</a:t>
            </a:r>
            <a:r>
              <a:rPr sz="1279" spc="4" dirty="0">
                <a:latin typeface="Calibri"/>
                <a:cs typeface="Calibri"/>
              </a:rPr>
              <a:t> </a:t>
            </a:r>
            <a:r>
              <a:rPr sz="1279" spc="13" dirty="0">
                <a:latin typeface="Calibri"/>
                <a:cs typeface="Calibri"/>
              </a:rPr>
              <a:t>the</a:t>
            </a:r>
            <a:r>
              <a:rPr sz="1279" spc="-13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virtual</a:t>
            </a:r>
            <a:r>
              <a:rPr sz="1279" dirty="0">
                <a:latin typeface="Calibri"/>
                <a:cs typeface="Calibri"/>
              </a:rPr>
              <a:t> </a:t>
            </a:r>
            <a:r>
              <a:rPr sz="1279" spc="4" dirty="0">
                <a:latin typeface="Calibri"/>
                <a:cs typeface="Calibri"/>
              </a:rPr>
              <a:t>pointer</a:t>
            </a:r>
            <a:endParaRPr sz="1279">
              <a:latin typeface="Calibri"/>
              <a:cs typeface="Calibri"/>
            </a:endParaRPr>
          </a:p>
          <a:p>
            <a:pPr marL="261111" marR="4483" indent="-250465">
              <a:lnSpc>
                <a:spcPct val="102099"/>
              </a:lnSpc>
              <a:spcBef>
                <a:spcPts val="13"/>
              </a:spcBef>
              <a:buAutoNum type="arabicPeriod"/>
              <a:tabLst>
                <a:tab pos="261111" algn="l"/>
                <a:tab pos="261671" algn="l"/>
              </a:tabLst>
            </a:pPr>
            <a:r>
              <a:rPr sz="1279" spc="9" dirty="0">
                <a:latin typeface="Calibri"/>
                <a:cs typeface="Calibri"/>
              </a:rPr>
              <a:t>Find </a:t>
            </a:r>
            <a:r>
              <a:rPr sz="1279" spc="13" dirty="0">
                <a:latin typeface="Calibri"/>
                <a:cs typeface="Calibri"/>
              </a:rPr>
              <a:t>the </a:t>
            </a:r>
            <a:r>
              <a:rPr sz="1279" spc="9" dirty="0">
                <a:latin typeface="Calibri"/>
                <a:cs typeface="Calibri"/>
              </a:rPr>
              <a:t>position </a:t>
            </a:r>
            <a:r>
              <a:rPr sz="1279" spc="13" dirty="0">
                <a:latin typeface="Calibri"/>
                <a:cs typeface="Calibri"/>
              </a:rPr>
              <a:t>of the </a:t>
            </a:r>
            <a:r>
              <a:rPr sz="1279" spc="9" dirty="0">
                <a:latin typeface="Calibri"/>
                <a:cs typeface="Calibri"/>
              </a:rPr>
              <a:t>function </a:t>
            </a:r>
            <a:r>
              <a:rPr sz="1279" spc="-278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in</a:t>
            </a:r>
            <a:r>
              <a:rPr sz="1279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vtable</a:t>
            </a:r>
            <a:endParaRPr sz="1279">
              <a:latin typeface="Calibri"/>
              <a:cs typeface="Calibri"/>
            </a:endParaRPr>
          </a:p>
          <a:p>
            <a:pPr marL="261111" indent="-250465">
              <a:spcBef>
                <a:spcPts val="40"/>
              </a:spcBef>
              <a:buAutoNum type="arabicPeriod"/>
              <a:tabLst>
                <a:tab pos="261111" algn="l"/>
                <a:tab pos="261671" algn="l"/>
              </a:tabLst>
            </a:pPr>
            <a:r>
              <a:rPr sz="1279" spc="9" dirty="0">
                <a:latin typeface="Calibri"/>
                <a:cs typeface="Calibri"/>
              </a:rPr>
              <a:t>Get </a:t>
            </a:r>
            <a:r>
              <a:rPr sz="1279" spc="13" dirty="0">
                <a:latin typeface="Calibri"/>
                <a:cs typeface="Calibri"/>
              </a:rPr>
              <a:t>the</a:t>
            </a:r>
            <a:r>
              <a:rPr sz="1279" spc="-9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address</a:t>
            </a:r>
            <a:r>
              <a:rPr sz="1279" spc="13" dirty="0">
                <a:latin typeface="Calibri"/>
                <a:cs typeface="Calibri"/>
              </a:rPr>
              <a:t> </a:t>
            </a:r>
            <a:r>
              <a:rPr sz="1279" spc="4" dirty="0">
                <a:latin typeface="Calibri"/>
                <a:cs typeface="Calibri"/>
              </a:rPr>
              <a:t>of</a:t>
            </a:r>
            <a:r>
              <a:rPr sz="1279" dirty="0">
                <a:latin typeface="Calibri"/>
                <a:cs typeface="Calibri"/>
              </a:rPr>
              <a:t> </a:t>
            </a:r>
            <a:r>
              <a:rPr sz="1279" spc="13" dirty="0">
                <a:latin typeface="Calibri"/>
                <a:cs typeface="Calibri"/>
              </a:rPr>
              <a:t>the</a:t>
            </a:r>
            <a:r>
              <a:rPr sz="1279" spc="4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function</a:t>
            </a:r>
            <a:endParaRPr sz="1279">
              <a:latin typeface="Calibri"/>
              <a:cs typeface="Calibri"/>
            </a:endParaRPr>
          </a:p>
          <a:p>
            <a:pPr marL="261111" indent="-250465">
              <a:spcBef>
                <a:spcPts val="35"/>
              </a:spcBef>
              <a:buAutoNum type="arabicPeriod"/>
              <a:tabLst>
                <a:tab pos="261111" algn="l"/>
                <a:tab pos="261671" algn="l"/>
              </a:tabLst>
            </a:pPr>
            <a:r>
              <a:rPr sz="1279" spc="-4" dirty="0">
                <a:latin typeface="Calibri"/>
                <a:cs typeface="Calibri"/>
              </a:rPr>
              <a:t>Invoke</a:t>
            </a:r>
            <a:r>
              <a:rPr sz="1279" spc="-13" dirty="0">
                <a:latin typeface="Calibri"/>
                <a:cs typeface="Calibri"/>
              </a:rPr>
              <a:t> </a:t>
            </a:r>
            <a:r>
              <a:rPr sz="1279" spc="13" dirty="0">
                <a:latin typeface="Calibri"/>
                <a:cs typeface="Calibri"/>
              </a:rPr>
              <a:t>the</a:t>
            </a:r>
            <a:r>
              <a:rPr sz="1279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function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1993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88485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9" dirty="0"/>
              <a:t>Abstract</a:t>
            </a:r>
            <a:r>
              <a:rPr sz="3177" spc="-93" dirty="0"/>
              <a:t> </a:t>
            </a:r>
            <a:r>
              <a:rPr sz="3177" spc="-49" dirty="0"/>
              <a:t>Class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173846"/>
            <a:ext cx="6961094" cy="272401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7623" indent="-166977">
              <a:spcBef>
                <a:spcPts val="52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40" dirty="0">
                <a:latin typeface="Calibri"/>
                <a:cs typeface="Calibri"/>
              </a:rPr>
              <a:t>At</a:t>
            </a:r>
            <a:r>
              <a:rPr sz="2338" spc="-9" dirty="0">
                <a:latin typeface="Calibri"/>
                <a:cs typeface="Calibri"/>
              </a:rPr>
              <a:t> least</a:t>
            </a:r>
            <a:r>
              <a:rPr sz="2338" spc="-4" dirty="0">
                <a:latin typeface="Calibri"/>
                <a:cs typeface="Calibri"/>
              </a:rPr>
              <a:t> one</a:t>
            </a:r>
            <a:r>
              <a:rPr sz="2338" spc="-13" dirty="0">
                <a:latin typeface="Calibri"/>
                <a:cs typeface="Calibri"/>
              </a:rPr>
              <a:t> pure </a:t>
            </a:r>
            <a:r>
              <a:rPr sz="2338" spc="-9" dirty="0">
                <a:latin typeface="Calibri"/>
                <a:cs typeface="Calibri"/>
              </a:rPr>
              <a:t>virtual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function</a:t>
            </a:r>
            <a:endParaRPr sz="2338">
              <a:latin typeface="Calibri"/>
              <a:cs typeface="Calibri"/>
            </a:endParaRPr>
          </a:p>
          <a:p>
            <a:pPr marL="177623" marR="4483" indent="-166977">
              <a:lnSpc>
                <a:spcPts val="2506"/>
              </a:lnSpc>
              <a:spcBef>
                <a:spcPts val="767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Can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contain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other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members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(data,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non-virtual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functions,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etc.)</a:t>
            </a:r>
            <a:endParaRPr sz="2338">
              <a:latin typeface="Calibri"/>
              <a:cs typeface="Calibri"/>
            </a:endParaRPr>
          </a:p>
          <a:p>
            <a:pPr marL="177623" marR="332832" indent="-166977">
              <a:lnSpc>
                <a:spcPts val="2506"/>
              </a:lnSpc>
              <a:spcBef>
                <a:spcPts val="74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Cannot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instantiated,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but </a:t>
            </a:r>
            <a:r>
              <a:rPr sz="2338" spc="-9" dirty="0">
                <a:latin typeface="Calibri"/>
                <a:cs typeface="Calibri"/>
              </a:rPr>
              <a:t>used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through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-13" dirty="0">
                <a:latin typeface="Calibri"/>
                <a:cs typeface="Calibri"/>
              </a:rPr>
              <a:t> pointer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or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reference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1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Establishes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contract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with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clients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7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Used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creating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interface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8902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423654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19" dirty="0"/>
              <a:t>P</a:t>
            </a:r>
            <a:r>
              <a:rPr sz="3177" spc="-71" dirty="0"/>
              <a:t>u</a:t>
            </a:r>
            <a:r>
              <a:rPr sz="3177" spc="-75" dirty="0"/>
              <a:t>r</a:t>
            </a:r>
            <a:r>
              <a:rPr sz="3177" spc="-18" dirty="0"/>
              <a:t>e</a:t>
            </a:r>
            <a:r>
              <a:rPr sz="3177" spc="-93" dirty="0"/>
              <a:t> </a:t>
            </a:r>
            <a:r>
              <a:rPr sz="3177" spc="-119" dirty="0"/>
              <a:t>V</a:t>
            </a:r>
            <a:r>
              <a:rPr sz="3177" spc="-79" dirty="0"/>
              <a:t>i</a:t>
            </a:r>
            <a:r>
              <a:rPr sz="3177" spc="-44" dirty="0"/>
              <a:t>r</a:t>
            </a:r>
            <a:r>
              <a:rPr sz="3177" spc="-79" dirty="0"/>
              <a:t>t</a:t>
            </a:r>
            <a:r>
              <a:rPr sz="3177" spc="-71" dirty="0"/>
              <a:t>u</a:t>
            </a:r>
            <a:r>
              <a:rPr sz="3177" spc="-97" dirty="0"/>
              <a:t>a</a:t>
            </a:r>
            <a:r>
              <a:rPr sz="3177" spc="-75" dirty="0"/>
              <a:t>l</a:t>
            </a:r>
            <a:r>
              <a:rPr sz="3177" spc="-49" dirty="0"/>
              <a:t> </a:t>
            </a:r>
            <a:r>
              <a:rPr sz="3177" spc="-18" dirty="0"/>
              <a:t>F</a:t>
            </a:r>
            <a:r>
              <a:rPr sz="3177" spc="-71" dirty="0"/>
              <a:t>un</a:t>
            </a:r>
            <a:r>
              <a:rPr sz="3177" spc="13" dirty="0"/>
              <a:t>c</a:t>
            </a:r>
            <a:r>
              <a:rPr sz="3177" spc="-44" dirty="0"/>
              <a:t>t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40" dirty="0"/>
              <a:t>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173846"/>
            <a:ext cx="6900022" cy="2071401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7623" indent="-166977">
              <a:spcBef>
                <a:spcPts val="52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4" dirty="0">
                <a:latin typeface="Calibri"/>
                <a:cs typeface="Calibri"/>
              </a:rPr>
              <a:t>Virtual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function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marked</a:t>
            </a:r>
            <a:r>
              <a:rPr sz="2338" spc="-9" dirty="0">
                <a:latin typeface="Calibri"/>
                <a:cs typeface="Calibri"/>
              </a:rPr>
              <a:t> with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=0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Does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not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31" dirty="0">
                <a:latin typeface="Calibri"/>
                <a:cs typeface="Calibri"/>
              </a:rPr>
              <a:t>have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implementation</a:t>
            </a:r>
            <a:r>
              <a:rPr sz="2338" spc="40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(optional)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Cannot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31" dirty="0">
                <a:latin typeface="Calibri"/>
                <a:cs typeface="Calibri"/>
              </a:rPr>
              <a:t>invoked</a:t>
            </a:r>
            <a:r>
              <a:rPr sz="2338" spc="40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(except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by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derived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classes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if</a:t>
            </a:r>
            <a:r>
              <a:rPr sz="2338" spc="-9" dirty="0">
                <a:latin typeface="Calibri"/>
                <a:cs typeface="Calibri"/>
              </a:rPr>
              <a:t> defined)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4" dirty="0">
                <a:latin typeface="Calibri"/>
                <a:cs typeface="Calibri"/>
              </a:rPr>
              <a:t>No</a:t>
            </a:r>
            <a:r>
              <a:rPr sz="2338" spc="-2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entry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vtable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7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Must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overridden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by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derived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classes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322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137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811" y="1375262"/>
            <a:ext cx="483574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9" dirty="0"/>
              <a:t>Multiple</a:t>
            </a:r>
            <a:r>
              <a:rPr sz="3177" spc="-101" dirty="0"/>
              <a:t> </a:t>
            </a:r>
            <a:r>
              <a:rPr sz="3177" spc="-62" dirty="0"/>
              <a:t>Inheritance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230385"/>
            <a:ext cx="7090522" cy="3003552"/>
          </a:xfrm>
          <a:prstGeom prst="rect">
            <a:avLst/>
          </a:prstGeom>
        </p:spPr>
        <p:txBody>
          <a:bodyPr vert="horz" wrap="square" lIns="0" tIns="52107" rIns="0" bIns="0" rtlCol="0">
            <a:spAutoFit/>
          </a:bodyPr>
          <a:lstStyle/>
          <a:p>
            <a:pPr marL="177623" marR="1062374" indent="-166977">
              <a:lnSpc>
                <a:spcPts val="2506"/>
              </a:lnSpc>
              <a:spcBef>
                <a:spcPts val="410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dirty="0">
                <a:latin typeface="Calibri"/>
                <a:cs typeface="Calibri"/>
              </a:rPr>
              <a:t>C++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allows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inheritance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from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more</a:t>
            </a:r>
            <a:r>
              <a:rPr sz="2338" spc="-9" dirty="0">
                <a:latin typeface="Calibri"/>
                <a:cs typeface="Calibri"/>
              </a:rPr>
              <a:t> than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one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class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simultaneously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0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8" dirty="0">
                <a:latin typeface="Calibri"/>
                <a:cs typeface="Calibri"/>
              </a:rPr>
              <a:t>Known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as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multiple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inheritance</a:t>
            </a:r>
            <a:endParaRPr sz="2338">
              <a:latin typeface="Calibri"/>
              <a:cs typeface="Calibri"/>
            </a:endParaRPr>
          </a:p>
          <a:p>
            <a:pPr marL="177623" marR="4483" indent="-166977">
              <a:lnSpc>
                <a:spcPts val="2506"/>
              </a:lnSpc>
              <a:spcBef>
                <a:spcPts val="777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8" dirty="0">
                <a:latin typeface="Calibri"/>
                <a:cs typeface="Calibri"/>
              </a:rPr>
              <a:t>Allows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class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to reuse/override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behaviours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from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multiple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classes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1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Multiple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inheritance</a:t>
            </a:r>
            <a:r>
              <a:rPr sz="2338" spc="40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can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lead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to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diamond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inheritance</a:t>
            </a:r>
            <a:endParaRPr sz="2338">
              <a:latin typeface="Calibri"/>
              <a:cs typeface="Calibri"/>
            </a:endParaRPr>
          </a:p>
          <a:p>
            <a:pPr marL="177623" marR="244301" indent="-166977">
              <a:lnSpc>
                <a:spcPts val="2524"/>
              </a:lnSpc>
              <a:spcBef>
                <a:spcPts val="754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Classes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inherit </a:t>
            </a:r>
            <a:r>
              <a:rPr sz="2338" spc="-13" dirty="0">
                <a:latin typeface="Calibri"/>
                <a:cs typeface="Calibri"/>
              </a:rPr>
              <a:t>from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common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parent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(form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diamond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shape)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1993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398184" cy="99310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D</a:t>
            </a:r>
            <a:r>
              <a:rPr sz="3177" spc="-79" dirty="0"/>
              <a:t>i</a:t>
            </a:r>
            <a:r>
              <a:rPr sz="3177" spc="-97" dirty="0"/>
              <a:t>a</a:t>
            </a:r>
            <a:r>
              <a:rPr sz="3177" spc="-88" dirty="0"/>
              <a:t>m</a:t>
            </a:r>
            <a:r>
              <a:rPr sz="3177" spc="-75" dirty="0"/>
              <a:t>o</a:t>
            </a:r>
            <a:r>
              <a:rPr sz="3177" spc="-71" dirty="0"/>
              <a:t>n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84" dirty="0"/>
              <a:t>I</a:t>
            </a:r>
            <a:r>
              <a:rPr sz="3177" spc="-71" dirty="0"/>
              <a:t>nh</a:t>
            </a:r>
            <a:r>
              <a:rPr sz="3177" spc="-66" dirty="0"/>
              <a:t>e</a:t>
            </a:r>
            <a:r>
              <a:rPr sz="3177" spc="-44" dirty="0"/>
              <a:t>r</a:t>
            </a:r>
            <a:r>
              <a:rPr sz="3177" spc="-79" dirty="0"/>
              <a:t>i</a:t>
            </a:r>
            <a:r>
              <a:rPr sz="3177" spc="-110" dirty="0"/>
              <a:t>t</a:t>
            </a:r>
            <a:r>
              <a:rPr sz="3177" spc="-97" dirty="0"/>
              <a:t>a</a:t>
            </a:r>
            <a:r>
              <a:rPr sz="3177" spc="-71" dirty="0"/>
              <a:t>n</a:t>
            </a:r>
            <a:r>
              <a:rPr sz="3177" spc="-22" dirty="0"/>
              <a:t>c</a:t>
            </a:r>
            <a:r>
              <a:rPr sz="3177" spc="-18" dirty="0"/>
              <a:t>e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3476065" y="2104465"/>
            <a:ext cx="1289797" cy="268165"/>
          </a:xfrm>
          <a:prstGeom prst="rect">
            <a:avLst/>
          </a:prstGeom>
          <a:solidFill>
            <a:srgbClr val="ED7C31"/>
          </a:solidFill>
        </p:spPr>
        <p:txBody>
          <a:bodyPr vert="horz" wrap="square" lIns="0" tIns="43703" rIns="0" bIns="0" rtlCol="0">
            <a:spAutoFit/>
          </a:bodyPr>
          <a:lstStyle/>
          <a:p>
            <a:pPr marL="374857">
              <a:spcBef>
                <a:spcPts val="344"/>
              </a:spcBef>
            </a:pPr>
            <a:r>
              <a:rPr sz="1456" spc="-4" dirty="0">
                <a:latin typeface="Calibri"/>
                <a:cs typeface="Calibri"/>
              </a:rPr>
              <a:t>Stream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6065" y="4624443"/>
            <a:ext cx="1289797" cy="268165"/>
          </a:xfrm>
          <a:prstGeom prst="rect">
            <a:avLst/>
          </a:prstGeom>
          <a:solidFill>
            <a:srgbClr val="5B9AD4"/>
          </a:solidFill>
        </p:spPr>
        <p:txBody>
          <a:bodyPr vert="horz" wrap="square" lIns="0" tIns="43703" rIns="0" bIns="0" rtlCol="0">
            <a:spAutoFit/>
          </a:bodyPr>
          <a:lstStyle/>
          <a:p>
            <a:pPr marL="290248">
              <a:spcBef>
                <a:spcPts val="344"/>
              </a:spcBef>
            </a:pPr>
            <a:r>
              <a:rPr sz="1456" spc="-4" dirty="0">
                <a:latin typeface="Calibri"/>
                <a:cs typeface="Calibri"/>
              </a:rPr>
              <a:t>IOStream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62879" y="3707353"/>
            <a:ext cx="920002" cy="917201"/>
          </a:xfrm>
          <a:custGeom>
            <a:avLst/>
            <a:gdLst/>
            <a:ahLst/>
            <a:cxnLst/>
            <a:rect l="l" t="t" r="r" b="b"/>
            <a:pathLst>
              <a:path w="1042670" h="1039495">
                <a:moveTo>
                  <a:pt x="237743" y="97535"/>
                </a:moveTo>
                <a:lnTo>
                  <a:pt x="0" y="0"/>
                </a:lnTo>
                <a:lnTo>
                  <a:pt x="83819" y="242316"/>
                </a:lnTo>
                <a:lnTo>
                  <a:pt x="237743" y="97535"/>
                </a:lnTo>
                <a:close/>
              </a:path>
              <a:path w="1042670" h="1039495">
                <a:moveTo>
                  <a:pt x="160019" y="169164"/>
                </a:moveTo>
                <a:lnTo>
                  <a:pt x="1042415" y="1039367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456355" y="3712733"/>
            <a:ext cx="920002" cy="917201"/>
          </a:xfrm>
          <a:custGeom>
            <a:avLst/>
            <a:gdLst/>
            <a:ahLst/>
            <a:cxnLst/>
            <a:rect l="l" t="t" r="r" b="b"/>
            <a:pathLst>
              <a:path w="1042670" h="1039495">
                <a:moveTo>
                  <a:pt x="804671" y="96011"/>
                </a:moveTo>
                <a:lnTo>
                  <a:pt x="1042416" y="0"/>
                </a:lnTo>
                <a:lnTo>
                  <a:pt x="958596" y="242316"/>
                </a:lnTo>
                <a:lnTo>
                  <a:pt x="804671" y="96011"/>
                </a:lnTo>
                <a:close/>
              </a:path>
              <a:path w="1042670" h="1039495">
                <a:moveTo>
                  <a:pt x="880871" y="169163"/>
                </a:moveTo>
                <a:lnTo>
                  <a:pt x="0" y="1039367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765637" y="3363109"/>
            <a:ext cx="1289797" cy="268165"/>
          </a:xfrm>
          <a:prstGeom prst="rect">
            <a:avLst/>
          </a:prstGeom>
          <a:solidFill>
            <a:srgbClr val="9CC3E6"/>
          </a:solidFill>
        </p:spPr>
        <p:txBody>
          <a:bodyPr vert="horz" wrap="square" lIns="0" tIns="43703" rIns="0" bIns="0" rtlCol="0">
            <a:spAutoFit/>
          </a:bodyPr>
          <a:lstStyle/>
          <a:p>
            <a:pPr marL="103099">
              <a:spcBef>
                <a:spcPts val="344"/>
              </a:spcBef>
            </a:pPr>
            <a:r>
              <a:rPr sz="1456" spc="-4" dirty="0">
                <a:latin typeface="Calibri"/>
                <a:cs typeface="Calibri"/>
              </a:rPr>
              <a:t>OutputStream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95352" y="2451398"/>
            <a:ext cx="918882" cy="917201"/>
          </a:xfrm>
          <a:custGeom>
            <a:avLst/>
            <a:gdLst/>
            <a:ahLst/>
            <a:cxnLst/>
            <a:rect l="l" t="t" r="r" b="b"/>
            <a:pathLst>
              <a:path w="1041400" h="1039495">
                <a:moveTo>
                  <a:pt x="237744" y="96012"/>
                </a:moveTo>
                <a:lnTo>
                  <a:pt x="0" y="0"/>
                </a:lnTo>
                <a:lnTo>
                  <a:pt x="82296" y="242316"/>
                </a:lnTo>
                <a:lnTo>
                  <a:pt x="237744" y="96012"/>
                </a:lnTo>
                <a:close/>
              </a:path>
              <a:path w="1041400" h="1039495">
                <a:moveTo>
                  <a:pt x="160019" y="169164"/>
                </a:moveTo>
                <a:lnTo>
                  <a:pt x="1040891" y="1039367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6454589" y="3422276"/>
            <a:ext cx="897031" cy="209295"/>
          </a:xfrm>
          <a:prstGeom prst="rect">
            <a:avLst/>
          </a:prstGeom>
          <a:solidFill>
            <a:srgbClr val="9CC3E6"/>
          </a:solidFill>
        </p:spPr>
        <p:txBody>
          <a:bodyPr vert="horz" wrap="square" lIns="0" tIns="12326" rIns="0" bIns="0" rtlCol="0">
            <a:spAutoFit/>
          </a:bodyPr>
          <a:lstStyle/>
          <a:p>
            <a:pPr marL="95255">
              <a:spcBef>
                <a:spcPts val="97"/>
              </a:spcBef>
            </a:pPr>
            <a:r>
              <a:rPr sz="1279" spc="9" dirty="0">
                <a:latin typeface="Calibri"/>
                <a:cs typeface="Calibri"/>
              </a:rPr>
              <a:t>outstream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4589" y="3178884"/>
            <a:ext cx="897031" cy="211559"/>
          </a:xfrm>
          <a:prstGeom prst="rect">
            <a:avLst/>
          </a:prstGeom>
          <a:solidFill>
            <a:srgbClr val="ED7C31"/>
          </a:solidFill>
        </p:spPr>
        <p:txBody>
          <a:bodyPr vert="horz" wrap="square" lIns="0" tIns="14568" rIns="0" bIns="0" rtlCol="0">
            <a:spAutoFit/>
          </a:bodyPr>
          <a:lstStyle/>
          <a:p>
            <a:pPr marL="210682">
              <a:spcBef>
                <a:spcPts val="115"/>
              </a:spcBef>
            </a:pPr>
            <a:r>
              <a:rPr sz="1279" spc="9" dirty="0">
                <a:latin typeface="Calibri"/>
                <a:cs typeface="Calibri"/>
              </a:rPr>
              <a:t>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7837" y="3363109"/>
            <a:ext cx="1288676" cy="268165"/>
          </a:xfrm>
          <a:prstGeom prst="rect">
            <a:avLst/>
          </a:prstGeom>
          <a:solidFill>
            <a:srgbClr val="A8D18E"/>
          </a:solidFill>
        </p:spPr>
        <p:txBody>
          <a:bodyPr vert="horz" wrap="square" lIns="0" tIns="43703" rIns="0" bIns="0" rtlCol="0">
            <a:spAutoFit/>
          </a:bodyPr>
          <a:lstStyle/>
          <a:p>
            <a:pPr marL="172019">
              <a:spcBef>
                <a:spcPts val="344"/>
              </a:spcBef>
            </a:pPr>
            <a:r>
              <a:rPr sz="1456" dirty="0">
                <a:latin typeface="Calibri"/>
                <a:cs typeface="Calibri"/>
              </a:rPr>
              <a:t>InputStream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1950" y="2446020"/>
            <a:ext cx="920002" cy="917201"/>
          </a:xfrm>
          <a:custGeom>
            <a:avLst/>
            <a:gdLst/>
            <a:ahLst/>
            <a:cxnLst/>
            <a:rect l="l" t="t" r="r" b="b"/>
            <a:pathLst>
              <a:path w="1042670" h="1039495">
                <a:moveTo>
                  <a:pt x="804672" y="96011"/>
                </a:moveTo>
                <a:lnTo>
                  <a:pt x="1042416" y="0"/>
                </a:lnTo>
                <a:lnTo>
                  <a:pt x="958596" y="242316"/>
                </a:lnTo>
                <a:lnTo>
                  <a:pt x="804672" y="96011"/>
                </a:lnTo>
                <a:close/>
              </a:path>
              <a:path w="1042670" h="1039495">
                <a:moveTo>
                  <a:pt x="880872" y="169163"/>
                </a:moveTo>
                <a:lnTo>
                  <a:pt x="0" y="1039367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844476" y="3422276"/>
            <a:ext cx="895910" cy="203638"/>
          </a:xfrm>
          <a:prstGeom prst="rect">
            <a:avLst/>
          </a:prstGeom>
          <a:solidFill>
            <a:srgbClr val="A8D18E"/>
          </a:solidFill>
        </p:spPr>
        <p:txBody>
          <a:bodyPr vert="horz" wrap="square" lIns="0" tIns="6724" rIns="0" bIns="0" rtlCol="0">
            <a:spAutoFit/>
          </a:bodyPr>
          <a:lstStyle/>
          <a:p>
            <a:pPr marL="147365">
              <a:spcBef>
                <a:spcPts val="53"/>
              </a:spcBef>
            </a:pPr>
            <a:r>
              <a:rPr sz="1279" spc="9" dirty="0">
                <a:latin typeface="Calibri"/>
                <a:cs typeface="Calibri"/>
              </a:rPr>
              <a:t>instream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4476" y="3188297"/>
            <a:ext cx="895910" cy="206467"/>
          </a:xfrm>
          <a:prstGeom prst="rect">
            <a:avLst/>
          </a:prstGeom>
          <a:solidFill>
            <a:srgbClr val="ED7C31"/>
          </a:solidFill>
        </p:spPr>
        <p:txBody>
          <a:bodyPr vert="horz" wrap="square" lIns="0" tIns="9525" rIns="0" bIns="0" rtlCol="0">
            <a:spAutoFit/>
          </a:bodyPr>
          <a:lstStyle/>
          <a:p>
            <a:pPr marL="209561">
              <a:spcBef>
                <a:spcPts val="75"/>
              </a:spcBef>
            </a:pPr>
            <a:r>
              <a:rPr sz="1279" spc="9" dirty="0">
                <a:latin typeface="Calibri"/>
                <a:cs typeface="Calibri"/>
              </a:rPr>
              <a:t>stream</a:t>
            </a:r>
            <a:endParaRPr sz="1279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318312" y="4437530"/>
          <a:ext cx="895350" cy="1175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3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stream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568" marB="0">
                    <a:solidFill>
                      <a:srgbClr val="ED7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9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outstream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22" marB="0">
                    <a:solidFill>
                      <a:srgbClr val="9C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stream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646" marB="0">
                    <a:solidFill>
                      <a:srgbClr val="ED7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instream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603" marB="0">
                    <a:solidFill>
                      <a:srgbClr val="A8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iostream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646" marB="0">
                    <a:solidFill>
                      <a:srgbClr val="5B9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6454588" y="4437529"/>
            <a:ext cx="163046" cy="1175497"/>
          </a:xfrm>
          <a:custGeom>
            <a:avLst/>
            <a:gdLst/>
            <a:ahLst/>
            <a:cxnLst/>
            <a:rect l="l" t="t" r="r" b="b"/>
            <a:pathLst>
              <a:path w="184784" h="1332229">
                <a:moveTo>
                  <a:pt x="0" y="0"/>
                </a:moveTo>
                <a:lnTo>
                  <a:pt x="36385" y="5119"/>
                </a:lnTo>
                <a:lnTo>
                  <a:pt x="65913" y="19240"/>
                </a:lnTo>
                <a:lnTo>
                  <a:pt x="85724" y="40505"/>
                </a:lnTo>
                <a:lnTo>
                  <a:pt x="92964" y="67056"/>
                </a:lnTo>
                <a:lnTo>
                  <a:pt x="92964" y="598932"/>
                </a:lnTo>
                <a:lnTo>
                  <a:pt x="100179" y="624840"/>
                </a:lnTo>
                <a:lnTo>
                  <a:pt x="119824" y="646175"/>
                </a:lnTo>
                <a:lnTo>
                  <a:pt x="148899" y="660653"/>
                </a:lnTo>
                <a:lnTo>
                  <a:pt x="184404" y="665987"/>
                </a:lnTo>
                <a:lnTo>
                  <a:pt x="148899" y="671083"/>
                </a:lnTo>
                <a:lnTo>
                  <a:pt x="119824" y="685037"/>
                </a:lnTo>
                <a:lnTo>
                  <a:pt x="100179" y="705850"/>
                </a:lnTo>
                <a:lnTo>
                  <a:pt x="92964" y="731520"/>
                </a:lnTo>
                <a:lnTo>
                  <a:pt x="92964" y="1264920"/>
                </a:lnTo>
                <a:lnTo>
                  <a:pt x="85725" y="1290828"/>
                </a:lnTo>
                <a:lnTo>
                  <a:pt x="65913" y="1312163"/>
                </a:lnTo>
                <a:lnTo>
                  <a:pt x="36385" y="1326641"/>
                </a:lnTo>
                <a:lnTo>
                  <a:pt x="0" y="1331975"/>
                </a:lnTo>
              </a:path>
            </a:pathLst>
          </a:custGeom>
          <a:ln w="22859">
            <a:solidFill>
              <a:srgbClr val="3F3F3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6768849" y="4909123"/>
            <a:ext cx="1118907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IOStream</a:t>
            </a:r>
            <a:r>
              <a:rPr sz="1279" spc="-44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object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0160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505247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D</a:t>
            </a:r>
            <a:r>
              <a:rPr sz="3177" spc="-79" dirty="0"/>
              <a:t>i</a:t>
            </a:r>
            <a:r>
              <a:rPr sz="3177" spc="-97" dirty="0"/>
              <a:t>a</a:t>
            </a:r>
            <a:r>
              <a:rPr sz="3177" spc="-88" dirty="0"/>
              <a:t>m</a:t>
            </a:r>
            <a:r>
              <a:rPr sz="3177" spc="-75" dirty="0"/>
              <a:t>o</a:t>
            </a:r>
            <a:r>
              <a:rPr sz="3177" spc="-71" dirty="0"/>
              <a:t>n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84" dirty="0"/>
              <a:t>I</a:t>
            </a:r>
            <a:r>
              <a:rPr sz="3177" spc="-71" dirty="0"/>
              <a:t>nh</a:t>
            </a:r>
            <a:r>
              <a:rPr sz="3177" spc="-66" dirty="0"/>
              <a:t>e</a:t>
            </a:r>
            <a:r>
              <a:rPr sz="3177" spc="-44" dirty="0"/>
              <a:t>r</a:t>
            </a:r>
            <a:r>
              <a:rPr sz="3177" spc="-79" dirty="0"/>
              <a:t>i</a:t>
            </a:r>
            <a:r>
              <a:rPr sz="3177" spc="-110" dirty="0"/>
              <a:t>t</a:t>
            </a:r>
            <a:r>
              <a:rPr sz="3177" spc="-97" dirty="0"/>
              <a:t>a</a:t>
            </a:r>
            <a:r>
              <a:rPr sz="3177" spc="-71" dirty="0"/>
              <a:t>n</a:t>
            </a:r>
            <a:r>
              <a:rPr sz="3177" spc="-22" dirty="0"/>
              <a:t>c</a:t>
            </a:r>
            <a:r>
              <a:rPr sz="3177" spc="-18" dirty="0"/>
              <a:t>e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3476065" y="2104465"/>
            <a:ext cx="1289797" cy="268165"/>
          </a:xfrm>
          <a:prstGeom prst="rect">
            <a:avLst/>
          </a:prstGeom>
          <a:solidFill>
            <a:srgbClr val="ED7C31"/>
          </a:solidFill>
        </p:spPr>
        <p:txBody>
          <a:bodyPr vert="horz" wrap="square" lIns="0" tIns="43703" rIns="0" bIns="0" rtlCol="0">
            <a:spAutoFit/>
          </a:bodyPr>
          <a:lstStyle/>
          <a:p>
            <a:pPr marL="374857">
              <a:spcBef>
                <a:spcPts val="344"/>
              </a:spcBef>
            </a:pPr>
            <a:r>
              <a:rPr sz="1456" spc="-4" dirty="0">
                <a:latin typeface="Calibri"/>
                <a:cs typeface="Calibri"/>
              </a:rPr>
              <a:t>Stream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6065" y="4624443"/>
            <a:ext cx="1289797" cy="268165"/>
          </a:xfrm>
          <a:prstGeom prst="rect">
            <a:avLst/>
          </a:prstGeom>
          <a:solidFill>
            <a:srgbClr val="5B9AD4"/>
          </a:solidFill>
        </p:spPr>
        <p:txBody>
          <a:bodyPr vert="horz" wrap="square" lIns="0" tIns="43703" rIns="0" bIns="0" rtlCol="0">
            <a:spAutoFit/>
          </a:bodyPr>
          <a:lstStyle/>
          <a:p>
            <a:pPr marL="290248">
              <a:spcBef>
                <a:spcPts val="344"/>
              </a:spcBef>
            </a:pPr>
            <a:r>
              <a:rPr sz="1456" spc="-4" dirty="0">
                <a:latin typeface="Calibri"/>
                <a:cs typeface="Calibri"/>
              </a:rPr>
              <a:t>IOStream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62879" y="3707353"/>
            <a:ext cx="920002" cy="917201"/>
          </a:xfrm>
          <a:custGeom>
            <a:avLst/>
            <a:gdLst/>
            <a:ahLst/>
            <a:cxnLst/>
            <a:rect l="l" t="t" r="r" b="b"/>
            <a:pathLst>
              <a:path w="1042670" h="1039495">
                <a:moveTo>
                  <a:pt x="237743" y="97535"/>
                </a:moveTo>
                <a:lnTo>
                  <a:pt x="0" y="0"/>
                </a:lnTo>
                <a:lnTo>
                  <a:pt x="83819" y="242316"/>
                </a:lnTo>
                <a:lnTo>
                  <a:pt x="237743" y="97535"/>
                </a:lnTo>
                <a:close/>
              </a:path>
              <a:path w="1042670" h="1039495">
                <a:moveTo>
                  <a:pt x="160019" y="169164"/>
                </a:moveTo>
                <a:lnTo>
                  <a:pt x="1042415" y="1039367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456355" y="3712733"/>
            <a:ext cx="920002" cy="917201"/>
          </a:xfrm>
          <a:custGeom>
            <a:avLst/>
            <a:gdLst/>
            <a:ahLst/>
            <a:cxnLst/>
            <a:rect l="l" t="t" r="r" b="b"/>
            <a:pathLst>
              <a:path w="1042670" h="1039495">
                <a:moveTo>
                  <a:pt x="804671" y="96011"/>
                </a:moveTo>
                <a:lnTo>
                  <a:pt x="1042416" y="0"/>
                </a:lnTo>
                <a:lnTo>
                  <a:pt x="958596" y="242316"/>
                </a:lnTo>
                <a:lnTo>
                  <a:pt x="804671" y="96011"/>
                </a:lnTo>
                <a:close/>
              </a:path>
              <a:path w="1042670" h="1039495">
                <a:moveTo>
                  <a:pt x="880871" y="169163"/>
                </a:moveTo>
                <a:lnTo>
                  <a:pt x="0" y="1039367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318312" y="4901452"/>
            <a:ext cx="895910" cy="233082"/>
          </a:xfrm>
          <a:custGeom>
            <a:avLst/>
            <a:gdLst/>
            <a:ahLst/>
            <a:cxnLst/>
            <a:rect l="l" t="t" r="r" b="b"/>
            <a:pathLst>
              <a:path w="1015365" h="264160">
                <a:moveTo>
                  <a:pt x="0" y="263651"/>
                </a:moveTo>
                <a:lnTo>
                  <a:pt x="1014983" y="263651"/>
                </a:lnTo>
                <a:lnTo>
                  <a:pt x="1014983" y="0"/>
                </a:lnTo>
                <a:lnTo>
                  <a:pt x="0" y="0"/>
                </a:lnTo>
                <a:lnTo>
                  <a:pt x="0" y="263651"/>
                </a:lnTo>
                <a:close/>
              </a:path>
            </a:pathLst>
          </a:custGeom>
          <a:solidFill>
            <a:srgbClr val="9CC3E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5318312" y="4901453"/>
            <a:ext cx="895910" cy="200809"/>
          </a:xfrm>
          <a:prstGeom prst="rect">
            <a:avLst/>
          </a:prstGeom>
        </p:spPr>
        <p:txBody>
          <a:bodyPr vert="horz" wrap="square" lIns="0" tIns="3922" rIns="0" bIns="0" rtlCol="0">
            <a:spAutoFit/>
          </a:bodyPr>
          <a:lstStyle/>
          <a:p>
            <a:pPr marL="95255">
              <a:spcBef>
                <a:spcPts val="31"/>
              </a:spcBef>
            </a:pPr>
            <a:r>
              <a:rPr sz="1279" spc="9" dirty="0">
                <a:latin typeface="Calibri"/>
                <a:cs typeface="Calibri"/>
              </a:rPr>
              <a:t>outstream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18312" y="4658061"/>
            <a:ext cx="895910" cy="212124"/>
          </a:xfrm>
          <a:prstGeom prst="rect">
            <a:avLst/>
          </a:prstGeom>
          <a:solidFill>
            <a:srgbClr val="ED7C31"/>
          </a:solidFill>
        </p:spPr>
        <p:txBody>
          <a:bodyPr vert="horz" wrap="square" lIns="0" tIns="15128" rIns="0" bIns="0" rtlCol="0">
            <a:spAutoFit/>
          </a:bodyPr>
          <a:lstStyle/>
          <a:p>
            <a:pPr marL="210682"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18312" y="5140811"/>
            <a:ext cx="895910" cy="234203"/>
          </a:xfrm>
          <a:custGeom>
            <a:avLst/>
            <a:gdLst/>
            <a:ahLst/>
            <a:cxnLst/>
            <a:rect l="l" t="t" r="r" b="b"/>
            <a:pathLst>
              <a:path w="1015365" h="265429">
                <a:moveTo>
                  <a:pt x="1014983" y="265176"/>
                </a:moveTo>
                <a:lnTo>
                  <a:pt x="0" y="265176"/>
                </a:lnTo>
                <a:lnTo>
                  <a:pt x="0" y="0"/>
                </a:lnTo>
                <a:lnTo>
                  <a:pt x="1014983" y="0"/>
                </a:lnTo>
                <a:lnTo>
                  <a:pt x="1014983" y="265176"/>
                </a:lnTo>
                <a:close/>
              </a:path>
            </a:pathLst>
          </a:custGeom>
          <a:solidFill>
            <a:srgbClr val="A8D18E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5318312" y="5140811"/>
            <a:ext cx="895910" cy="2064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9046">
              <a:spcBef>
                <a:spcPts val="75"/>
              </a:spcBef>
            </a:pPr>
            <a:r>
              <a:rPr sz="1279" spc="9" dirty="0">
                <a:latin typeface="Calibri"/>
                <a:cs typeface="Calibri"/>
              </a:rPr>
              <a:t>instream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18312" y="5377479"/>
            <a:ext cx="895910" cy="207599"/>
          </a:xfrm>
          <a:prstGeom prst="rect">
            <a:avLst/>
          </a:prstGeom>
          <a:solidFill>
            <a:srgbClr val="5B9AD4"/>
          </a:solidFill>
        </p:spPr>
        <p:txBody>
          <a:bodyPr vert="horz" wrap="square" lIns="0" tIns="10646" rIns="0" bIns="0" rtlCol="0">
            <a:spAutoFit/>
          </a:bodyPr>
          <a:lstStyle/>
          <a:p>
            <a:pPr marL="149046">
              <a:spcBef>
                <a:spcPts val="84"/>
              </a:spcBef>
            </a:pPr>
            <a:r>
              <a:rPr sz="1279" spc="4" dirty="0">
                <a:latin typeface="Calibri"/>
                <a:cs typeface="Calibri"/>
              </a:rPr>
              <a:t>iostream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47603" y="4664784"/>
            <a:ext cx="163046" cy="1007409"/>
          </a:xfrm>
          <a:custGeom>
            <a:avLst/>
            <a:gdLst/>
            <a:ahLst/>
            <a:cxnLst/>
            <a:rect l="l" t="t" r="r" b="b"/>
            <a:pathLst>
              <a:path w="184784" h="1141729">
                <a:moveTo>
                  <a:pt x="0" y="0"/>
                </a:moveTo>
                <a:lnTo>
                  <a:pt x="35504" y="5334"/>
                </a:lnTo>
                <a:lnTo>
                  <a:pt x="64579" y="19812"/>
                </a:lnTo>
                <a:lnTo>
                  <a:pt x="84224" y="41148"/>
                </a:lnTo>
                <a:lnTo>
                  <a:pt x="91439" y="67056"/>
                </a:lnTo>
                <a:lnTo>
                  <a:pt x="91439" y="504443"/>
                </a:lnTo>
                <a:lnTo>
                  <a:pt x="98679" y="530351"/>
                </a:lnTo>
                <a:lnTo>
                  <a:pt x="118491" y="551687"/>
                </a:lnTo>
                <a:lnTo>
                  <a:pt x="148018" y="566165"/>
                </a:lnTo>
                <a:lnTo>
                  <a:pt x="184404" y="571500"/>
                </a:lnTo>
                <a:lnTo>
                  <a:pt x="148018" y="576619"/>
                </a:lnTo>
                <a:lnTo>
                  <a:pt x="118491" y="590740"/>
                </a:lnTo>
                <a:lnTo>
                  <a:pt x="98679" y="612005"/>
                </a:lnTo>
                <a:lnTo>
                  <a:pt x="91439" y="638556"/>
                </a:lnTo>
                <a:lnTo>
                  <a:pt x="91439" y="1074420"/>
                </a:lnTo>
                <a:lnTo>
                  <a:pt x="84224" y="1100970"/>
                </a:lnTo>
                <a:lnTo>
                  <a:pt x="64579" y="1122235"/>
                </a:lnTo>
                <a:lnTo>
                  <a:pt x="35504" y="1136356"/>
                </a:lnTo>
                <a:lnTo>
                  <a:pt x="0" y="1141475"/>
                </a:lnTo>
              </a:path>
            </a:pathLst>
          </a:custGeom>
          <a:ln w="22859">
            <a:solidFill>
              <a:srgbClr val="3F3F3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7361826" y="4969596"/>
            <a:ext cx="1118907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IOStream</a:t>
            </a:r>
            <a:r>
              <a:rPr sz="1279" spc="-44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object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43232" y="4619064"/>
            <a:ext cx="607359" cy="711013"/>
            <a:chOff x="6809930" y="5234939"/>
            <a:chExt cx="688340" cy="805815"/>
          </a:xfrm>
        </p:grpSpPr>
        <p:sp>
          <p:nvSpPr>
            <p:cNvPr id="17" name="object 17"/>
            <p:cNvSpPr/>
            <p:nvPr/>
          </p:nvSpPr>
          <p:spPr>
            <a:xfrm>
              <a:off x="6890004" y="5234939"/>
              <a:ext cx="600710" cy="105410"/>
            </a:xfrm>
            <a:custGeom>
              <a:avLst/>
              <a:gdLst/>
              <a:ahLst/>
              <a:cxnLst/>
              <a:rect l="l" t="t" r="r" b="b"/>
              <a:pathLst>
                <a:path w="600709" h="105410">
                  <a:moveTo>
                    <a:pt x="105156" y="105156"/>
                  </a:moveTo>
                  <a:lnTo>
                    <a:pt x="0" y="51816"/>
                  </a:lnTo>
                  <a:lnTo>
                    <a:pt x="105156" y="0"/>
                  </a:lnTo>
                  <a:lnTo>
                    <a:pt x="105156" y="44196"/>
                  </a:lnTo>
                  <a:lnTo>
                    <a:pt x="94488" y="44196"/>
                  </a:lnTo>
                  <a:lnTo>
                    <a:pt x="94488" y="60960"/>
                  </a:lnTo>
                  <a:lnTo>
                    <a:pt x="105156" y="60992"/>
                  </a:lnTo>
                  <a:lnTo>
                    <a:pt x="105156" y="105156"/>
                  </a:lnTo>
                  <a:close/>
                </a:path>
                <a:path w="600709" h="105410">
                  <a:moveTo>
                    <a:pt x="105156" y="60992"/>
                  </a:moveTo>
                  <a:lnTo>
                    <a:pt x="94488" y="60960"/>
                  </a:lnTo>
                  <a:lnTo>
                    <a:pt x="94488" y="44196"/>
                  </a:lnTo>
                  <a:lnTo>
                    <a:pt x="105156" y="44228"/>
                  </a:lnTo>
                  <a:lnTo>
                    <a:pt x="105156" y="60992"/>
                  </a:lnTo>
                  <a:close/>
                </a:path>
                <a:path w="600709" h="105410">
                  <a:moveTo>
                    <a:pt x="105156" y="44228"/>
                  </a:moveTo>
                  <a:lnTo>
                    <a:pt x="94488" y="44196"/>
                  </a:lnTo>
                  <a:lnTo>
                    <a:pt x="105156" y="44196"/>
                  </a:lnTo>
                  <a:close/>
                </a:path>
                <a:path w="600709" h="105410">
                  <a:moveTo>
                    <a:pt x="600456" y="62484"/>
                  </a:moveTo>
                  <a:lnTo>
                    <a:pt x="105156" y="60992"/>
                  </a:lnTo>
                  <a:lnTo>
                    <a:pt x="105156" y="44228"/>
                  </a:lnTo>
                  <a:lnTo>
                    <a:pt x="600456" y="45720"/>
                  </a:lnTo>
                  <a:lnTo>
                    <a:pt x="600456" y="6248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490460" y="5286755"/>
              <a:ext cx="0" cy="672465"/>
            </a:xfrm>
            <a:custGeom>
              <a:avLst/>
              <a:gdLst/>
              <a:ahLst/>
              <a:cxnLst/>
              <a:rect l="l" t="t" r="r" b="b"/>
              <a:pathLst>
                <a:path h="672464">
                  <a:moveTo>
                    <a:pt x="0" y="672083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815328" y="5856732"/>
              <a:ext cx="370840" cy="178435"/>
            </a:xfrm>
            <a:custGeom>
              <a:avLst/>
              <a:gdLst/>
              <a:ahLst/>
              <a:cxnLst/>
              <a:rect l="l" t="t" r="r" b="b"/>
              <a:pathLst>
                <a:path w="370840" h="178435">
                  <a:moveTo>
                    <a:pt x="339852" y="178308"/>
                  </a:moveTo>
                  <a:lnTo>
                    <a:pt x="30480" y="178308"/>
                  </a:lnTo>
                  <a:lnTo>
                    <a:pt x="18645" y="175926"/>
                  </a:lnTo>
                  <a:lnTo>
                    <a:pt x="8953" y="169545"/>
                  </a:lnTo>
                  <a:lnTo>
                    <a:pt x="2405" y="160305"/>
                  </a:lnTo>
                  <a:lnTo>
                    <a:pt x="0" y="149352"/>
                  </a:lnTo>
                  <a:lnTo>
                    <a:pt x="0" y="30480"/>
                  </a:lnTo>
                  <a:lnTo>
                    <a:pt x="2405" y="18645"/>
                  </a:lnTo>
                  <a:lnTo>
                    <a:pt x="8953" y="8953"/>
                  </a:lnTo>
                  <a:lnTo>
                    <a:pt x="18645" y="2405"/>
                  </a:lnTo>
                  <a:lnTo>
                    <a:pt x="30480" y="0"/>
                  </a:lnTo>
                  <a:lnTo>
                    <a:pt x="339852" y="0"/>
                  </a:lnTo>
                  <a:lnTo>
                    <a:pt x="351686" y="2405"/>
                  </a:lnTo>
                  <a:lnTo>
                    <a:pt x="361378" y="8953"/>
                  </a:lnTo>
                  <a:lnTo>
                    <a:pt x="367926" y="18645"/>
                  </a:lnTo>
                  <a:lnTo>
                    <a:pt x="370332" y="30480"/>
                  </a:lnTo>
                  <a:lnTo>
                    <a:pt x="370332" y="149352"/>
                  </a:lnTo>
                  <a:lnTo>
                    <a:pt x="367926" y="160305"/>
                  </a:lnTo>
                  <a:lnTo>
                    <a:pt x="361378" y="169545"/>
                  </a:lnTo>
                  <a:lnTo>
                    <a:pt x="351686" y="175926"/>
                  </a:lnTo>
                  <a:lnTo>
                    <a:pt x="339852" y="178308"/>
                  </a:lnTo>
                  <a:close/>
                </a:path>
              </a:pathLst>
            </a:custGeom>
            <a:solidFill>
              <a:srgbClr val="E146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5328" y="5856732"/>
              <a:ext cx="370840" cy="178435"/>
            </a:xfrm>
            <a:custGeom>
              <a:avLst/>
              <a:gdLst/>
              <a:ahLst/>
              <a:cxnLst/>
              <a:rect l="l" t="t" r="r" b="b"/>
              <a:pathLst>
                <a:path w="370840" h="178435">
                  <a:moveTo>
                    <a:pt x="0" y="30480"/>
                  </a:moveTo>
                  <a:lnTo>
                    <a:pt x="2405" y="18645"/>
                  </a:lnTo>
                  <a:lnTo>
                    <a:pt x="8953" y="8953"/>
                  </a:lnTo>
                  <a:lnTo>
                    <a:pt x="18645" y="2405"/>
                  </a:lnTo>
                  <a:lnTo>
                    <a:pt x="30480" y="0"/>
                  </a:lnTo>
                  <a:lnTo>
                    <a:pt x="339852" y="0"/>
                  </a:lnTo>
                  <a:lnTo>
                    <a:pt x="351686" y="2405"/>
                  </a:lnTo>
                  <a:lnTo>
                    <a:pt x="361378" y="8953"/>
                  </a:lnTo>
                  <a:lnTo>
                    <a:pt x="367926" y="18645"/>
                  </a:lnTo>
                  <a:lnTo>
                    <a:pt x="370332" y="30480"/>
                  </a:lnTo>
                  <a:lnTo>
                    <a:pt x="370332" y="149352"/>
                  </a:lnTo>
                  <a:lnTo>
                    <a:pt x="367926" y="160305"/>
                  </a:lnTo>
                  <a:lnTo>
                    <a:pt x="361378" y="169545"/>
                  </a:lnTo>
                  <a:lnTo>
                    <a:pt x="351686" y="175926"/>
                  </a:lnTo>
                  <a:lnTo>
                    <a:pt x="339852" y="178308"/>
                  </a:lnTo>
                  <a:lnTo>
                    <a:pt x="30480" y="178308"/>
                  </a:lnTo>
                  <a:lnTo>
                    <a:pt x="18645" y="175926"/>
                  </a:lnTo>
                  <a:lnTo>
                    <a:pt x="8953" y="169545"/>
                  </a:lnTo>
                  <a:lnTo>
                    <a:pt x="2405" y="160305"/>
                  </a:lnTo>
                  <a:lnTo>
                    <a:pt x="0" y="149352"/>
                  </a:lnTo>
                  <a:lnTo>
                    <a:pt x="0" y="30480"/>
                  </a:lnTo>
                  <a:close/>
                </a:path>
              </a:pathLst>
            </a:custGeom>
            <a:ln w="10668">
              <a:solidFill>
                <a:srgbClr val="FF696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217418" y="5171265"/>
            <a:ext cx="184337" cy="12786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750" spc="9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750" spc="4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750" spc="-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36509" y="4928963"/>
            <a:ext cx="336737" cy="166968"/>
            <a:chOff x="6802310" y="5586158"/>
            <a:chExt cx="381635" cy="189230"/>
          </a:xfrm>
        </p:grpSpPr>
        <p:sp>
          <p:nvSpPr>
            <p:cNvPr id="23" name="object 23"/>
            <p:cNvSpPr/>
            <p:nvPr/>
          </p:nvSpPr>
          <p:spPr>
            <a:xfrm>
              <a:off x="6807707" y="5591556"/>
              <a:ext cx="370840" cy="178435"/>
            </a:xfrm>
            <a:custGeom>
              <a:avLst/>
              <a:gdLst/>
              <a:ahLst/>
              <a:cxnLst/>
              <a:rect l="l" t="t" r="r" b="b"/>
              <a:pathLst>
                <a:path w="370840" h="178435">
                  <a:moveTo>
                    <a:pt x="339852" y="178308"/>
                  </a:moveTo>
                  <a:lnTo>
                    <a:pt x="30480" y="178308"/>
                  </a:lnTo>
                  <a:lnTo>
                    <a:pt x="18645" y="175902"/>
                  </a:lnTo>
                  <a:lnTo>
                    <a:pt x="8953" y="169354"/>
                  </a:lnTo>
                  <a:lnTo>
                    <a:pt x="2405" y="159662"/>
                  </a:lnTo>
                  <a:lnTo>
                    <a:pt x="0" y="147828"/>
                  </a:lnTo>
                  <a:lnTo>
                    <a:pt x="0" y="28956"/>
                  </a:lnTo>
                  <a:lnTo>
                    <a:pt x="2405" y="17359"/>
                  </a:lnTo>
                  <a:lnTo>
                    <a:pt x="8953" y="8191"/>
                  </a:lnTo>
                  <a:lnTo>
                    <a:pt x="18645" y="2166"/>
                  </a:lnTo>
                  <a:lnTo>
                    <a:pt x="30480" y="0"/>
                  </a:lnTo>
                  <a:lnTo>
                    <a:pt x="339852" y="0"/>
                  </a:lnTo>
                  <a:lnTo>
                    <a:pt x="351686" y="2166"/>
                  </a:lnTo>
                  <a:lnTo>
                    <a:pt x="361378" y="8191"/>
                  </a:lnTo>
                  <a:lnTo>
                    <a:pt x="367926" y="17359"/>
                  </a:lnTo>
                  <a:lnTo>
                    <a:pt x="370332" y="28956"/>
                  </a:lnTo>
                  <a:lnTo>
                    <a:pt x="370332" y="147828"/>
                  </a:lnTo>
                  <a:lnTo>
                    <a:pt x="367926" y="159662"/>
                  </a:lnTo>
                  <a:lnTo>
                    <a:pt x="361378" y="169354"/>
                  </a:lnTo>
                  <a:lnTo>
                    <a:pt x="351686" y="175902"/>
                  </a:lnTo>
                  <a:lnTo>
                    <a:pt x="339852" y="178308"/>
                  </a:lnTo>
                  <a:close/>
                </a:path>
              </a:pathLst>
            </a:custGeom>
            <a:solidFill>
              <a:srgbClr val="E146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6807707" y="5591556"/>
              <a:ext cx="370840" cy="178435"/>
            </a:xfrm>
            <a:custGeom>
              <a:avLst/>
              <a:gdLst/>
              <a:ahLst/>
              <a:cxnLst/>
              <a:rect l="l" t="t" r="r" b="b"/>
              <a:pathLst>
                <a:path w="370840" h="178435">
                  <a:moveTo>
                    <a:pt x="0" y="28956"/>
                  </a:moveTo>
                  <a:lnTo>
                    <a:pt x="2405" y="17359"/>
                  </a:lnTo>
                  <a:lnTo>
                    <a:pt x="8953" y="8191"/>
                  </a:lnTo>
                  <a:lnTo>
                    <a:pt x="18645" y="2166"/>
                  </a:lnTo>
                  <a:lnTo>
                    <a:pt x="30480" y="0"/>
                  </a:lnTo>
                  <a:lnTo>
                    <a:pt x="339852" y="0"/>
                  </a:lnTo>
                  <a:lnTo>
                    <a:pt x="351686" y="2166"/>
                  </a:lnTo>
                  <a:lnTo>
                    <a:pt x="361378" y="8191"/>
                  </a:lnTo>
                  <a:lnTo>
                    <a:pt x="367926" y="17359"/>
                  </a:lnTo>
                  <a:lnTo>
                    <a:pt x="370332" y="28956"/>
                  </a:lnTo>
                  <a:lnTo>
                    <a:pt x="370332" y="147828"/>
                  </a:lnTo>
                  <a:lnTo>
                    <a:pt x="367926" y="159662"/>
                  </a:lnTo>
                  <a:lnTo>
                    <a:pt x="361378" y="169354"/>
                  </a:lnTo>
                  <a:lnTo>
                    <a:pt x="351686" y="175902"/>
                  </a:lnTo>
                  <a:lnTo>
                    <a:pt x="339852" y="178308"/>
                  </a:lnTo>
                  <a:lnTo>
                    <a:pt x="30480" y="178308"/>
                  </a:lnTo>
                  <a:lnTo>
                    <a:pt x="18645" y="175902"/>
                  </a:lnTo>
                  <a:lnTo>
                    <a:pt x="8953" y="169354"/>
                  </a:lnTo>
                  <a:lnTo>
                    <a:pt x="2405" y="159662"/>
                  </a:lnTo>
                  <a:lnTo>
                    <a:pt x="0" y="147828"/>
                  </a:lnTo>
                  <a:lnTo>
                    <a:pt x="0" y="28956"/>
                  </a:lnTo>
                  <a:close/>
                </a:path>
              </a:pathLst>
            </a:custGeom>
            <a:ln w="10668">
              <a:solidFill>
                <a:srgbClr val="FF696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210712" y="4935926"/>
            <a:ext cx="184337" cy="12786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750" spc="9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750" spc="4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750" spc="-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09851" y="4775050"/>
            <a:ext cx="533960" cy="489697"/>
            <a:chOff x="6885431" y="5411723"/>
            <a:chExt cx="605155" cy="554990"/>
          </a:xfrm>
        </p:grpSpPr>
        <p:sp>
          <p:nvSpPr>
            <p:cNvPr id="27" name="object 27"/>
            <p:cNvSpPr/>
            <p:nvPr/>
          </p:nvSpPr>
          <p:spPr>
            <a:xfrm>
              <a:off x="7178039" y="5463539"/>
              <a:ext cx="312420" cy="495300"/>
            </a:xfrm>
            <a:custGeom>
              <a:avLst/>
              <a:gdLst/>
              <a:ahLst/>
              <a:cxnLst/>
              <a:rect l="l" t="t" r="r" b="b"/>
              <a:pathLst>
                <a:path w="312420" h="495300">
                  <a:moveTo>
                    <a:pt x="312420" y="495300"/>
                  </a:moveTo>
                  <a:lnTo>
                    <a:pt x="12192" y="495300"/>
                  </a:lnTo>
                </a:path>
                <a:path w="312420" h="495300">
                  <a:moveTo>
                    <a:pt x="163067" y="216408"/>
                  </a:moveTo>
                  <a:lnTo>
                    <a:pt x="0" y="216408"/>
                  </a:lnTo>
                </a:path>
                <a:path w="312420" h="495300">
                  <a:moveTo>
                    <a:pt x="163067" y="216408"/>
                  </a:moveTo>
                  <a:lnTo>
                    <a:pt x="163067" y="0"/>
                  </a:lnTo>
                </a:path>
              </a:pathLst>
            </a:custGeom>
            <a:ln w="1524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6885431" y="5411723"/>
              <a:ext cx="455930" cy="104139"/>
            </a:xfrm>
            <a:custGeom>
              <a:avLst/>
              <a:gdLst/>
              <a:ahLst/>
              <a:cxnLst/>
              <a:rect l="l" t="t" r="r" b="b"/>
              <a:pathLst>
                <a:path w="455929" h="104139">
                  <a:moveTo>
                    <a:pt x="103632" y="103632"/>
                  </a:moveTo>
                  <a:lnTo>
                    <a:pt x="0" y="51816"/>
                  </a:lnTo>
                  <a:lnTo>
                    <a:pt x="103632" y="0"/>
                  </a:lnTo>
                  <a:lnTo>
                    <a:pt x="103632" y="44196"/>
                  </a:lnTo>
                  <a:lnTo>
                    <a:pt x="92963" y="44196"/>
                  </a:lnTo>
                  <a:lnTo>
                    <a:pt x="92963" y="59436"/>
                  </a:lnTo>
                  <a:lnTo>
                    <a:pt x="103632" y="59436"/>
                  </a:lnTo>
                  <a:lnTo>
                    <a:pt x="103632" y="103632"/>
                  </a:lnTo>
                  <a:close/>
                </a:path>
                <a:path w="455929" h="104139">
                  <a:moveTo>
                    <a:pt x="103632" y="59436"/>
                  </a:moveTo>
                  <a:lnTo>
                    <a:pt x="92963" y="59436"/>
                  </a:lnTo>
                  <a:lnTo>
                    <a:pt x="92963" y="44196"/>
                  </a:lnTo>
                  <a:lnTo>
                    <a:pt x="103632" y="44196"/>
                  </a:lnTo>
                  <a:lnTo>
                    <a:pt x="103632" y="59436"/>
                  </a:lnTo>
                  <a:close/>
                </a:path>
                <a:path w="455929" h="104139">
                  <a:moveTo>
                    <a:pt x="455676" y="59436"/>
                  </a:moveTo>
                  <a:lnTo>
                    <a:pt x="103632" y="59436"/>
                  </a:lnTo>
                  <a:lnTo>
                    <a:pt x="103632" y="44196"/>
                  </a:lnTo>
                  <a:lnTo>
                    <a:pt x="455676" y="44196"/>
                  </a:lnTo>
                  <a:lnTo>
                    <a:pt x="455676" y="5943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187837" y="3363109"/>
            <a:ext cx="1288676" cy="268165"/>
          </a:xfrm>
          <a:prstGeom prst="rect">
            <a:avLst/>
          </a:prstGeom>
          <a:solidFill>
            <a:srgbClr val="A8D18E"/>
          </a:solidFill>
        </p:spPr>
        <p:txBody>
          <a:bodyPr vert="horz" wrap="square" lIns="0" tIns="43703" rIns="0" bIns="0" rtlCol="0">
            <a:spAutoFit/>
          </a:bodyPr>
          <a:lstStyle/>
          <a:p>
            <a:pPr marL="172019">
              <a:spcBef>
                <a:spcPts val="344"/>
              </a:spcBef>
            </a:pPr>
            <a:r>
              <a:rPr sz="1456" dirty="0">
                <a:latin typeface="Calibri"/>
                <a:cs typeface="Calibri"/>
              </a:rPr>
              <a:t>InputStream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31950" y="2446020"/>
            <a:ext cx="920002" cy="917201"/>
          </a:xfrm>
          <a:custGeom>
            <a:avLst/>
            <a:gdLst/>
            <a:ahLst/>
            <a:cxnLst/>
            <a:rect l="l" t="t" r="r" b="b"/>
            <a:pathLst>
              <a:path w="1042670" h="1039495">
                <a:moveTo>
                  <a:pt x="804672" y="96011"/>
                </a:moveTo>
                <a:lnTo>
                  <a:pt x="1042416" y="0"/>
                </a:lnTo>
                <a:lnTo>
                  <a:pt x="958596" y="242316"/>
                </a:lnTo>
                <a:lnTo>
                  <a:pt x="804672" y="96011"/>
                </a:lnTo>
                <a:close/>
              </a:path>
              <a:path w="1042670" h="1039495">
                <a:moveTo>
                  <a:pt x="880872" y="169163"/>
                </a:moveTo>
                <a:lnTo>
                  <a:pt x="0" y="1039367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888850" y="3422276"/>
            <a:ext cx="851647" cy="231401"/>
          </a:xfrm>
          <a:custGeom>
            <a:avLst/>
            <a:gdLst/>
            <a:ahLst/>
            <a:cxnLst/>
            <a:rect l="l" t="t" r="r" b="b"/>
            <a:pathLst>
              <a:path w="965200" h="262254">
                <a:moveTo>
                  <a:pt x="0" y="262127"/>
                </a:moveTo>
                <a:lnTo>
                  <a:pt x="964691" y="262127"/>
                </a:lnTo>
                <a:lnTo>
                  <a:pt x="964691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A8D18E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 txBox="1"/>
          <p:nvPr/>
        </p:nvSpPr>
        <p:spPr>
          <a:xfrm>
            <a:off x="888850" y="3422276"/>
            <a:ext cx="851647" cy="203638"/>
          </a:xfrm>
          <a:prstGeom prst="rect">
            <a:avLst/>
          </a:prstGeom>
        </p:spPr>
        <p:txBody>
          <a:bodyPr vert="horz" wrap="square" lIns="0" tIns="6724" rIns="0" bIns="0" rtlCol="0">
            <a:spAutoFit/>
          </a:bodyPr>
          <a:lstStyle/>
          <a:p>
            <a:pPr marL="126073">
              <a:spcBef>
                <a:spcPts val="53"/>
              </a:spcBef>
            </a:pPr>
            <a:r>
              <a:rPr sz="1279" spc="9" dirty="0">
                <a:latin typeface="Calibri"/>
                <a:cs typeface="Calibri"/>
              </a:rPr>
              <a:t>instream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88850" y="3188297"/>
            <a:ext cx="851647" cy="206467"/>
          </a:xfrm>
          <a:prstGeom prst="rect">
            <a:avLst/>
          </a:prstGeom>
          <a:solidFill>
            <a:srgbClr val="ED7C31"/>
          </a:solidFill>
        </p:spPr>
        <p:txBody>
          <a:bodyPr vert="horz" wrap="square" lIns="0" tIns="9525" rIns="0" bIns="0" rtlCol="0">
            <a:spAutoFit/>
          </a:bodyPr>
          <a:lstStyle/>
          <a:p>
            <a:pPr marL="188269">
              <a:spcBef>
                <a:spcPts val="75"/>
              </a:spcBef>
            </a:pPr>
            <a:r>
              <a:rPr sz="1279" spc="9" dirty="0">
                <a:latin typeface="Calibri"/>
                <a:cs typeface="Calibri"/>
              </a:rPr>
              <a:t>stream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701725" y="3143921"/>
            <a:ext cx="335056" cy="479612"/>
            <a:chOff x="1776222" y="3563111"/>
            <a:chExt cx="379730" cy="543560"/>
          </a:xfrm>
        </p:grpSpPr>
        <p:sp>
          <p:nvSpPr>
            <p:cNvPr id="35" name="object 35"/>
            <p:cNvSpPr/>
            <p:nvPr/>
          </p:nvSpPr>
          <p:spPr>
            <a:xfrm>
              <a:off x="1808988" y="3563111"/>
              <a:ext cx="256540" cy="105410"/>
            </a:xfrm>
            <a:custGeom>
              <a:avLst/>
              <a:gdLst/>
              <a:ahLst/>
              <a:cxnLst/>
              <a:rect l="l" t="t" r="r" b="b"/>
              <a:pathLst>
                <a:path w="256539" h="105410">
                  <a:moveTo>
                    <a:pt x="105155" y="105156"/>
                  </a:moveTo>
                  <a:lnTo>
                    <a:pt x="0" y="53340"/>
                  </a:lnTo>
                  <a:lnTo>
                    <a:pt x="103631" y="0"/>
                  </a:lnTo>
                  <a:lnTo>
                    <a:pt x="104271" y="44103"/>
                  </a:lnTo>
                  <a:lnTo>
                    <a:pt x="94488" y="44196"/>
                  </a:lnTo>
                  <a:lnTo>
                    <a:pt x="94488" y="60960"/>
                  </a:lnTo>
                  <a:lnTo>
                    <a:pt x="104515" y="60960"/>
                  </a:lnTo>
                  <a:lnTo>
                    <a:pt x="105155" y="105156"/>
                  </a:lnTo>
                  <a:close/>
                </a:path>
                <a:path w="256539" h="105410">
                  <a:moveTo>
                    <a:pt x="104512" y="60770"/>
                  </a:moveTo>
                  <a:lnTo>
                    <a:pt x="104271" y="44103"/>
                  </a:lnTo>
                  <a:lnTo>
                    <a:pt x="256031" y="42672"/>
                  </a:lnTo>
                  <a:lnTo>
                    <a:pt x="256031" y="57912"/>
                  </a:lnTo>
                  <a:lnTo>
                    <a:pt x="104512" y="60770"/>
                  </a:lnTo>
                  <a:close/>
                </a:path>
                <a:path w="256539" h="105410">
                  <a:moveTo>
                    <a:pt x="94488" y="60960"/>
                  </a:moveTo>
                  <a:lnTo>
                    <a:pt x="94488" y="44196"/>
                  </a:lnTo>
                  <a:lnTo>
                    <a:pt x="104271" y="44103"/>
                  </a:lnTo>
                  <a:lnTo>
                    <a:pt x="104512" y="60770"/>
                  </a:lnTo>
                  <a:lnTo>
                    <a:pt x="94488" y="60960"/>
                  </a:lnTo>
                  <a:close/>
                </a:path>
                <a:path w="256539" h="105410">
                  <a:moveTo>
                    <a:pt x="104515" y="60960"/>
                  </a:moveTo>
                  <a:lnTo>
                    <a:pt x="94488" y="60960"/>
                  </a:lnTo>
                  <a:lnTo>
                    <a:pt x="104512" y="60770"/>
                  </a:lnTo>
                  <a:lnTo>
                    <a:pt x="104515" y="6096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2072640" y="3608832"/>
              <a:ext cx="0" cy="312420"/>
            </a:xfrm>
            <a:custGeom>
              <a:avLst/>
              <a:gdLst/>
              <a:ahLst/>
              <a:cxnLst/>
              <a:rect l="l" t="t" r="r" b="b"/>
              <a:pathLst>
                <a:path h="312420">
                  <a:moveTo>
                    <a:pt x="0" y="312419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1781556" y="3922776"/>
              <a:ext cx="368935" cy="178435"/>
            </a:xfrm>
            <a:custGeom>
              <a:avLst/>
              <a:gdLst/>
              <a:ahLst/>
              <a:cxnLst/>
              <a:rect l="l" t="t" r="r" b="b"/>
              <a:pathLst>
                <a:path w="368935" h="178435">
                  <a:moveTo>
                    <a:pt x="339852" y="178307"/>
                  </a:moveTo>
                  <a:lnTo>
                    <a:pt x="28956" y="178307"/>
                  </a:lnTo>
                  <a:lnTo>
                    <a:pt x="18002" y="175902"/>
                  </a:lnTo>
                  <a:lnTo>
                    <a:pt x="8762" y="169354"/>
                  </a:lnTo>
                  <a:lnTo>
                    <a:pt x="2381" y="159662"/>
                  </a:lnTo>
                  <a:lnTo>
                    <a:pt x="0" y="147827"/>
                  </a:lnTo>
                  <a:lnTo>
                    <a:pt x="0" y="28955"/>
                  </a:lnTo>
                  <a:lnTo>
                    <a:pt x="2381" y="18002"/>
                  </a:lnTo>
                  <a:lnTo>
                    <a:pt x="8763" y="8762"/>
                  </a:lnTo>
                  <a:lnTo>
                    <a:pt x="18002" y="2381"/>
                  </a:lnTo>
                  <a:lnTo>
                    <a:pt x="28956" y="0"/>
                  </a:lnTo>
                  <a:lnTo>
                    <a:pt x="339852" y="0"/>
                  </a:lnTo>
                  <a:lnTo>
                    <a:pt x="350805" y="2381"/>
                  </a:lnTo>
                  <a:lnTo>
                    <a:pt x="360045" y="8762"/>
                  </a:lnTo>
                  <a:lnTo>
                    <a:pt x="366426" y="18002"/>
                  </a:lnTo>
                  <a:lnTo>
                    <a:pt x="368808" y="28955"/>
                  </a:lnTo>
                  <a:lnTo>
                    <a:pt x="368808" y="147827"/>
                  </a:lnTo>
                  <a:lnTo>
                    <a:pt x="366426" y="159662"/>
                  </a:lnTo>
                  <a:lnTo>
                    <a:pt x="360045" y="169354"/>
                  </a:lnTo>
                  <a:lnTo>
                    <a:pt x="350805" y="175902"/>
                  </a:lnTo>
                  <a:lnTo>
                    <a:pt x="339852" y="178307"/>
                  </a:lnTo>
                  <a:close/>
                </a:path>
              </a:pathLst>
            </a:custGeom>
            <a:solidFill>
              <a:srgbClr val="E146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1781556" y="3922776"/>
              <a:ext cx="368935" cy="178435"/>
            </a:xfrm>
            <a:custGeom>
              <a:avLst/>
              <a:gdLst/>
              <a:ahLst/>
              <a:cxnLst/>
              <a:rect l="l" t="t" r="r" b="b"/>
              <a:pathLst>
                <a:path w="368935" h="178435">
                  <a:moveTo>
                    <a:pt x="0" y="28955"/>
                  </a:moveTo>
                  <a:lnTo>
                    <a:pt x="2381" y="18002"/>
                  </a:lnTo>
                  <a:lnTo>
                    <a:pt x="8763" y="8762"/>
                  </a:lnTo>
                  <a:lnTo>
                    <a:pt x="18002" y="2381"/>
                  </a:lnTo>
                  <a:lnTo>
                    <a:pt x="28956" y="0"/>
                  </a:lnTo>
                  <a:lnTo>
                    <a:pt x="339852" y="0"/>
                  </a:lnTo>
                  <a:lnTo>
                    <a:pt x="350805" y="2381"/>
                  </a:lnTo>
                  <a:lnTo>
                    <a:pt x="360045" y="8762"/>
                  </a:lnTo>
                  <a:lnTo>
                    <a:pt x="366426" y="18002"/>
                  </a:lnTo>
                  <a:lnTo>
                    <a:pt x="368808" y="28955"/>
                  </a:lnTo>
                  <a:lnTo>
                    <a:pt x="368808" y="147827"/>
                  </a:lnTo>
                  <a:lnTo>
                    <a:pt x="366426" y="159662"/>
                  </a:lnTo>
                  <a:lnTo>
                    <a:pt x="360045" y="169354"/>
                  </a:lnTo>
                  <a:lnTo>
                    <a:pt x="350805" y="175902"/>
                  </a:lnTo>
                  <a:lnTo>
                    <a:pt x="339852" y="178307"/>
                  </a:lnTo>
                  <a:lnTo>
                    <a:pt x="28956" y="178307"/>
                  </a:lnTo>
                  <a:lnTo>
                    <a:pt x="18002" y="175902"/>
                  </a:lnTo>
                  <a:lnTo>
                    <a:pt x="8762" y="169354"/>
                  </a:lnTo>
                  <a:lnTo>
                    <a:pt x="2381" y="159662"/>
                  </a:lnTo>
                  <a:lnTo>
                    <a:pt x="0" y="147827"/>
                  </a:lnTo>
                  <a:lnTo>
                    <a:pt x="0" y="28955"/>
                  </a:lnTo>
                  <a:close/>
                </a:path>
              </a:pathLst>
            </a:custGeom>
            <a:ln w="10668">
              <a:solidFill>
                <a:srgbClr val="FF696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775886" y="3464834"/>
            <a:ext cx="184337" cy="12786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750" spc="9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750" spc="4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750" spc="-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67492" y="2803248"/>
            <a:ext cx="454398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v</a:t>
            </a:r>
            <a:r>
              <a:rPr sz="1279" spc="4" dirty="0">
                <a:latin typeface="Calibri"/>
                <a:cs typeface="Calibri"/>
              </a:rPr>
              <a:t>i</a:t>
            </a:r>
            <a:r>
              <a:rPr sz="1279" spc="-4" dirty="0">
                <a:latin typeface="Calibri"/>
                <a:cs typeface="Calibri"/>
              </a:rPr>
              <a:t>r</a:t>
            </a:r>
            <a:r>
              <a:rPr sz="1279" spc="18" dirty="0">
                <a:latin typeface="Calibri"/>
                <a:cs typeface="Calibri"/>
              </a:rPr>
              <a:t>tu</a:t>
            </a:r>
            <a:r>
              <a:rPr sz="1279" dirty="0">
                <a:latin typeface="Calibri"/>
                <a:cs typeface="Calibri"/>
              </a:rPr>
              <a:t>a</a:t>
            </a:r>
            <a:r>
              <a:rPr sz="1279" spc="4" dirty="0">
                <a:latin typeface="Calibri"/>
                <a:cs typeface="Calibri"/>
              </a:rPr>
              <a:t>l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65637" y="3363109"/>
            <a:ext cx="1289797" cy="268165"/>
          </a:xfrm>
          <a:prstGeom prst="rect">
            <a:avLst/>
          </a:prstGeom>
          <a:solidFill>
            <a:srgbClr val="9CC3E6"/>
          </a:solidFill>
        </p:spPr>
        <p:txBody>
          <a:bodyPr vert="horz" wrap="square" lIns="0" tIns="43703" rIns="0" bIns="0" rtlCol="0">
            <a:spAutoFit/>
          </a:bodyPr>
          <a:lstStyle/>
          <a:p>
            <a:pPr marL="103099">
              <a:spcBef>
                <a:spcPts val="344"/>
              </a:spcBef>
            </a:pPr>
            <a:r>
              <a:rPr sz="1456" spc="-4" dirty="0">
                <a:latin typeface="Calibri"/>
                <a:cs typeface="Calibri"/>
              </a:rPr>
              <a:t>OutputStream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95352" y="2451398"/>
            <a:ext cx="918882" cy="917201"/>
          </a:xfrm>
          <a:custGeom>
            <a:avLst/>
            <a:gdLst/>
            <a:ahLst/>
            <a:cxnLst/>
            <a:rect l="l" t="t" r="r" b="b"/>
            <a:pathLst>
              <a:path w="1041400" h="1039495">
                <a:moveTo>
                  <a:pt x="237744" y="96012"/>
                </a:moveTo>
                <a:lnTo>
                  <a:pt x="0" y="0"/>
                </a:lnTo>
                <a:lnTo>
                  <a:pt x="82296" y="242316"/>
                </a:lnTo>
                <a:lnTo>
                  <a:pt x="237744" y="96012"/>
                </a:lnTo>
                <a:close/>
              </a:path>
              <a:path w="1041400" h="1039495">
                <a:moveTo>
                  <a:pt x="160019" y="169164"/>
                </a:moveTo>
                <a:lnTo>
                  <a:pt x="1040891" y="1039367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/>
          <p:nvPr/>
        </p:nvSpPr>
        <p:spPr>
          <a:xfrm>
            <a:off x="6454589" y="3422276"/>
            <a:ext cx="897031" cy="240926"/>
          </a:xfrm>
          <a:custGeom>
            <a:avLst/>
            <a:gdLst/>
            <a:ahLst/>
            <a:cxnLst/>
            <a:rect l="l" t="t" r="r" b="b"/>
            <a:pathLst>
              <a:path w="1016634" h="273050">
                <a:moveTo>
                  <a:pt x="0" y="272795"/>
                </a:moveTo>
                <a:lnTo>
                  <a:pt x="1016507" y="272795"/>
                </a:lnTo>
                <a:lnTo>
                  <a:pt x="1016507" y="0"/>
                </a:lnTo>
                <a:lnTo>
                  <a:pt x="0" y="0"/>
                </a:lnTo>
                <a:lnTo>
                  <a:pt x="0" y="272795"/>
                </a:lnTo>
                <a:close/>
              </a:path>
            </a:pathLst>
          </a:custGeom>
          <a:solidFill>
            <a:srgbClr val="9CC3E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 txBox="1"/>
          <p:nvPr/>
        </p:nvSpPr>
        <p:spPr>
          <a:xfrm>
            <a:off x="6454589" y="3422276"/>
            <a:ext cx="897031" cy="2092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95255">
              <a:spcBef>
                <a:spcPts val="97"/>
              </a:spcBef>
            </a:pPr>
            <a:r>
              <a:rPr sz="1279" spc="9" dirty="0">
                <a:latin typeface="Calibri"/>
                <a:cs typeface="Calibri"/>
              </a:rPr>
              <a:t>outstream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54589" y="3178884"/>
            <a:ext cx="897031" cy="211559"/>
          </a:xfrm>
          <a:prstGeom prst="rect">
            <a:avLst/>
          </a:prstGeom>
          <a:solidFill>
            <a:srgbClr val="ED7C31"/>
          </a:solidFill>
        </p:spPr>
        <p:txBody>
          <a:bodyPr vert="horz" wrap="square" lIns="0" tIns="14568" rIns="0" bIns="0" rtlCol="0">
            <a:spAutoFit/>
          </a:bodyPr>
          <a:lstStyle/>
          <a:p>
            <a:pPr marL="210682">
              <a:spcBef>
                <a:spcPts val="115"/>
              </a:spcBef>
            </a:pPr>
            <a:r>
              <a:rPr sz="1279" spc="9" dirty="0">
                <a:latin typeface="Calibri"/>
                <a:cs typeface="Calibri"/>
              </a:rPr>
              <a:t>stream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302424" y="3146612"/>
            <a:ext cx="335056" cy="479612"/>
            <a:chOff x="8123681" y="3566160"/>
            <a:chExt cx="379730" cy="543560"/>
          </a:xfrm>
        </p:grpSpPr>
        <p:sp>
          <p:nvSpPr>
            <p:cNvPr id="47" name="object 47"/>
            <p:cNvSpPr/>
            <p:nvPr/>
          </p:nvSpPr>
          <p:spPr>
            <a:xfrm>
              <a:off x="8156447" y="3566160"/>
              <a:ext cx="256540" cy="105410"/>
            </a:xfrm>
            <a:custGeom>
              <a:avLst/>
              <a:gdLst/>
              <a:ahLst/>
              <a:cxnLst/>
              <a:rect l="l" t="t" r="r" b="b"/>
              <a:pathLst>
                <a:path w="256540" h="105410">
                  <a:moveTo>
                    <a:pt x="106679" y="105156"/>
                  </a:moveTo>
                  <a:lnTo>
                    <a:pt x="0" y="54864"/>
                  </a:lnTo>
                  <a:lnTo>
                    <a:pt x="105155" y="0"/>
                  </a:lnTo>
                  <a:lnTo>
                    <a:pt x="105815" y="45506"/>
                  </a:lnTo>
                  <a:lnTo>
                    <a:pt x="94488" y="45720"/>
                  </a:lnTo>
                  <a:lnTo>
                    <a:pt x="94488" y="60960"/>
                  </a:lnTo>
                  <a:lnTo>
                    <a:pt x="106039" y="60960"/>
                  </a:lnTo>
                  <a:lnTo>
                    <a:pt x="106679" y="105156"/>
                  </a:lnTo>
                  <a:close/>
                </a:path>
                <a:path w="256540" h="105410">
                  <a:moveTo>
                    <a:pt x="106036" y="60742"/>
                  </a:moveTo>
                  <a:lnTo>
                    <a:pt x="105815" y="45506"/>
                  </a:lnTo>
                  <a:lnTo>
                    <a:pt x="256031" y="42672"/>
                  </a:lnTo>
                  <a:lnTo>
                    <a:pt x="256031" y="57912"/>
                  </a:lnTo>
                  <a:lnTo>
                    <a:pt x="106036" y="60742"/>
                  </a:lnTo>
                  <a:close/>
                </a:path>
                <a:path w="256540" h="105410">
                  <a:moveTo>
                    <a:pt x="94488" y="60960"/>
                  </a:moveTo>
                  <a:lnTo>
                    <a:pt x="94488" y="45720"/>
                  </a:lnTo>
                  <a:lnTo>
                    <a:pt x="105815" y="45506"/>
                  </a:lnTo>
                  <a:lnTo>
                    <a:pt x="106036" y="60742"/>
                  </a:lnTo>
                  <a:lnTo>
                    <a:pt x="94488" y="60960"/>
                  </a:lnTo>
                  <a:close/>
                </a:path>
                <a:path w="256540" h="105410">
                  <a:moveTo>
                    <a:pt x="106039" y="60960"/>
                  </a:moveTo>
                  <a:lnTo>
                    <a:pt x="94488" y="60960"/>
                  </a:lnTo>
                  <a:lnTo>
                    <a:pt x="106036" y="60742"/>
                  </a:lnTo>
                  <a:lnTo>
                    <a:pt x="106039" y="6096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8420099" y="3611880"/>
              <a:ext cx="0" cy="312420"/>
            </a:xfrm>
            <a:custGeom>
              <a:avLst/>
              <a:gdLst/>
              <a:ahLst/>
              <a:cxnLst/>
              <a:rect l="l" t="t" r="r" b="b"/>
              <a:pathLst>
                <a:path h="312420">
                  <a:moveTo>
                    <a:pt x="0" y="312419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8129015" y="3925824"/>
              <a:ext cx="368935" cy="178435"/>
            </a:xfrm>
            <a:custGeom>
              <a:avLst/>
              <a:gdLst/>
              <a:ahLst/>
              <a:cxnLst/>
              <a:rect l="l" t="t" r="r" b="b"/>
              <a:pathLst>
                <a:path w="368934" h="178435">
                  <a:moveTo>
                    <a:pt x="339852" y="178307"/>
                  </a:moveTo>
                  <a:lnTo>
                    <a:pt x="28956" y="178307"/>
                  </a:lnTo>
                  <a:lnTo>
                    <a:pt x="18002" y="175926"/>
                  </a:lnTo>
                  <a:lnTo>
                    <a:pt x="8762" y="169544"/>
                  </a:lnTo>
                  <a:lnTo>
                    <a:pt x="2381" y="160305"/>
                  </a:lnTo>
                  <a:lnTo>
                    <a:pt x="0" y="149351"/>
                  </a:lnTo>
                  <a:lnTo>
                    <a:pt x="0" y="30479"/>
                  </a:lnTo>
                  <a:lnTo>
                    <a:pt x="2381" y="18645"/>
                  </a:lnTo>
                  <a:lnTo>
                    <a:pt x="8763" y="8953"/>
                  </a:lnTo>
                  <a:lnTo>
                    <a:pt x="18002" y="2405"/>
                  </a:lnTo>
                  <a:lnTo>
                    <a:pt x="28956" y="0"/>
                  </a:lnTo>
                  <a:lnTo>
                    <a:pt x="339852" y="0"/>
                  </a:lnTo>
                  <a:lnTo>
                    <a:pt x="350805" y="2405"/>
                  </a:lnTo>
                  <a:lnTo>
                    <a:pt x="360045" y="8953"/>
                  </a:lnTo>
                  <a:lnTo>
                    <a:pt x="366426" y="18645"/>
                  </a:lnTo>
                  <a:lnTo>
                    <a:pt x="368808" y="30479"/>
                  </a:lnTo>
                  <a:lnTo>
                    <a:pt x="368808" y="149351"/>
                  </a:lnTo>
                  <a:lnTo>
                    <a:pt x="366426" y="160305"/>
                  </a:lnTo>
                  <a:lnTo>
                    <a:pt x="360045" y="169544"/>
                  </a:lnTo>
                  <a:lnTo>
                    <a:pt x="350805" y="175926"/>
                  </a:lnTo>
                  <a:lnTo>
                    <a:pt x="339852" y="178307"/>
                  </a:lnTo>
                  <a:close/>
                </a:path>
              </a:pathLst>
            </a:custGeom>
            <a:solidFill>
              <a:srgbClr val="E146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8129015" y="3925824"/>
              <a:ext cx="368935" cy="178435"/>
            </a:xfrm>
            <a:custGeom>
              <a:avLst/>
              <a:gdLst/>
              <a:ahLst/>
              <a:cxnLst/>
              <a:rect l="l" t="t" r="r" b="b"/>
              <a:pathLst>
                <a:path w="368934" h="178435">
                  <a:moveTo>
                    <a:pt x="0" y="30479"/>
                  </a:moveTo>
                  <a:lnTo>
                    <a:pt x="2381" y="18645"/>
                  </a:lnTo>
                  <a:lnTo>
                    <a:pt x="8763" y="8953"/>
                  </a:lnTo>
                  <a:lnTo>
                    <a:pt x="18002" y="2405"/>
                  </a:lnTo>
                  <a:lnTo>
                    <a:pt x="28956" y="0"/>
                  </a:lnTo>
                  <a:lnTo>
                    <a:pt x="339852" y="0"/>
                  </a:lnTo>
                  <a:lnTo>
                    <a:pt x="350805" y="2405"/>
                  </a:lnTo>
                  <a:lnTo>
                    <a:pt x="360045" y="8953"/>
                  </a:lnTo>
                  <a:lnTo>
                    <a:pt x="366426" y="18645"/>
                  </a:lnTo>
                  <a:lnTo>
                    <a:pt x="368808" y="30479"/>
                  </a:lnTo>
                  <a:lnTo>
                    <a:pt x="368808" y="149351"/>
                  </a:lnTo>
                  <a:lnTo>
                    <a:pt x="366426" y="160305"/>
                  </a:lnTo>
                  <a:lnTo>
                    <a:pt x="360045" y="169544"/>
                  </a:lnTo>
                  <a:lnTo>
                    <a:pt x="350805" y="175926"/>
                  </a:lnTo>
                  <a:lnTo>
                    <a:pt x="339852" y="178307"/>
                  </a:lnTo>
                  <a:lnTo>
                    <a:pt x="28956" y="178307"/>
                  </a:lnTo>
                  <a:lnTo>
                    <a:pt x="18002" y="175926"/>
                  </a:lnTo>
                  <a:lnTo>
                    <a:pt x="8762" y="169544"/>
                  </a:lnTo>
                  <a:lnTo>
                    <a:pt x="2381" y="160305"/>
                  </a:lnTo>
                  <a:lnTo>
                    <a:pt x="0" y="149351"/>
                  </a:lnTo>
                  <a:lnTo>
                    <a:pt x="0" y="30479"/>
                  </a:lnTo>
                  <a:close/>
                </a:path>
              </a:pathLst>
            </a:custGeom>
            <a:ln w="10668">
              <a:solidFill>
                <a:srgbClr val="FF696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376529" y="3467522"/>
            <a:ext cx="184337" cy="12786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750" spc="9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750" spc="4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750" spc="-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17520" y="2803248"/>
            <a:ext cx="454398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v</a:t>
            </a:r>
            <a:r>
              <a:rPr sz="1279" spc="4" dirty="0">
                <a:latin typeface="Calibri"/>
                <a:cs typeface="Calibri"/>
              </a:rPr>
              <a:t>i</a:t>
            </a:r>
            <a:r>
              <a:rPr sz="1279" spc="-4" dirty="0">
                <a:latin typeface="Calibri"/>
                <a:cs typeface="Calibri"/>
              </a:rPr>
              <a:t>r</a:t>
            </a:r>
            <a:r>
              <a:rPr sz="1279" spc="18" dirty="0">
                <a:latin typeface="Calibri"/>
                <a:cs typeface="Calibri"/>
              </a:rPr>
              <a:t>tu</a:t>
            </a:r>
            <a:r>
              <a:rPr sz="1279" dirty="0">
                <a:latin typeface="Calibri"/>
                <a:cs typeface="Calibri"/>
              </a:rPr>
              <a:t>a</a:t>
            </a:r>
            <a:r>
              <a:rPr sz="1279" spc="4" dirty="0">
                <a:latin typeface="Calibri"/>
                <a:cs typeface="Calibri"/>
              </a:rPr>
              <a:t>l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6429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88366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Exception</a:t>
            </a:r>
            <a:r>
              <a:rPr sz="3177" spc="-101" dirty="0"/>
              <a:t> </a:t>
            </a:r>
            <a:r>
              <a:rPr sz="3177" spc="-66" dirty="0"/>
              <a:t>Handling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230384"/>
            <a:ext cx="6681507" cy="2749188"/>
          </a:xfrm>
          <a:prstGeom prst="rect">
            <a:avLst/>
          </a:prstGeom>
        </p:spPr>
        <p:txBody>
          <a:bodyPr vert="horz" wrap="square" lIns="0" tIns="52107" rIns="0" bIns="0" rtlCol="0">
            <a:spAutoFit/>
          </a:bodyPr>
          <a:lstStyle/>
          <a:p>
            <a:pPr marL="177623" marR="4483" indent="-166977">
              <a:lnSpc>
                <a:spcPts val="2506"/>
              </a:lnSpc>
              <a:spcBef>
                <a:spcPts val="410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Mechanism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to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handle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errors</a:t>
            </a:r>
            <a:r>
              <a:rPr sz="2338" spc="-26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programs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that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occur</a:t>
            </a:r>
            <a:r>
              <a:rPr sz="2338" spc="-18" dirty="0">
                <a:latin typeface="Calibri"/>
                <a:cs typeface="Calibri"/>
              </a:rPr>
              <a:t> at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runtime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0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These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errors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are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called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exceptions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Exist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outside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normal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functioning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9" dirty="0">
                <a:latin typeface="Calibri"/>
                <a:cs typeface="Calibri"/>
              </a:rPr>
              <a:t> the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program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8" dirty="0">
                <a:latin typeface="Calibri"/>
                <a:cs typeface="Calibri"/>
              </a:rPr>
              <a:t>Require</a:t>
            </a:r>
            <a:r>
              <a:rPr sz="2338" spc="-13" dirty="0">
                <a:latin typeface="Calibri"/>
                <a:cs typeface="Calibri"/>
              </a:rPr>
              <a:t> immediate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handling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by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program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If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not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handled,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program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crashes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Cannot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3" dirty="0">
                <a:latin typeface="Calibri"/>
                <a:cs typeface="Calibri"/>
              </a:rPr>
              <a:t> ignored,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unlike</a:t>
            </a:r>
            <a:r>
              <a:rPr sz="2338" spc="-9" dirty="0">
                <a:latin typeface="Calibri"/>
                <a:cs typeface="Calibri"/>
              </a:rPr>
              <a:t> C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error</a:t>
            </a:r>
            <a:r>
              <a:rPr sz="2338" spc="-9" dirty="0">
                <a:latin typeface="Calibri"/>
                <a:cs typeface="Calibri"/>
              </a:rPr>
              <a:t> handling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3413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377231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6" dirty="0"/>
              <a:t>Mechanism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10080"/>
            <a:ext cx="6032126" cy="3137706"/>
          </a:xfrm>
          <a:prstGeom prst="rect">
            <a:avLst/>
          </a:prstGeom>
        </p:spPr>
        <p:txBody>
          <a:bodyPr vert="horz" wrap="square" lIns="0" tIns="38660" rIns="0" bIns="0" rtlCol="0">
            <a:spAutoFit/>
          </a:bodyPr>
          <a:lstStyle/>
          <a:p>
            <a:pPr marL="177623" indent="-166977">
              <a:spcBef>
                <a:spcPts val="30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try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dirty="0">
                <a:latin typeface="Calibri"/>
                <a:cs typeface="Calibri"/>
              </a:rPr>
              <a:t>creates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</a:t>
            </a:r>
            <a:r>
              <a:rPr sz="1721" spc="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scope/block</a:t>
            </a:r>
            <a:r>
              <a:rPr sz="1721" spc="-31" dirty="0">
                <a:latin typeface="Calibri"/>
                <a:cs typeface="Calibri"/>
              </a:rPr>
              <a:t> </a:t>
            </a:r>
            <a:r>
              <a:rPr sz="1721" spc="18" dirty="0">
                <a:latin typeface="Calibri"/>
                <a:cs typeface="Calibri"/>
              </a:rPr>
              <a:t>&amp;</a:t>
            </a:r>
            <a:r>
              <a:rPr sz="1721" spc="9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exception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causing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code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appears</a:t>
            </a:r>
            <a:r>
              <a:rPr sz="1721" spc="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here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can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contain </a:t>
            </a:r>
            <a:r>
              <a:rPr sz="1721" spc="9" dirty="0">
                <a:latin typeface="Calibri"/>
                <a:cs typeface="Calibri"/>
              </a:rPr>
              <a:t>other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try-catch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statements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throw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dirty="0">
                <a:latin typeface="Calibri"/>
                <a:cs typeface="Calibri"/>
              </a:rPr>
              <a:t>throws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an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exception</a:t>
            </a:r>
            <a:r>
              <a:rPr sz="1721" spc="1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from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 try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block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76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dirty="0">
                <a:latin typeface="Calibri"/>
                <a:cs typeface="Calibri"/>
              </a:rPr>
              <a:t>exception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is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object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that is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constructed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in</a:t>
            </a:r>
            <a:r>
              <a:rPr sz="1721" dirty="0">
                <a:latin typeface="Calibri"/>
                <a:cs typeface="Calibri"/>
              </a:rPr>
              <a:t> throw</a:t>
            </a:r>
            <a:r>
              <a:rPr sz="1721" spc="9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statement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catch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handler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that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catches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exception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object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13" dirty="0">
                <a:latin typeface="Calibri"/>
                <a:cs typeface="Calibri"/>
              </a:rPr>
              <a:t>should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appear</a:t>
            </a:r>
            <a:r>
              <a:rPr sz="1721" spc="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just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after</a:t>
            </a:r>
            <a:r>
              <a:rPr sz="1721" spc="9" dirty="0">
                <a:latin typeface="Calibri"/>
                <a:cs typeface="Calibri"/>
              </a:rPr>
              <a:t> the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try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block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multiple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catch </a:t>
            </a:r>
            <a:r>
              <a:rPr sz="1721" spc="4" dirty="0">
                <a:latin typeface="Calibri"/>
                <a:cs typeface="Calibri"/>
              </a:rPr>
              <a:t>blocks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can</a:t>
            </a:r>
            <a:r>
              <a:rPr sz="1721" spc="-4" dirty="0">
                <a:latin typeface="Calibri"/>
                <a:cs typeface="Calibri"/>
              </a:rPr>
              <a:t> exist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6674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295638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9" dirty="0"/>
              <a:t>noexcept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0"/>
            <a:ext cx="6168278" cy="305498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Applied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functions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(both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declaration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definition)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Indicates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function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does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 </a:t>
            </a:r>
            <a:r>
              <a:rPr sz="2030" spc="-9" dirty="0">
                <a:latin typeface="Calibri"/>
                <a:cs typeface="Calibri"/>
              </a:rPr>
              <a:t>throw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exceptions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Compiler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 optimize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code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13" dirty="0">
                <a:latin typeface="Calibri"/>
                <a:cs typeface="Calibri"/>
              </a:rPr>
              <a:t>no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need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to</a:t>
            </a:r>
            <a:r>
              <a:rPr sz="1721" dirty="0">
                <a:latin typeface="Calibri"/>
                <a:cs typeface="Calibri"/>
              </a:rPr>
              <a:t> generate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stack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unwinding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code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An </a:t>
            </a:r>
            <a:r>
              <a:rPr sz="2030" spc="-9" dirty="0">
                <a:latin typeface="Calibri"/>
                <a:cs typeface="Calibri"/>
              </a:rPr>
              <a:t>exception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from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such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terminates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spc="-13" dirty="0">
                <a:latin typeface="Calibri"/>
                <a:cs typeface="Calibri"/>
              </a:rPr>
              <a:t>program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dirty="0">
                <a:latin typeface="Calibri"/>
                <a:cs typeface="Calibri"/>
              </a:rPr>
              <a:t>stack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may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or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may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not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be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unwinded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all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functions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should </a:t>
            </a:r>
            <a:r>
              <a:rPr sz="2030" spc="4" dirty="0">
                <a:latin typeface="Calibri"/>
                <a:cs typeface="Calibri"/>
              </a:rPr>
              <a:t>use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noexcept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specifier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especially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functions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calling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other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functions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(in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library)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13" dirty="0">
                <a:latin typeface="Calibri"/>
                <a:cs typeface="Calibri"/>
              </a:rPr>
              <a:t>such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functions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will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be </a:t>
            </a:r>
            <a:r>
              <a:rPr sz="1721" dirty="0">
                <a:latin typeface="Calibri"/>
                <a:cs typeface="Calibri"/>
              </a:rPr>
              <a:t>exception-neutral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62130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09586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24" dirty="0"/>
              <a:t>R</a:t>
            </a:r>
            <a:r>
              <a:rPr sz="3177" spc="-66" dirty="0"/>
              <a:t>a</a:t>
            </a:r>
            <a:r>
              <a:rPr sz="3177" spc="-128" dirty="0"/>
              <a:t>w</a:t>
            </a:r>
            <a:r>
              <a:rPr sz="3177" spc="-106" dirty="0"/>
              <a:t> </a:t>
            </a:r>
            <a:r>
              <a:rPr sz="3177" spc="-62" dirty="0"/>
              <a:t>S</a:t>
            </a:r>
            <a:r>
              <a:rPr sz="3177" spc="-44" dirty="0"/>
              <a:t>t</a:t>
            </a:r>
            <a:r>
              <a:rPr sz="3177" spc="-75" dirty="0"/>
              <a:t>r</a:t>
            </a:r>
            <a:r>
              <a:rPr sz="3177" spc="-79" dirty="0"/>
              <a:t>i</a:t>
            </a:r>
            <a:r>
              <a:rPr sz="3177" spc="-71" dirty="0"/>
              <a:t>n</a:t>
            </a:r>
            <a:r>
              <a:rPr sz="3177" spc="-4" dirty="0"/>
              <a:t>g</a:t>
            </a:r>
            <a:r>
              <a:rPr sz="3177" spc="-75" dirty="0"/>
              <a:t> </a:t>
            </a:r>
            <a:r>
              <a:rPr sz="3177" dirty="0"/>
              <a:t>L</a:t>
            </a:r>
            <a:r>
              <a:rPr sz="3177" spc="-79" dirty="0"/>
              <a:t>i</a:t>
            </a:r>
            <a:r>
              <a:rPr sz="3177" spc="-110" dirty="0"/>
              <a:t>t</a:t>
            </a:r>
            <a:r>
              <a:rPr sz="3177" spc="-35" dirty="0"/>
              <a:t>e</a:t>
            </a:r>
            <a:r>
              <a:rPr sz="3177" spc="-106" dirty="0"/>
              <a:t>r</a:t>
            </a:r>
            <a:r>
              <a:rPr sz="3177" spc="-97" dirty="0"/>
              <a:t>a</a:t>
            </a:r>
            <a:r>
              <a:rPr sz="3177" spc="-110" dirty="0"/>
              <a:t>l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6366622" cy="11401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Raw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string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spc="4" dirty="0">
                <a:latin typeface="Calibri"/>
                <a:cs typeface="Calibri"/>
              </a:rPr>
              <a:t> does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 process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special</a:t>
            </a:r>
            <a:r>
              <a:rPr sz="2030" spc="-9" dirty="0">
                <a:latin typeface="Calibri"/>
                <a:cs typeface="Calibri"/>
              </a:rPr>
              <a:t> characters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  <a:tab pos="3437588" algn="l"/>
              </a:tabLst>
            </a:pPr>
            <a:r>
              <a:rPr sz="2030" dirty="0">
                <a:latin typeface="Calibri"/>
                <a:cs typeface="Calibri"/>
              </a:rPr>
              <a:t>Begins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R”(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ends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	</a:t>
            </a:r>
            <a:r>
              <a:rPr sz="2030" spc="9" dirty="0">
                <a:latin typeface="Calibri"/>
                <a:cs typeface="Calibri"/>
              </a:rPr>
              <a:t>)”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Useful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while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representing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HTML, XML,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file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system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path,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etc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507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Visual Studio Project Structure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12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z="180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FD8B2-F41A-09A7-F62A-FD50F6CB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62150"/>
            <a:ext cx="73152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33654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412400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5" dirty="0"/>
              <a:t>&lt;filesystem&gt;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49" y="2183032"/>
            <a:ext cx="6120653" cy="667612"/>
          </a:xfrm>
          <a:prstGeom prst="rect">
            <a:avLst/>
          </a:prstGeom>
        </p:spPr>
        <p:txBody>
          <a:bodyPr vert="horz" wrap="square" lIns="0" tIns="44824" rIns="0" bIns="0" rtlCol="0">
            <a:spAutoFit/>
          </a:bodyPr>
          <a:lstStyle/>
          <a:p>
            <a:pPr marL="177623" indent="-166977">
              <a:spcBef>
                <a:spcPts val="353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Contains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the </a:t>
            </a:r>
            <a:r>
              <a:rPr sz="1897" spc="-13" dirty="0">
                <a:latin typeface="Calibri"/>
                <a:cs typeface="Calibri"/>
              </a:rPr>
              <a:t>filesystem</a:t>
            </a:r>
            <a:r>
              <a:rPr sz="1897" spc="-31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support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library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with </a:t>
            </a:r>
            <a:r>
              <a:rPr sz="1897" spc="-13" dirty="0">
                <a:latin typeface="Calibri"/>
                <a:cs typeface="Calibri"/>
              </a:rPr>
              <a:t>following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classes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265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Exist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under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i="1" spc="-13" dirty="0">
                <a:latin typeface="Calibri"/>
                <a:cs typeface="Calibri"/>
              </a:rPr>
              <a:t>std::experimental::filesystem </a:t>
            </a:r>
            <a:r>
              <a:rPr sz="1897" spc="-4" dirty="0">
                <a:latin typeface="Calibri"/>
                <a:cs typeface="Calibri"/>
              </a:rPr>
              <a:t>namespace</a:t>
            </a:r>
            <a:endParaRPr sz="1897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36818" y="3238724"/>
          <a:ext cx="6403041" cy="148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5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4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Class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185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7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Purpose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2185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76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i="1" spc="-5" dirty="0">
                          <a:latin typeface="Calibri"/>
                          <a:cs typeface="Calibri"/>
                        </a:rPr>
                        <a:t>path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represents</a:t>
                      </a:r>
                      <a:r>
                        <a:rPr sz="15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5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path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111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500" i="1" spc="-5" dirty="0">
                          <a:latin typeface="Calibri"/>
                          <a:cs typeface="Calibri"/>
                        </a:rPr>
                        <a:t>filesystem_error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185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5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representing</a:t>
                      </a:r>
                      <a:r>
                        <a:rPr sz="15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file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system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errors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185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76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i="1" spc="-5" dirty="0">
                          <a:latin typeface="Calibri"/>
                          <a:cs typeface="Calibri"/>
                        </a:rPr>
                        <a:t>directory_iterator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iterator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contents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5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directory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112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500" i="1" spc="-5" dirty="0">
                          <a:latin typeface="Calibri"/>
                          <a:cs typeface="Calibri"/>
                        </a:rPr>
                        <a:t>file_status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185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represents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file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type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permissions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185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3384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342062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9" dirty="0"/>
              <a:t>File</a:t>
            </a:r>
            <a:r>
              <a:rPr sz="3177" spc="-124" dirty="0"/>
              <a:t> </a:t>
            </a:r>
            <a:r>
              <a:rPr sz="3177" spc="-115" dirty="0"/>
              <a:t>I/O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41" y="2171293"/>
            <a:ext cx="7366187" cy="314737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77623" indent="-166977">
              <a:lnSpc>
                <a:spcPts val="2660"/>
              </a:lnSpc>
              <a:spcBef>
                <a:spcPts val="110"/>
              </a:spcBef>
              <a:buFont typeface="Arial MT"/>
              <a:buChar char="•"/>
              <a:tabLst>
                <a:tab pos="178183" algn="l"/>
              </a:tabLst>
            </a:pPr>
            <a:r>
              <a:rPr sz="2382" spc="13" dirty="0">
                <a:latin typeface="Calibri"/>
                <a:cs typeface="Calibri"/>
              </a:rPr>
              <a:t>C++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provides</a:t>
            </a:r>
            <a:r>
              <a:rPr sz="2382" spc="-13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support </a:t>
            </a:r>
            <a:r>
              <a:rPr sz="2382" spc="-13" dirty="0">
                <a:latin typeface="Calibri"/>
                <a:cs typeface="Calibri"/>
              </a:rPr>
              <a:t>for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file</a:t>
            </a:r>
            <a:r>
              <a:rPr sz="2382" spc="22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I/O </a:t>
            </a:r>
            <a:r>
              <a:rPr sz="2382" dirty="0">
                <a:latin typeface="Calibri"/>
                <a:cs typeface="Calibri"/>
              </a:rPr>
              <a:t>through following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classes</a:t>
            </a:r>
            <a:endParaRPr sz="2382">
              <a:latin typeface="Calibri"/>
              <a:cs typeface="Calibri"/>
            </a:endParaRPr>
          </a:p>
          <a:p>
            <a:pPr marL="509895" lvl="1" indent="-165856">
              <a:lnSpc>
                <a:spcPts val="2202"/>
              </a:lnSpc>
              <a:buFont typeface="Arial MT"/>
              <a:buChar char="•"/>
              <a:tabLst>
                <a:tab pos="510455" algn="l"/>
              </a:tabLst>
            </a:pPr>
            <a:r>
              <a:rPr sz="2162" i="1" dirty="0">
                <a:latin typeface="Calibri"/>
                <a:cs typeface="Calibri"/>
              </a:rPr>
              <a:t>ofstream </a:t>
            </a:r>
            <a:r>
              <a:rPr sz="2162" spc="9" dirty="0">
                <a:latin typeface="Calibri"/>
                <a:cs typeface="Calibri"/>
              </a:rPr>
              <a:t>–</a:t>
            </a:r>
            <a:r>
              <a:rPr sz="2162" spc="-9" dirty="0">
                <a:latin typeface="Calibri"/>
                <a:cs typeface="Calibri"/>
              </a:rPr>
              <a:t> </a:t>
            </a:r>
            <a:r>
              <a:rPr sz="2162" dirty="0">
                <a:latin typeface="Calibri"/>
                <a:cs typeface="Calibri"/>
              </a:rPr>
              <a:t>write</a:t>
            </a:r>
            <a:r>
              <a:rPr sz="2162" spc="18" dirty="0">
                <a:latin typeface="Calibri"/>
                <a:cs typeface="Calibri"/>
              </a:rPr>
              <a:t> </a:t>
            </a:r>
            <a:r>
              <a:rPr sz="2162" spc="-13" dirty="0">
                <a:latin typeface="Calibri"/>
                <a:cs typeface="Calibri"/>
              </a:rPr>
              <a:t>to</a:t>
            </a:r>
            <a:r>
              <a:rPr sz="2162" spc="18" dirty="0">
                <a:latin typeface="Calibri"/>
                <a:cs typeface="Calibri"/>
              </a:rPr>
              <a:t> </a:t>
            </a:r>
            <a:r>
              <a:rPr sz="2162" spc="9" dirty="0">
                <a:latin typeface="Calibri"/>
                <a:cs typeface="Calibri"/>
              </a:rPr>
              <a:t>an</a:t>
            </a:r>
            <a:r>
              <a:rPr sz="2162" dirty="0">
                <a:latin typeface="Calibri"/>
                <a:cs typeface="Calibri"/>
              </a:rPr>
              <a:t> </a:t>
            </a:r>
            <a:r>
              <a:rPr sz="2162" spc="4" dirty="0">
                <a:latin typeface="Calibri"/>
                <a:cs typeface="Calibri"/>
              </a:rPr>
              <a:t>output</a:t>
            </a:r>
            <a:r>
              <a:rPr sz="2162" spc="-22" dirty="0">
                <a:latin typeface="Calibri"/>
                <a:cs typeface="Calibri"/>
              </a:rPr>
              <a:t> </a:t>
            </a:r>
            <a:r>
              <a:rPr sz="2162" dirty="0">
                <a:latin typeface="Calibri"/>
                <a:cs typeface="Calibri"/>
              </a:rPr>
              <a:t>stream</a:t>
            </a:r>
            <a:endParaRPr sz="2162">
              <a:latin typeface="Calibri"/>
              <a:cs typeface="Calibri"/>
            </a:endParaRPr>
          </a:p>
          <a:p>
            <a:pPr marL="509895" lvl="1" indent="-165856">
              <a:lnSpc>
                <a:spcPts val="2197"/>
              </a:lnSpc>
              <a:buFont typeface="Arial MT"/>
              <a:buChar char="•"/>
              <a:tabLst>
                <a:tab pos="510455" algn="l"/>
              </a:tabLst>
            </a:pPr>
            <a:r>
              <a:rPr sz="2162" i="1" dirty="0">
                <a:latin typeface="Calibri"/>
                <a:cs typeface="Calibri"/>
              </a:rPr>
              <a:t>ifstream</a:t>
            </a:r>
            <a:r>
              <a:rPr sz="2162" i="1" spc="-13" dirty="0">
                <a:latin typeface="Calibri"/>
                <a:cs typeface="Calibri"/>
              </a:rPr>
              <a:t> </a:t>
            </a:r>
            <a:r>
              <a:rPr sz="2162" spc="9" dirty="0">
                <a:latin typeface="Calibri"/>
                <a:cs typeface="Calibri"/>
              </a:rPr>
              <a:t>– </a:t>
            </a:r>
            <a:r>
              <a:rPr sz="2162" spc="-4" dirty="0">
                <a:latin typeface="Calibri"/>
                <a:cs typeface="Calibri"/>
              </a:rPr>
              <a:t>read </a:t>
            </a:r>
            <a:r>
              <a:rPr sz="2162" dirty="0">
                <a:latin typeface="Calibri"/>
                <a:cs typeface="Calibri"/>
              </a:rPr>
              <a:t>from</a:t>
            </a:r>
            <a:r>
              <a:rPr sz="2162" spc="9" dirty="0">
                <a:latin typeface="Calibri"/>
                <a:cs typeface="Calibri"/>
              </a:rPr>
              <a:t> an</a:t>
            </a:r>
            <a:r>
              <a:rPr sz="2162" dirty="0">
                <a:latin typeface="Calibri"/>
                <a:cs typeface="Calibri"/>
              </a:rPr>
              <a:t> </a:t>
            </a:r>
            <a:r>
              <a:rPr sz="2162" spc="4" dirty="0">
                <a:latin typeface="Calibri"/>
                <a:cs typeface="Calibri"/>
              </a:rPr>
              <a:t>input</a:t>
            </a:r>
            <a:r>
              <a:rPr sz="2162" spc="-4" dirty="0">
                <a:latin typeface="Calibri"/>
                <a:cs typeface="Calibri"/>
              </a:rPr>
              <a:t> </a:t>
            </a:r>
            <a:r>
              <a:rPr sz="2162" dirty="0">
                <a:latin typeface="Calibri"/>
                <a:cs typeface="Calibri"/>
              </a:rPr>
              <a:t>stream</a:t>
            </a:r>
            <a:endParaRPr sz="2162">
              <a:latin typeface="Calibri"/>
              <a:cs typeface="Calibri"/>
            </a:endParaRPr>
          </a:p>
          <a:p>
            <a:pPr marL="509895" lvl="1" indent="-165856">
              <a:lnSpc>
                <a:spcPts val="2334"/>
              </a:lnSpc>
              <a:buFont typeface="Arial MT"/>
              <a:buChar char="•"/>
              <a:tabLst>
                <a:tab pos="510455" algn="l"/>
              </a:tabLst>
            </a:pPr>
            <a:r>
              <a:rPr sz="2162" i="1" dirty="0">
                <a:latin typeface="Calibri"/>
                <a:cs typeface="Calibri"/>
              </a:rPr>
              <a:t>fstream</a:t>
            </a:r>
            <a:r>
              <a:rPr sz="2162" i="1" spc="-9" dirty="0">
                <a:latin typeface="Calibri"/>
                <a:cs typeface="Calibri"/>
              </a:rPr>
              <a:t> </a:t>
            </a:r>
            <a:r>
              <a:rPr sz="2162" spc="9" dirty="0">
                <a:latin typeface="Calibri"/>
                <a:cs typeface="Calibri"/>
              </a:rPr>
              <a:t>– </a:t>
            </a:r>
            <a:r>
              <a:rPr sz="2162" dirty="0">
                <a:latin typeface="Calibri"/>
                <a:cs typeface="Calibri"/>
              </a:rPr>
              <a:t>write/read</a:t>
            </a:r>
            <a:r>
              <a:rPr sz="2162" spc="-4" dirty="0">
                <a:latin typeface="Calibri"/>
                <a:cs typeface="Calibri"/>
              </a:rPr>
              <a:t> stream</a:t>
            </a:r>
            <a:endParaRPr sz="2162">
              <a:latin typeface="Calibri"/>
              <a:cs typeface="Calibri"/>
            </a:endParaRPr>
          </a:p>
          <a:p>
            <a:pPr marL="177623" indent="-166977">
              <a:lnSpc>
                <a:spcPts val="2744"/>
              </a:lnSpc>
              <a:buFont typeface="Arial MT"/>
              <a:buChar char="•"/>
              <a:tabLst>
                <a:tab pos="178183" algn="l"/>
              </a:tabLst>
            </a:pPr>
            <a:r>
              <a:rPr sz="2382" spc="4" dirty="0">
                <a:latin typeface="Calibri"/>
                <a:cs typeface="Calibri"/>
              </a:rPr>
              <a:t>Include</a:t>
            </a:r>
            <a:r>
              <a:rPr sz="2382" spc="9" dirty="0">
                <a:latin typeface="Calibri"/>
                <a:cs typeface="Calibri"/>
              </a:rPr>
              <a:t> </a:t>
            </a:r>
            <a:r>
              <a:rPr sz="2382" i="1" dirty="0">
                <a:latin typeface="Calibri"/>
                <a:cs typeface="Calibri"/>
              </a:rPr>
              <a:t>&lt;fstream&gt;</a:t>
            </a:r>
            <a:r>
              <a:rPr sz="2382" i="1" spc="-4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header</a:t>
            </a:r>
            <a:endParaRPr sz="2382">
              <a:latin typeface="Calibri"/>
              <a:cs typeface="Calibri"/>
            </a:endParaRPr>
          </a:p>
          <a:p>
            <a:pPr marL="177623" indent="-166977">
              <a:lnSpc>
                <a:spcPts val="2749"/>
              </a:lnSpc>
              <a:buFont typeface="Arial MT"/>
              <a:buChar char="•"/>
              <a:tabLst>
                <a:tab pos="178183" algn="l"/>
              </a:tabLst>
            </a:pPr>
            <a:r>
              <a:rPr sz="2382" spc="4" dirty="0">
                <a:latin typeface="Calibri"/>
                <a:cs typeface="Calibri"/>
              </a:rPr>
              <a:t>All</a:t>
            </a:r>
            <a:r>
              <a:rPr sz="2382" spc="9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classes</a:t>
            </a:r>
            <a:r>
              <a:rPr sz="2382" spc="-13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can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be</a:t>
            </a:r>
            <a:r>
              <a:rPr sz="2382" spc="18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used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for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both</a:t>
            </a:r>
            <a:r>
              <a:rPr sz="2382" spc="-4" dirty="0">
                <a:latin typeface="Calibri"/>
                <a:cs typeface="Calibri"/>
              </a:rPr>
              <a:t> text</a:t>
            </a:r>
            <a:r>
              <a:rPr sz="2382" spc="-22" dirty="0">
                <a:latin typeface="Calibri"/>
                <a:cs typeface="Calibri"/>
              </a:rPr>
              <a:t> </a:t>
            </a:r>
            <a:r>
              <a:rPr sz="2382" spc="13" dirty="0">
                <a:latin typeface="Calibri"/>
                <a:cs typeface="Calibri"/>
              </a:rPr>
              <a:t>&amp;</a:t>
            </a:r>
            <a:r>
              <a:rPr sz="2382" spc="4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binary</a:t>
            </a:r>
            <a:r>
              <a:rPr sz="2382" spc="4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I/O</a:t>
            </a:r>
            <a:endParaRPr sz="2382">
              <a:latin typeface="Calibri"/>
              <a:cs typeface="Calibri"/>
            </a:endParaRPr>
          </a:p>
          <a:p>
            <a:pPr marL="177623" marR="63317" indent="-166977">
              <a:lnSpc>
                <a:spcPct val="70400"/>
              </a:lnSpc>
              <a:spcBef>
                <a:spcPts val="789"/>
              </a:spcBef>
              <a:buFont typeface="Arial MT"/>
              <a:buChar char="•"/>
              <a:tabLst>
                <a:tab pos="178183" algn="l"/>
              </a:tabLst>
            </a:pPr>
            <a:r>
              <a:rPr sz="2382" spc="-9" dirty="0">
                <a:latin typeface="Calibri"/>
                <a:cs typeface="Calibri"/>
              </a:rPr>
              <a:t>Additionally,</a:t>
            </a:r>
            <a:r>
              <a:rPr sz="2382" spc="9" dirty="0">
                <a:latin typeface="Calibri"/>
                <a:cs typeface="Calibri"/>
              </a:rPr>
              <a:t> they</a:t>
            </a:r>
            <a:r>
              <a:rPr sz="2382" spc="-22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support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modes</a:t>
            </a:r>
            <a:r>
              <a:rPr sz="2382" spc="4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that </a:t>
            </a:r>
            <a:r>
              <a:rPr sz="2382" spc="4" dirty="0">
                <a:latin typeface="Calibri"/>
                <a:cs typeface="Calibri"/>
              </a:rPr>
              <a:t>decide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how</a:t>
            </a:r>
            <a:r>
              <a:rPr sz="2382" spc="26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the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file </a:t>
            </a:r>
            <a:r>
              <a:rPr sz="2382" spc="-525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is opened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13" dirty="0">
                <a:latin typeface="Calibri"/>
                <a:cs typeface="Calibri"/>
              </a:rPr>
              <a:t>and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operated</a:t>
            </a:r>
            <a:endParaRPr sz="2382">
              <a:latin typeface="Calibri"/>
              <a:cs typeface="Calibri"/>
            </a:endParaRPr>
          </a:p>
          <a:p>
            <a:pPr marL="177623" marR="11206" indent="-166977">
              <a:lnSpc>
                <a:spcPct val="70400"/>
              </a:lnSpc>
              <a:spcBef>
                <a:spcPts val="741"/>
              </a:spcBef>
              <a:buFont typeface="Arial MT"/>
              <a:buChar char="•"/>
              <a:tabLst>
                <a:tab pos="178183" algn="l"/>
              </a:tabLst>
            </a:pPr>
            <a:r>
              <a:rPr sz="2382" i="1" spc="4" dirty="0">
                <a:latin typeface="Calibri"/>
                <a:cs typeface="Calibri"/>
              </a:rPr>
              <a:t>is_open()</a:t>
            </a:r>
            <a:r>
              <a:rPr sz="2382" i="1" spc="9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function</a:t>
            </a:r>
            <a:r>
              <a:rPr sz="2382" spc="31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returns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a</a:t>
            </a:r>
            <a:r>
              <a:rPr sz="2382" spc="18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boolean</a:t>
            </a:r>
            <a:r>
              <a:rPr sz="2382" spc="9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indicating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if</a:t>
            </a:r>
            <a:r>
              <a:rPr sz="2382" spc="31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a</a:t>
            </a:r>
            <a:r>
              <a:rPr sz="2382" spc="22" dirty="0">
                <a:latin typeface="Calibri"/>
                <a:cs typeface="Calibri"/>
              </a:rPr>
              <a:t> </a:t>
            </a:r>
            <a:r>
              <a:rPr sz="2382" spc="-9" dirty="0">
                <a:latin typeface="Calibri"/>
                <a:cs typeface="Calibri"/>
              </a:rPr>
              <a:t>stream </a:t>
            </a:r>
            <a:r>
              <a:rPr sz="2382" spc="-529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is </a:t>
            </a:r>
            <a:r>
              <a:rPr sz="2382" spc="9" dirty="0">
                <a:latin typeface="Calibri"/>
                <a:cs typeface="Calibri"/>
              </a:rPr>
              <a:t>open</a:t>
            </a:r>
            <a:endParaRPr sz="23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7955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8940"/>
            <a:ext cx="4757051" cy="504192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S</a:t>
            </a:r>
            <a:r>
              <a:rPr sz="3177" spc="-79" dirty="0"/>
              <a:t>t</a:t>
            </a:r>
            <a:r>
              <a:rPr sz="3177" spc="-75" dirty="0"/>
              <a:t>r</a:t>
            </a:r>
            <a:r>
              <a:rPr sz="3177" spc="-66" dirty="0"/>
              <a:t>ea</a:t>
            </a:r>
            <a:r>
              <a:rPr sz="3177" spc="-49" dirty="0"/>
              <a:t>m</a:t>
            </a:r>
            <a:r>
              <a:rPr sz="3177" spc="-115" dirty="0"/>
              <a:t> </a:t>
            </a:r>
            <a:r>
              <a:rPr sz="3177" spc="18" dirty="0"/>
              <a:t>C</a:t>
            </a:r>
            <a:r>
              <a:rPr sz="3177" spc="-79" dirty="0"/>
              <a:t>l</a:t>
            </a:r>
            <a:r>
              <a:rPr sz="3177" spc="-97" dirty="0"/>
              <a:t>a</a:t>
            </a:r>
            <a:r>
              <a:rPr sz="3177" spc="-49" dirty="0"/>
              <a:t>ss</a:t>
            </a:r>
            <a:r>
              <a:rPr sz="3177" spc="-35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8940800" y="7333465"/>
            <a:ext cx="803275" cy="3108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045"/>
              </a:lnSpc>
            </a:pPr>
            <a:r>
              <a:rPr lang="en-IN" spc="-10"/>
              <a:t>10</a:t>
            </a:r>
            <a:fld id="{81D60167-4931-47E6-BA6A-407CBD079E47}" type="slidenum">
              <a:rPr spc="-10" smtClean="0"/>
              <a:pPr marL="12700">
                <a:lnSpc>
                  <a:spcPts val="1045"/>
                </a:lnSpc>
              </a:pPr>
              <a:t>122</a:t>
            </a:fld>
            <a:endParaRPr spc="-9" dirty="0"/>
          </a:p>
        </p:txBody>
      </p:sp>
      <p:grpSp>
        <p:nvGrpSpPr>
          <p:cNvPr id="4" name="object 4"/>
          <p:cNvGrpSpPr/>
          <p:nvPr/>
        </p:nvGrpSpPr>
        <p:grpSpPr>
          <a:xfrm>
            <a:off x="2109171" y="2102447"/>
            <a:ext cx="5104840" cy="3457575"/>
            <a:chOff x="2237994" y="2382773"/>
            <a:chExt cx="5785485" cy="39185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4851" y="2389632"/>
              <a:ext cx="5771387" cy="39029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41804" y="2386583"/>
              <a:ext cx="5777865" cy="3910965"/>
            </a:xfrm>
            <a:custGeom>
              <a:avLst/>
              <a:gdLst/>
              <a:ahLst/>
              <a:cxnLst/>
              <a:rect l="l" t="t" r="r" b="b"/>
              <a:pathLst>
                <a:path w="5777865" h="3910965">
                  <a:moveTo>
                    <a:pt x="0" y="0"/>
                  </a:moveTo>
                  <a:lnTo>
                    <a:pt x="5777483" y="0"/>
                  </a:lnTo>
                  <a:lnTo>
                    <a:pt x="5777483" y="3910583"/>
                  </a:lnTo>
                  <a:lnTo>
                    <a:pt x="0" y="3910583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34096728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44781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S</a:t>
            </a:r>
            <a:r>
              <a:rPr sz="3177" spc="-79" dirty="0"/>
              <a:t>t</a:t>
            </a:r>
            <a:r>
              <a:rPr sz="3177" spc="-75" dirty="0"/>
              <a:t>r</a:t>
            </a:r>
            <a:r>
              <a:rPr sz="3177" spc="-66" dirty="0"/>
              <a:t>ea</a:t>
            </a:r>
            <a:r>
              <a:rPr sz="3177" spc="-49" dirty="0"/>
              <a:t>m</a:t>
            </a:r>
            <a:r>
              <a:rPr sz="3177" spc="-115" dirty="0"/>
              <a:t> </a:t>
            </a:r>
            <a:r>
              <a:rPr sz="3177" spc="18" dirty="0"/>
              <a:t>C</a:t>
            </a:r>
            <a:r>
              <a:rPr sz="3177" spc="-79" dirty="0"/>
              <a:t>l</a:t>
            </a:r>
            <a:r>
              <a:rPr sz="3177" spc="-97" dirty="0"/>
              <a:t>a</a:t>
            </a:r>
            <a:r>
              <a:rPr sz="3177" spc="-49" dirty="0"/>
              <a:t>s</a:t>
            </a:r>
            <a:r>
              <a:rPr sz="3177" spc="-26" dirty="0"/>
              <a:t>s</a:t>
            </a:r>
            <a:r>
              <a:rPr sz="3177" spc="-66" dirty="0"/>
              <a:t> </a:t>
            </a:r>
            <a:r>
              <a:rPr sz="3177" spc="-194" dirty="0"/>
              <a:t>T</a:t>
            </a:r>
            <a:r>
              <a:rPr sz="3177" spc="-97" dirty="0"/>
              <a:t>y</a:t>
            </a:r>
            <a:r>
              <a:rPr sz="3177" spc="-106" dirty="0"/>
              <a:t>p</a:t>
            </a:r>
            <a:r>
              <a:rPr sz="3177" spc="-35" dirty="0"/>
              <a:t>e</a:t>
            </a:r>
            <a:r>
              <a:rPr sz="3177" spc="-71" dirty="0"/>
              <a:t>d</a:t>
            </a:r>
            <a:r>
              <a:rPr sz="3177" spc="-97" dirty="0"/>
              <a:t>e</a:t>
            </a:r>
            <a:r>
              <a:rPr sz="3177" spc="-110" dirty="0"/>
              <a:t>f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4098664" y="2035885"/>
            <a:ext cx="731744" cy="256480"/>
          </a:xfrm>
          <a:prstGeom prst="rect">
            <a:avLst/>
          </a:prstGeom>
          <a:solidFill>
            <a:srgbClr val="7E7E7E"/>
          </a:solidFill>
          <a:ln w="10668">
            <a:solidFill>
              <a:srgbClr val="77777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6457">
              <a:lnSpc>
                <a:spcPts val="1985"/>
              </a:lnSpc>
            </a:pPr>
            <a:r>
              <a:rPr sz="1721" spc="9" dirty="0">
                <a:solidFill>
                  <a:srgbClr val="FFFFFF"/>
                </a:solidFill>
                <a:latin typeface="Calibri"/>
                <a:cs typeface="Calibri"/>
              </a:rPr>
              <a:t>ios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4254" y="3068618"/>
            <a:ext cx="980515" cy="225137"/>
          </a:xfrm>
          <a:prstGeom prst="rect">
            <a:avLst/>
          </a:prstGeom>
          <a:solidFill>
            <a:srgbClr val="5B9AD4"/>
          </a:solidFill>
          <a:ln w="10667">
            <a:solidFill>
              <a:srgbClr val="41709C"/>
            </a:solidFill>
          </a:ln>
        </p:spPr>
        <p:txBody>
          <a:bodyPr vert="horz" wrap="square" lIns="0" tIns="28015" rIns="0" bIns="0" rtlCol="0">
            <a:spAutoFit/>
          </a:bodyPr>
          <a:lstStyle/>
          <a:p>
            <a:pPr marL="233655">
              <a:spcBef>
                <a:spcPts val="221"/>
              </a:spcBef>
            </a:pPr>
            <a:r>
              <a:rPr sz="1279" spc="9" dirty="0">
                <a:solidFill>
                  <a:srgbClr val="FFFFFF"/>
                </a:solidFill>
                <a:latin typeface="Calibri"/>
                <a:cs typeface="Calibri"/>
              </a:rPr>
              <a:t>istream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0120" y="3876114"/>
            <a:ext cx="1104340" cy="230229"/>
          </a:xfrm>
          <a:prstGeom prst="rect">
            <a:avLst/>
          </a:prstGeom>
          <a:solidFill>
            <a:srgbClr val="5B9AD4"/>
          </a:solidFill>
          <a:ln w="10667">
            <a:solidFill>
              <a:srgbClr val="41709C"/>
            </a:solidFill>
          </a:ln>
        </p:spPr>
        <p:txBody>
          <a:bodyPr vert="horz" wrap="square" lIns="0" tIns="33057" rIns="0" bIns="0" rtlCol="0">
            <a:spAutoFit/>
          </a:bodyPr>
          <a:lstStyle/>
          <a:p>
            <a:pPr marL="271197">
              <a:spcBef>
                <a:spcPts val="260"/>
              </a:spcBef>
            </a:pPr>
            <a:r>
              <a:rPr sz="1279" spc="4" dirty="0">
                <a:solidFill>
                  <a:srgbClr val="FFFFFF"/>
                </a:solidFill>
                <a:latin typeface="Calibri"/>
                <a:cs typeface="Calibri"/>
              </a:rPr>
              <a:t>ifstream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5850" y="3876114"/>
            <a:ext cx="1105460" cy="230229"/>
          </a:xfrm>
          <a:prstGeom prst="rect">
            <a:avLst/>
          </a:prstGeom>
          <a:solidFill>
            <a:srgbClr val="5B9AD4"/>
          </a:solidFill>
          <a:ln w="10668">
            <a:solidFill>
              <a:srgbClr val="41709C"/>
            </a:solidFill>
          </a:ln>
        </p:spPr>
        <p:txBody>
          <a:bodyPr vert="horz" wrap="square" lIns="0" tIns="33057" rIns="0" bIns="0" rtlCol="0">
            <a:spAutoFit/>
          </a:bodyPr>
          <a:lstStyle/>
          <a:p>
            <a:pPr marL="105900">
              <a:spcBef>
                <a:spcPts val="260"/>
              </a:spcBef>
            </a:pPr>
            <a:r>
              <a:rPr sz="1279" spc="9" dirty="0">
                <a:solidFill>
                  <a:srgbClr val="FFFFFF"/>
                </a:solidFill>
                <a:latin typeface="Calibri"/>
                <a:cs typeface="Calibri"/>
              </a:rPr>
              <a:t>istringstream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55072" y="2334410"/>
            <a:ext cx="4483474" cy="734546"/>
          </a:xfrm>
          <a:custGeom>
            <a:avLst/>
            <a:gdLst/>
            <a:ahLst/>
            <a:cxnLst/>
            <a:rect l="l" t="t" r="r" b="b"/>
            <a:pathLst>
              <a:path w="5081270" h="832485">
                <a:moveTo>
                  <a:pt x="2424683" y="187451"/>
                </a:moveTo>
                <a:lnTo>
                  <a:pt x="2497835" y="0"/>
                </a:lnTo>
                <a:lnTo>
                  <a:pt x="2570987" y="187451"/>
                </a:lnTo>
                <a:lnTo>
                  <a:pt x="2424683" y="187451"/>
                </a:lnTo>
                <a:close/>
              </a:path>
              <a:path w="5081270" h="832485">
                <a:moveTo>
                  <a:pt x="2497835" y="187451"/>
                </a:moveTo>
                <a:lnTo>
                  <a:pt x="2497835" y="601979"/>
                </a:lnTo>
              </a:path>
              <a:path w="5081270" h="832485">
                <a:moveTo>
                  <a:pt x="0" y="588263"/>
                </a:moveTo>
                <a:lnTo>
                  <a:pt x="0" y="832103"/>
                </a:lnTo>
              </a:path>
              <a:path w="5081270" h="832485">
                <a:moveTo>
                  <a:pt x="5081016" y="601979"/>
                </a:moveTo>
                <a:lnTo>
                  <a:pt x="0" y="601979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1528930" y="3368488"/>
            <a:ext cx="5932954" cy="510988"/>
          </a:xfrm>
          <a:custGeom>
            <a:avLst/>
            <a:gdLst/>
            <a:ahLst/>
            <a:cxnLst/>
            <a:rect l="l" t="t" r="r" b="b"/>
            <a:pathLst>
              <a:path w="6724015" h="579120">
                <a:moveTo>
                  <a:pt x="743712" y="187452"/>
                </a:moveTo>
                <a:lnTo>
                  <a:pt x="815340" y="0"/>
                </a:lnTo>
                <a:lnTo>
                  <a:pt x="888492" y="187452"/>
                </a:lnTo>
                <a:lnTo>
                  <a:pt x="743712" y="187452"/>
                </a:lnTo>
                <a:close/>
              </a:path>
              <a:path w="6724015" h="579120">
                <a:moveTo>
                  <a:pt x="6723888" y="336804"/>
                </a:moveTo>
                <a:lnTo>
                  <a:pt x="0" y="336804"/>
                </a:lnTo>
              </a:path>
              <a:path w="6724015" h="579120">
                <a:moveTo>
                  <a:pt x="822960" y="187452"/>
                </a:moveTo>
                <a:lnTo>
                  <a:pt x="822960" y="347472"/>
                </a:lnTo>
              </a:path>
              <a:path w="6724015" h="579120">
                <a:moveTo>
                  <a:pt x="1642871" y="336804"/>
                </a:moveTo>
                <a:lnTo>
                  <a:pt x="1642871" y="579120"/>
                </a:lnTo>
              </a:path>
              <a:path w="6724015" h="579120">
                <a:moveTo>
                  <a:pt x="0" y="336804"/>
                </a:moveTo>
                <a:lnTo>
                  <a:pt x="0" y="579120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6247503" y="3068618"/>
            <a:ext cx="980515" cy="225137"/>
          </a:xfrm>
          <a:prstGeom prst="rect">
            <a:avLst/>
          </a:prstGeom>
          <a:solidFill>
            <a:srgbClr val="70AC46"/>
          </a:solidFill>
          <a:ln w="10667">
            <a:solidFill>
              <a:srgbClr val="507E31"/>
            </a:solidFill>
          </a:ln>
        </p:spPr>
        <p:txBody>
          <a:bodyPr vert="horz" wrap="square" lIns="0" tIns="28015" rIns="0" bIns="0" rtlCol="0">
            <a:spAutoFit/>
          </a:bodyPr>
          <a:lstStyle/>
          <a:p>
            <a:pPr marL="209561">
              <a:spcBef>
                <a:spcPts val="221"/>
              </a:spcBef>
            </a:pPr>
            <a:r>
              <a:rPr sz="1279" spc="9" dirty="0">
                <a:solidFill>
                  <a:srgbClr val="FFFFFF"/>
                </a:solidFill>
                <a:latin typeface="Calibri"/>
                <a:cs typeface="Calibri"/>
              </a:rPr>
              <a:t>ostream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2025" y="3876114"/>
            <a:ext cx="1105460" cy="230229"/>
          </a:xfrm>
          <a:prstGeom prst="rect">
            <a:avLst/>
          </a:prstGeom>
          <a:solidFill>
            <a:srgbClr val="70AC46"/>
          </a:solidFill>
          <a:ln w="10667">
            <a:solidFill>
              <a:srgbClr val="507E31"/>
            </a:solidFill>
          </a:ln>
        </p:spPr>
        <p:txBody>
          <a:bodyPr vert="horz" wrap="square" lIns="0" tIns="33057" rIns="0" bIns="0" rtlCol="0">
            <a:spAutoFit/>
          </a:bodyPr>
          <a:lstStyle/>
          <a:p>
            <a:pPr marL="248784">
              <a:spcBef>
                <a:spcPts val="260"/>
              </a:spcBef>
            </a:pPr>
            <a:r>
              <a:rPr sz="1279" spc="4" dirty="0">
                <a:solidFill>
                  <a:srgbClr val="FFFFFF"/>
                </a:solidFill>
                <a:latin typeface="Calibri"/>
                <a:cs typeface="Calibri"/>
              </a:rPr>
              <a:t>ofstream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9099" y="3876114"/>
            <a:ext cx="1105460" cy="230229"/>
          </a:xfrm>
          <a:prstGeom prst="rect">
            <a:avLst/>
          </a:prstGeom>
          <a:solidFill>
            <a:srgbClr val="70AC46"/>
          </a:solidFill>
          <a:ln w="10667">
            <a:solidFill>
              <a:srgbClr val="507E31"/>
            </a:solidFill>
          </a:ln>
        </p:spPr>
        <p:txBody>
          <a:bodyPr vert="horz" wrap="square" lIns="0" tIns="33057" rIns="0" bIns="0" rtlCol="0">
            <a:spAutoFit/>
          </a:bodyPr>
          <a:lstStyle/>
          <a:p>
            <a:pPr marL="80126">
              <a:spcBef>
                <a:spcPts val="260"/>
              </a:spcBef>
            </a:pPr>
            <a:r>
              <a:rPr sz="1279" spc="9" dirty="0">
                <a:solidFill>
                  <a:srgbClr val="FFFFFF"/>
                </a:solidFill>
                <a:latin typeface="Calibri"/>
                <a:cs typeface="Calibri"/>
              </a:rPr>
              <a:t>ostringstream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12179" y="3368488"/>
            <a:ext cx="1450041" cy="510988"/>
          </a:xfrm>
          <a:custGeom>
            <a:avLst/>
            <a:gdLst/>
            <a:ahLst/>
            <a:cxnLst/>
            <a:rect l="l" t="t" r="r" b="b"/>
            <a:pathLst>
              <a:path w="1643379" h="579120">
                <a:moveTo>
                  <a:pt x="743712" y="187452"/>
                </a:moveTo>
                <a:lnTo>
                  <a:pt x="815340" y="0"/>
                </a:lnTo>
                <a:lnTo>
                  <a:pt x="888492" y="187452"/>
                </a:lnTo>
                <a:lnTo>
                  <a:pt x="743712" y="187452"/>
                </a:lnTo>
                <a:close/>
              </a:path>
              <a:path w="1643379" h="579120">
                <a:moveTo>
                  <a:pt x="822960" y="187452"/>
                </a:moveTo>
                <a:lnTo>
                  <a:pt x="822960" y="347472"/>
                </a:lnTo>
              </a:path>
              <a:path w="1643379" h="579120">
                <a:moveTo>
                  <a:pt x="1642872" y="336804"/>
                </a:moveTo>
                <a:lnTo>
                  <a:pt x="1642872" y="579120"/>
                </a:lnTo>
              </a:path>
              <a:path w="1643379" h="579120">
                <a:moveTo>
                  <a:pt x="0" y="336804"/>
                </a:moveTo>
                <a:lnTo>
                  <a:pt x="0" y="579120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6738321" y="2853465"/>
            <a:ext cx="0" cy="215153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3944022" y="3876114"/>
            <a:ext cx="1104340" cy="214953"/>
          </a:xfrm>
          <a:prstGeom prst="rect">
            <a:avLst/>
          </a:prstGeom>
          <a:solidFill>
            <a:srgbClr val="ED7C31"/>
          </a:solidFill>
          <a:ln w="10668">
            <a:solidFill>
              <a:srgbClr val="AE5921"/>
            </a:solidFill>
          </a:ln>
        </p:spPr>
        <p:txBody>
          <a:bodyPr vert="horz" wrap="square" lIns="0" tIns="17929" rIns="0" bIns="0" rtlCol="0">
            <a:spAutoFit/>
          </a:bodyPr>
          <a:lstStyle/>
          <a:p>
            <a:pPr marL="252706">
              <a:spcBef>
                <a:spcPts val="141"/>
              </a:spcBef>
            </a:pPr>
            <a:r>
              <a:rPr sz="1279" spc="4" dirty="0">
                <a:solidFill>
                  <a:srgbClr val="FFFFFF"/>
                </a:solidFill>
                <a:latin typeface="Calibri"/>
                <a:cs typeface="Calibri"/>
              </a:rPr>
              <a:t>iostream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64423" y="3650876"/>
            <a:ext cx="0" cy="215153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3127786" y="4680922"/>
            <a:ext cx="1105460" cy="225702"/>
          </a:xfrm>
          <a:prstGeom prst="rect">
            <a:avLst/>
          </a:prstGeom>
          <a:solidFill>
            <a:srgbClr val="ED7C31"/>
          </a:solidFill>
          <a:ln w="10668">
            <a:solidFill>
              <a:srgbClr val="AE5921"/>
            </a:solidFill>
          </a:ln>
        </p:spPr>
        <p:txBody>
          <a:bodyPr vert="horz" wrap="square" lIns="0" tIns="28574" rIns="0" bIns="0" rtlCol="0">
            <a:spAutoFit/>
          </a:bodyPr>
          <a:lstStyle/>
          <a:p>
            <a:pPr marL="291368">
              <a:spcBef>
                <a:spcPts val="224"/>
              </a:spcBef>
            </a:pPr>
            <a:r>
              <a:rPr sz="1279" spc="4" dirty="0">
                <a:solidFill>
                  <a:srgbClr val="FFFFFF"/>
                </a:solidFill>
                <a:latin typeface="Calibri"/>
                <a:cs typeface="Calibri"/>
              </a:rPr>
              <a:t>fstream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72853" y="4680922"/>
            <a:ext cx="1104340" cy="225702"/>
          </a:xfrm>
          <a:prstGeom prst="rect">
            <a:avLst/>
          </a:prstGeom>
          <a:solidFill>
            <a:srgbClr val="ED7C31"/>
          </a:solidFill>
          <a:ln w="10668">
            <a:solidFill>
              <a:srgbClr val="AE5921"/>
            </a:solidFill>
          </a:ln>
        </p:spPr>
        <p:txBody>
          <a:bodyPr vert="horz" wrap="square" lIns="0" tIns="28574" rIns="0" bIns="0" rtlCol="0">
            <a:spAutoFit/>
          </a:bodyPr>
          <a:lstStyle/>
          <a:p>
            <a:pPr marL="123271">
              <a:spcBef>
                <a:spcPts val="224"/>
              </a:spcBef>
            </a:pPr>
            <a:r>
              <a:rPr sz="1279" spc="9" dirty="0">
                <a:solidFill>
                  <a:srgbClr val="FFFFFF"/>
                </a:solidFill>
                <a:latin typeface="Calibri"/>
                <a:cs typeface="Calibri"/>
              </a:rPr>
              <a:t>stringstream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69702" y="4160520"/>
            <a:ext cx="1557618" cy="520513"/>
          </a:xfrm>
          <a:custGeom>
            <a:avLst/>
            <a:gdLst/>
            <a:ahLst/>
            <a:cxnLst/>
            <a:rect l="l" t="t" r="r" b="b"/>
            <a:pathLst>
              <a:path w="1765300" h="589914">
                <a:moveTo>
                  <a:pt x="821435" y="185927"/>
                </a:moveTo>
                <a:lnTo>
                  <a:pt x="894587" y="0"/>
                </a:lnTo>
                <a:lnTo>
                  <a:pt x="967739" y="185927"/>
                </a:lnTo>
                <a:lnTo>
                  <a:pt x="821435" y="185927"/>
                </a:lnTo>
                <a:close/>
              </a:path>
              <a:path w="1765300" h="589914">
                <a:moveTo>
                  <a:pt x="900683" y="185927"/>
                </a:moveTo>
                <a:lnTo>
                  <a:pt x="900683" y="345947"/>
                </a:lnTo>
              </a:path>
              <a:path w="1765300" h="589914">
                <a:moveTo>
                  <a:pt x="1761743" y="345947"/>
                </a:moveTo>
                <a:lnTo>
                  <a:pt x="0" y="345947"/>
                </a:lnTo>
              </a:path>
              <a:path w="1765300" h="589914">
                <a:moveTo>
                  <a:pt x="1764791" y="345947"/>
                </a:moveTo>
                <a:lnTo>
                  <a:pt x="1764791" y="589788"/>
                </a:lnTo>
              </a:path>
              <a:path w="1765300" h="589914">
                <a:moveTo>
                  <a:pt x="1523" y="345947"/>
                </a:moveTo>
                <a:lnTo>
                  <a:pt x="1523" y="589788"/>
                </a:lnTo>
              </a:path>
            </a:pathLst>
          </a:custGeom>
          <a:ln w="228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815137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30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9640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180276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9" dirty="0"/>
              <a:t>File</a:t>
            </a:r>
            <a:r>
              <a:rPr sz="3177" spc="-84" dirty="0"/>
              <a:t> </a:t>
            </a:r>
            <a:r>
              <a:rPr sz="3177" spc="-62" dirty="0"/>
              <a:t>Open</a:t>
            </a:r>
            <a:r>
              <a:rPr sz="3177" spc="-97" dirty="0"/>
              <a:t> </a:t>
            </a:r>
            <a:r>
              <a:rPr sz="3177" spc="-66" dirty="0"/>
              <a:t>Modes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49" y="2183032"/>
            <a:ext cx="6479241" cy="998023"/>
          </a:xfrm>
          <a:prstGeom prst="rect">
            <a:avLst/>
          </a:prstGeom>
        </p:spPr>
        <p:txBody>
          <a:bodyPr vert="horz" wrap="square" lIns="0" tIns="44824" rIns="0" bIns="0" rtlCol="0">
            <a:spAutoFit/>
          </a:bodyPr>
          <a:lstStyle/>
          <a:p>
            <a:pPr marL="177623" indent="-166977">
              <a:spcBef>
                <a:spcPts val="353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The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following</a:t>
            </a:r>
            <a:r>
              <a:rPr sz="1897" spc="22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modes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can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be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used</a:t>
            </a:r>
            <a:r>
              <a:rPr sz="1897" spc="-4" dirty="0">
                <a:latin typeface="Calibri"/>
                <a:cs typeface="Calibri"/>
              </a:rPr>
              <a:t> while</a:t>
            </a:r>
            <a:r>
              <a:rPr sz="1897" spc="-9" dirty="0">
                <a:latin typeface="Calibri"/>
                <a:cs typeface="Calibri"/>
              </a:rPr>
              <a:t> opening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file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265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These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are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constants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defined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in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i="1" spc="-9" dirty="0">
                <a:latin typeface="Calibri"/>
                <a:cs typeface="Calibri"/>
              </a:rPr>
              <a:t>std::ios_base</a:t>
            </a:r>
            <a:r>
              <a:rPr sz="1897" i="1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class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265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Some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modes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can </a:t>
            </a:r>
            <a:r>
              <a:rPr sz="1897" spc="-9" dirty="0">
                <a:latin typeface="Calibri"/>
                <a:cs typeface="Calibri"/>
              </a:rPr>
              <a:t>be</a:t>
            </a:r>
            <a:r>
              <a:rPr sz="1897" spc="-4" dirty="0">
                <a:latin typeface="Calibri"/>
                <a:cs typeface="Calibri"/>
              </a:rPr>
              <a:t> combined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e.g. </a:t>
            </a:r>
            <a:r>
              <a:rPr sz="1897" i="1" spc="-9" dirty="0">
                <a:latin typeface="Calibri"/>
                <a:cs typeface="Calibri"/>
              </a:rPr>
              <a:t>std::ios::in</a:t>
            </a:r>
            <a:r>
              <a:rPr sz="1897" i="1" spc="18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|</a:t>
            </a:r>
            <a:r>
              <a:rPr sz="1897" i="1" spc="-9" dirty="0">
                <a:latin typeface="Calibri"/>
                <a:cs typeface="Calibri"/>
              </a:rPr>
              <a:t> std::ios::</a:t>
            </a:r>
            <a:r>
              <a:rPr sz="1897" i="1" spc="9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out</a:t>
            </a:r>
            <a:r>
              <a:rPr sz="1897" spc="-4" dirty="0">
                <a:latin typeface="Calibri"/>
                <a:cs typeface="Calibri"/>
              </a:rPr>
              <a:t>,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etc</a:t>
            </a:r>
            <a:endParaRPr sz="1897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08940" y="3343612"/>
          <a:ext cx="5916144" cy="1908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6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767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Meaning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28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app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20" dirty="0">
                          <a:latin typeface="Calibri"/>
                          <a:cs typeface="Calibri"/>
                        </a:rPr>
                        <a:t>seek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before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each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write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operation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binary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binary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mode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0" dirty="0">
                          <a:latin typeface="Calibri"/>
                          <a:cs typeface="Calibri"/>
                        </a:rPr>
                        <a:t>in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reading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(default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ifstream)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28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out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5" dirty="0">
                          <a:latin typeface="Calibri"/>
                          <a:cs typeface="Calibri"/>
                        </a:rPr>
                        <a:t>open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writing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(default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ofstream)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trunc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discard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file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contents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before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opening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28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20" dirty="0">
                          <a:latin typeface="Calibri"/>
                          <a:cs typeface="Calibri"/>
                        </a:rPr>
                        <a:t>seek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after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open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0858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77231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S</a:t>
            </a:r>
            <a:r>
              <a:rPr sz="3177" spc="-79" dirty="0"/>
              <a:t>t</a:t>
            </a:r>
            <a:r>
              <a:rPr sz="3177" spc="-75" dirty="0"/>
              <a:t>r</a:t>
            </a:r>
            <a:r>
              <a:rPr sz="3177" spc="-66" dirty="0"/>
              <a:t>ea</a:t>
            </a:r>
            <a:r>
              <a:rPr sz="3177" spc="-49" dirty="0"/>
              <a:t>m</a:t>
            </a:r>
            <a:r>
              <a:rPr sz="3177" spc="-115" dirty="0"/>
              <a:t> </a:t>
            </a:r>
            <a:r>
              <a:rPr sz="3177" spc="-62" dirty="0"/>
              <a:t>S</a:t>
            </a:r>
            <a:r>
              <a:rPr sz="3177" spc="-110" dirty="0"/>
              <a:t>t</a:t>
            </a:r>
            <a:r>
              <a:rPr sz="3177" spc="-132" dirty="0"/>
              <a:t>a</a:t>
            </a:r>
            <a:r>
              <a:rPr sz="3177" spc="-79" dirty="0"/>
              <a:t>t</a:t>
            </a:r>
            <a:r>
              <a:rPr sz="3177" spc="-18" dirty="0"/>
              <a:t>e</a:t>
            </a:r>
            <a:r>
              <a:rPr sz="3177" spc="-93" dirty="0"/>
              <a:t> </a:t>
            </a:r>
            <a:r>
              <a:rPr sz="3177" spc="18" dirty="0"/>
              <a:t>F</a:t>
            </a:r>
            <a:r>
              <a:rPr sz="3177" spc="-79" dirty="0"/>
              <a:t>l</a:t>
            </a:r>
            <a:r>
              <a:rPr sz="3177" spc="-97" dirty="0"/>
              <a:t>a</a:t>
            </a:r>
            <a:r>
              <a:rPr sz="3177" spc="-35" dirty="0"/>
              <a:t>g</a:t>
            </a:r>
            <a:r>
              <a:rPr sz="3177" spc="-26" dirty="0"/>
              <a:t>s</a:t>
            </a:r>
            <a:endParaRPr sz="3177" dirty="0"/>
          </a:p>
        </p:txBody>
      </p:sp>
      <p:grpSp>
        <p:nvGrpSpPr>
          <p:cNvPr id="4" name="object 4"/>
          <p:cNvGrpSpPr/>
          <p:nvPr/>
        </p:nvGrpSpPr>
        <p:grpSpPr>
          <a:xfrm>
            <a:off x="1958563" y="2908598"/>
            <a:ext cx="5228665" cy="1378324"/>
            <a:chOff x="2067305" y="3296411"/>
            <a:chExt cx="5925820" cy="1562100"/>
          </a:xfrm>
        </p:grpSpPr>
        <p:sp>
          <p:nvSpPr>
            <p:cNvPr id="5" name="object 5"/>
            <p:cNvSpPr/>
            <p:nvPr/>
          </p:nvSpPr>
          <p:spPr>
            <a:xfrm>
              <a:off x="2072640" y="3302520"/>
              <a:ext cx="5915025" cy="326390"/>
            </a:xfrm>
            <a:custGeom>
              <a:avLst/>
              <a:gdLst/>
              <a:ahLst/>
              <a:cxnLst/>
              <a:rect l="l" t="t" r="r" b="b"/>
              <a:pathLst>
                <a:path w="5915025" h="326389">
                  <a:moveTo>
                    <a:pt x="5914631" y="0"/>
                  </a:moveTo>
                  <a:lnTo>
                    <a:pt x="3718560" y="0"/>
                  </a:lnTo>
                  <a:lnTo>
                    <a:pt x="0" y="0"/>
                  </a:lnTo>
                  <a:lnTo>
                    <a:pt x="0" y="326123"/>
                  </a:lnTo>
                  <a:lnTo>
                    <a:pt x="3718560" y="326123"/>
                  </a:lnTo>
                  <a:lnTo>
                    <a:pt x="5914631" y="326123"/>
                  </a:lnTo>
                  <a:lnTo>
                    <a:pt x="5914631" y="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072640" y="3628643"/>
              <a:ext cx="5915025" cy="306705"/>
            </a:xfrm>
            <a:custGeom>
              <a:avLst/>
              <a:gdLst/>
              <a:ahLst/>
              <a:cxnLst/>
              <a:rect l="l" t="t" r="r" b="b"/>
              <a:pathLst>
                <a:path w="5915025" h="306704">
                  <a:moveTo>
                    <a:pt x="5914631" y="0"/>
                  </a:moveTo>
                  <a:lnTo>
                    <a:pt x="3718560" y="0"/>
                  </a:lnTo>
                  <a:lnTo>
                    <a:pt x="0" y="0"/>
                  </a:lnTo>
                  <a:lnTo>
                    <a:pt x="0" y="306324"/>
                  </a:lnTo>
                  <a:lnTo>
                    <a:pt x="3718560" y="306324"/>
                  </a:lnTo>
                  <a:lnTo>
                    <a:pt x="5914631" y="306324"/>
                  </a:lnTo>
                  <a:lnTo>
                    <a:pt x="5914631" y="0"/>
                  </a:lnTo>
                  <a:close/>
                </a:path>
              </a:pathLst>
            </a:custGeom>
            <a:solidFill>
              <a:srgbClr val="D1DDE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072640" y="3934967"/>
              <a:ext cx="5915025" cy="306705"/>
            </a:xfrm>
            <a:custGeom>
              <a:avLst/>
              <a:gdLst/>
              <a:ahLst/>
              <a:cxnLst/>
              <a:rect l="l" t="t" r="r" b="b"/>
              <a:pathLst>
                <a:path w="5915025" h="306704">
                  <a:moveTo>
                    <a:pt x="5914631" y="0"/>
                  </a:moveTo>
                  <a:lnTo>
                    <a:pt x="3718560" y="0"/>
                  </a:lnTo>
                  <a:lnTo>
                    <a:pt x="0" y="0"/>
                  </a:lnTo>
                  <a:lnTo>
                    <a:pt x="0" y="306324"/>
                  </a:lnTo>
                  <a:lnTo>
                    <a:pt x="3718560" y="306324"/>
                  </a:lnTo>
                  <a:lnTo>
                    <a:pt x="5914631" y="306324"/>
                  </a:lnTo>
                  <a:lnTo>
                    <a:pt x="5914631" y="0"/>
                  </a:lnTo>
                  <a:close/>
                </a:path>
              </a:pathLst>
            </a:custGeom>
            <a:solidFill>
              <a:srgbClr val="E9EFF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2072640" y="4241291"/>
              <a:ext cx="5915025" cy="304800"/>
            </a:xfrm>
            <a:custGeom>
              <a:avLst/>
              <a:gdLst/>
              <a:ahLst/>
              <a:cxnLst/>
              <a:rect l="l" t="t" r="r" b="b"/>
              <a:pathLst>
                <a:path w="5915025" h="304800">
                  <a:moveTo>
                    <a:pt x="5914631" y="0"/>
                  </a:moveTo>
                  <a:lnTo>
                    <a:pt x="3718560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3718560" y="304800"/>
                  </a:lnTo>
                  <a:lnTo>
                    <a:pt x="5914631" y="304800"/>
                  </a:lnTo>
                  <a:lnTo>
                    <a:pt x="5914631" y="0"/>
                  </a:lnTo>
                  <a:close/>
                </a:path>
              </a:pathLst>
            </a:custGeom>
            <a:solidFill>
              <a:srgbClr val="D1DDE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072640" y="4546091"/>
              <a:ext cx="5915025" cy="306705"/>
            </a:xfrm>
            <a:custGeom>
              <a:avLst/>
              <a:gdLst/>
              <a:ahLst/>
              <a:cxnLst/>
              <a:rect l="l" t="t" r="r" b="b"/>
              <a:pathLst>
                <a:path w="5915025" h="306704">
                  <a:moveTo>
                    <a:pt x="5914631" y="0"/>
                  </a:moveTo>
                  <a:lnTo>
                    <a:pt x="3718560" y="0"/>
                  </a:lnTo>
                  <a:lnTo>
                    <a:pt x="0" y="0"/>
                  </a:lnTo>
                  <a:lnTo>
                    <a:pt x="0" y="306336"/>
                  </a:lnTo>
                  <a:lnTo>
                    <a:pt x="3718560" y="306336"/>
                  </a:lnTo>
                  <a:lnTo>
                    <a:pt x="5914631" y="306336"/>
                  </a:lnTo>
                  <a:lnTo>
                    <a:pt x="5914631" y="0"/>
                  </a:lnTo>
                  <a:close/>
                </a:path>
              </a:pathLst>
            </a:custGeom>
            <a:solidFill>
              <a:srgbClr val="E9EFF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068067" y="3296411"/>
              <a:ext cx="5923915" cy="1562100"/>
            </a:xfrm>
            <a:custGeom>
              <a:avLst/>
              <a:gdLst/>
              <a:ahLst/>
              <a:cxnLst/>
              <a:rect l="l" t="t" r="r" b="b"/>
              <a:pathLst>
                <a:path w="5923915" h="1562100">
                  <a:moveTo>
                    <a:pt x="1062228" y="0"/>
                  </a:moveTo>
                  <a:lnTo>
                    <a:pt x="1062228" y="1562100"/>
                  </a:lnTo>
                </a:path>
                <a:path w="5923915" h="1562100">
                  <a:moveTo>
                    <a:pt x="3723132" y="0"/>
                  </a:moveTo>
                  <a:lnTo>
                    <a:pt x="3723132" y="1562100"/>
                  </a:lnTo>
                </a:path>
                <a:path w="5923915" h="1562100">
                  <a:moveTo>
                    <a:pt x="0" y="332232"/>
                  </a:moveTo>
                  <a:lnTo>
                    <a:pt x="5923787" y="332232"/>
                  </a:lnTo>
                </a:path>
                <a:path w="5923915" h="1562100">
                  <a:moveTo>
                    <a:pt x="0" y="638556"/>
                  </a:moveTo>
                  <a:lnTo>
                    <a:pt x="5923787" y="638556"/>
                  </a:lnTo>
                </a:path>
                <a:path w="5923915" h="1562100">
                  <a:moveTo>
                    <a:pt x="0" y="944880"/>
                  </a:moveTo>
                  <a:lnTo>
                    <a:pt x="5923787" y="944880"/>
                  </a:lnTo>
                </a:path>
                <a:path w="5923915" h="1562100">
                  <a:moveTo>
                    <a:pt x="0" y="1249680"/>
                  </a:moveTo>
                  <a:lnTo>
                    <a:pt x="5923787" y="1249680"/>
                  </a:lnTo>
                </a:path>
                <a:path w="5923915" h="1562100">
                  <a:moveTo>
                    <a:pt x="4572" y="0"/>
                  </a:moveTo>
                  <a:lnTo>
                    <a:pt x="4572" y="1562100"/>
                  </a:lnTo>
                </a:path>
                <a:path w="5923915" h="1562100">
                  <a:moveTo>
                    <a:pt x="5919216" y="0"/>
                  </a:moveTo>
                  <a:lnTo>
                    <a:pt x="5919216" y="1562100"/>
                  </a:lnTo>
                </a:path>
                <a:path w="5923915" h="1562100">
                  <a:moveTo>
                    <a:pt x="0" y="6096"/>
                  </a:moveTo>
                  <a:lnTo>
                    <a:pt x="5923787" y="6096"/>
                  </a:lnTo>
                </a:path>
                <a:path w="5923915" h="1562100">
                  <a:moveTo>
                    <a:pt x="0" y="1556004"/>
                  </a:moveTo>
                  <a:lnTo>
                    <a:pt x="5923787" y="1556004"/>
                  </a:lnTo>
                </a:path>
              </a:pathLst>
            </a:custGeom>
            <a:ln w="10668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17927" y="2922937"/>
            <a:ext cx="333375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b="1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56" b="1" spc="-9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56" b="1" spc="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56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51343" y="2922937"/>
            <a:ext cx="702609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b="1" spc="9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56" b="1" spc="-9" dirty="0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r>
              <a:rPr sz="1456" b="1" spc="4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56" b="1" spc="-9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56" b="1" spc="4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56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8802" y="2922937"/>
            <a:ext cx="693644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b="1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56" b="1" spc="-13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56" b="1" spc="4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56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56" b="1" spc="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56" b="1" spc="-9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56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7940" y="3212047"/>
            <a:ext cx="546847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18" dirty="0">
                <a:latin typeface="Calibri"/>
                <a:cs typeface="Calibri"/>
              </a:rPr>
              <a:t>g</a:t>
            </a:r>
            <a:r>
              <a:rPr sz="1279" i="1" spc="9" dirty="0">
                <a:latin typeface="Calibri"/>
                <a:cs typeface="Calibri"/>
              </a:rPr>
              <a:t>o</a:t>
            </a:r>
            <a:r>
              <a:rPr sz="1279" i="1" spc="22" dirty="0">
                <a:latin typeface="Calibri"/>
                <a:cs typeface="Calibri"/>
              </a:rPr>
              <a:t>o</a:t>
            </a:r>
            <a:r>
              <a:rPr sz="1279" i="1" spc="4" dirty="0">
                <a:latin typeface="Calibri"/>
                <a:cs typeface="Calibri"/>
              </a:rPr>
              <a:t>d</a:t>
            </a:r>
            <a:r>
              <a:rPr sz="1279" i="1" spc="18" dirty="0">
                <a:latin typeface="Calibri"/>
                <a:cs typeface="Calibri"/>
              </a:rPr>
              <a:t>b</a:t>
            </a:r>
            <a:r>
              <a:rPr sz="1279" i="1" spc="9" dirty="0">
                <a:latin typeface="Calibri"/>
                <a:cs typeface="Calibri"/>
              </a:rPr>
              <a:t>it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1153" y="3212047"/>
            <a:ext cx="577663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latin typeface="Calibri"/>
                <a:cs typeface="Calibri"/>
              </a:rPr>
              <a:t>no</a:t>
            </a:r>
            <a:r>
              <a:rPr sz="1279" spc="-49" dirty="0">
                <a:latin typeface="Calibri"/>
                <a:cs typeface="Calibri"/>
              </a:rPr>
              <a:t> </a:t>
            </a:r>
            <a:r>
              <a:rPr sz="1279" spc="4" dirty="0">
                <a:latin typeface="Calibri"/>
                <a:cs typeface="Calibri"/>
              </a:rPr>
              <a:t>error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99103" y="3212047"/>
            <a:ext cx="801781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13" dirty="0">
                <a:latin typeface="Calibri"/>
                <a:cs typeface="Calibri"/>
              </a:rPr>
              <a:t>bool</a:t>
            </a:r>
            <a:r>
              <a:rPr sz="1279" i="1" spc="-44" dirty="0">
                <a:latin typeface="Calibri"/>
                <a:cs typeface="Calibri"/>
              </a:rPr>
              <a:t> </a:t>
            </a:r>
            <a:r>
              <a:rPr sz="1279" i="1" spc="13" dirty="0">
                <a:latin typeface="Calibri"/>
                <a:cs typeface="Calibri"/>
              </a:rPr>
              <a:t>good()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7940" y="3482355"/>
            <a:ext cx="460562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9" dirty="0">
                <a:latin typeface="Calibri"/>
                <a:cs typeface="Calibri"/>
              </a:rPr>
              <a:t>badbit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51152" y="3482355"/>
            <a:ext cx="180134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dirty="0">
                <a:latin typeface="Calibri"/>
                <a:cs typeface="Calibri"/>
              </a:rPr>
              <a:t>irrecoverable</a:t>
            </a:r>
            <a:r>
              <a:rPr sz="1279" spc="22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stream</a:t>
            </a:r>
            <a:r>
              <a:rPr sz="1279" spc="-13" dirty="0">
                <a:latin typeface="Calibri"/>
                <a:cs typeface="Calibri"/>
              </a:rPr>
              <a:t> </a:t>
            </a:r>
            <a:r>
              <a:rPr sz="1279" spc="4" dirty="0">
                <a:latin typeface="Calibri"/>
                <a:cs typeface="Calibri"/>
              </a:rPr>
              <a:t>error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99103" y="3482355"/>
            <a:ext cx="714935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13" dirty="0">
                <a:latin typeface="Calibri"/>
                <a:cs typeface="Calibri"/>
              </a:rPr>
              <a:t>bool</a:t>
            </a:r>
            <a:r>
              <a:rPr sz="1279" i="1" spc="-53" dirty="0">
                <a:latin typeface="Calibri"/>
                <a:cs typeface="Calibri"/>
              </a:rPr>
              <a:t> </a:t>
            </a:r>
            <a:r>
              <a:rPr sz="1279" i="1" spc="13" dirty="0">
                <a:latin typeface="Calibri"/>
                <a:cs typeface="Calibri"/>
              </a:rPr>
              <a:t>bad()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17941" y="3752662"/>
            <a:ext cx="41181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-13" dirty="0">
                <a:latin typeface="Calibri"/>
                <a:cs typeface="Calibri"/>
              </a:rPr>
              <a:t>f</a:t>
            </a:r>
            <a:r>
              <a:rPr sz="1279" i="1" spc="18" dirty="0">
                <a:latin typeface="Calibri"/>
                <a:cs typeface="Calibri"/>
              </a:rPr>
              <a:t>a</a:t>
            </a:r>
            <a:r>
              <a:rPr sz="1279" i="1" spc="-9" dirty="0">
                <a:latin typeface="Calibri"/>
                <a:cs typeface="Calibri"/>
              </a:rPr>
              <a:t>i</a:t>
            </a:r>
            <a:r>
              <a:rPr sz="1279" i="1" spc="4" dirty="0">
                <a:latin typeface="Calibri"/>
                <a:cs typeface="Calibri"/>
              </a:rPr>
              <a:t>lb</a:t>
            </a:r>
            <a:r>
              <a:rPr sz="1279" i="1" spc="9" dirty="0">
                <a:latin typeface="Calibri"/>
                <a:cs typeface="Calibri"/>
              </a:rPr>
              <a:t>it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51153" y="3752662"/>
            <a:ext cx="1350869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latin typeface="Calibri"/>
                <a:cs typeface="Calibri"/>
              </a:rPr>
              <a:t>I/O</a:t>
            </a:r>
            <a:r>
              <a:rPr sz="1279" spc="-26" dirty="0">
                <a:latin typeface="Calibri"/>
                <a:cs typeface="Calibri"/>
              </a:rPr>
              <a:t> </a:t>
            </a:r>
            <a:r>
              <a:rPr sz="1279" spc="4" dirty="0">
                <a:latin typeface="Calibri"/>
                <a:cs typeface="Calibri"/>
              </a:rPr>
              <a:t>operation</a:t>
            </a:r>
            <a:r>
              <a:rPr sz="1279" spc="13" dirty="0">
                <a:latin typeface="Calibri"/>
                <a:cs typeface="Calibri"/>
              </a:rPr>
              <a:t> </a:t>
            </a:r>
            <a:r>
              <a:rPr sz="1279" spc="4" dirty="0">
                <a:latin typeface="Calibri"/>
                <a:cs typeface="Calibri"/>
              </a:rPr>
              <a:t>failed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99103" y="3752662"/>
            <a:ext cx="1487581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13" dirty="0">
                <a:latin typeface="Calibri"/>
                <a:cs typeface="Calibri"/>
              </a:rPr>
              <a:t>bool</a:t>
            </a:r>
            <a:r>
              <a:rPr sz="1279" i="1" spc="-13" dirty="0">
                <a:latin typeface="Calibri"/>
                <a:cs typeface="Calibri"/>
              </a:rPr>
              <a:t> </a:t>
            </a:r>
            <a:r>
              <a:rPr sz="1279" i="1" spc="4" dirty="0">
                <a:latin typeface="Calibri"/>
                <a:cs typeface="Calibri"/>
              </a:rPr>
              <a:t>fail() </a:t>
            </a:r>
            <a:r>
              <a:rPr sz="1279" i="1" spc="9" dirty="0">
                <a:latin typeface="Calibri"/>
                <a:cs typeface="Calibri"/>
              </a:rPr>
              <a:t>[operator</a:t>
            </a:r>
            <a:r>
              <a:rPr sz="1279" i="1" spc="-26" dirty="0">
                <a:latin typeface="Calibri"/>
                <a:cs typeface="Calibri"/>
              </a:rPr>
              <a:t> </a:t>
            </a:r>
            <a:r>
              <a:rPr sz="1279" i="1" spc="4" dirty="0">
                <a:latin typeface="Calibri"/>
                <a:cs typeface="Calibri"/>
              </a:rPr>
              <a:t>!]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17941" y="4022889"/>
            <a:ext cx="418540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13" dirty="0">
                <a:latin typeface="Calibri"/>
                <a:cs typeface="Calibri"/>
              </a:rPr>
              <a:t>e</a:t>
            </a:r>
            <a:r>
              <a:rPr sz="1279" i="1" spc="9" dirty="0">
                <a:latin typeface="Calibri"/>
                <a:cs typeface="Calibri"/>
              </a:rPr>
              <a:t>o</a:t>
            </a:r>
            <a:r>
              <a:rPr sz="1279" i="1" spc="13" dirty="0">
                <a:latin typeface="Calibri"/>
                <a:cs typeface="Calibri"/>
              </a:rPr>
              <a:t>f</a:t>
            </a:r>
            <a:r>
              <a:rPr sz="1279" i="1" spc="4" dirty="0">
                <a:latin typeface="Calibri"/>
                <a:cs typeface="Calibri"/>
              </a:rPr>
              <a:t>b</a:t>
            </a:r>
            <a:r>
              <a:rPr sz="1279" i="1" spc="9" dirty="0">
                <a:latin typeface="Calibri"/>
                <a:cs typeface="Calibri"/>
              </a:rPr>
              <a:t>it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51152" y="4022889"/>
            <a:ext cx="2162735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latin typeface="Calibri"/>
                <a:cs typeface="Calibri"/>
              </a:rPr>
              <a:t>end</a:t>
            </a:r>
            <a:r>
              <a:rPr sz="1279" spc="9" dirty="0">
                <a:latin typeface="Calibri"/>
                <a:cs typeface="Calibri"/>
              </a:rPr>
              <a:t> </a:t>
            </a:r>
            <a:r>
              <a:rPr sz="1279" spc="13" dirty="0">
                <a:latin typeface="Calibri"/>
                <a:cs typeface="Calibri"/>
              </a:rPr>
              <a:t>of</a:t>
            </a:r>
            <a:r>
              <a:rPr sz="1279" dirty="0">
                <a:latin typeface="Calibri"/>
                <a:cs typeface="Calibri"/>
              </a:rPr>
              <a:t> </a:t>
            </a:r>
            <a:r>
              <a:rPr sz="1279" spc="4" dirty="0">
                <a:latin typeface="Calibri"/>
                <a:cs typeface="Calibri"/>
              </a:rPr>
              <a:t>file </a:t>
            </a:r>
            <a:r>
              <a:rPr sz="1279" spc="9" dirty="0">
                <a:latin typeface="Calibri"/>
                <a:cs typeface="Calibri"/>
              </a:rPr>
              <a:t>reached</a:t>
            </a:r>
            <a:r>
              <a:rPr sz="1279" spc="26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during</a:t>
            </a:r>
            <a:r>
              <a:rPr sz="1279" spc="13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input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99103" y="4022889"/>
            <a:ext cx="673474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13" dirty="0">
                <a:latin typeface="Calibri"/>
                <a:cs typeface="Calibri"/>
              </a:rPr>
              <a:t>bool</a:t>
            </a:r>
            <a:r>
              <a:rPr sz="1279" i="1" spc="-44" dirty="0">
                <a:latin typeface="Calibri"/>
                <a:cs typeface="Calibri"/>
              </a:rPr>
              <a:t> </a:t>
            </a:r>
            <a:r>
              <a:rPr sz="1279" i="1" spc="9" dirty="0">
                <a:latin typeface="Calibri"/>
                <a:cs typeface="Calibri"/>
              </a:rPr>
              <a:t>eof()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2324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56129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322" dirty="0"/>
              <a:t>T</a:t>
            </a:r>
            <a:r>
              <a:rPr sz="3177" spc="-35" dirty="0"/>
              <a:t>e</a:t>
            </a:r>
            <a:r>
              <a:rPr sz="3177" spc="-119" dirty="0"/>
              <a:t>m</a:t>
            </a:r>
            <a:r>
              <a:rPr sz="3177" spc="-71" dirty="0"/>
              <a:t>p</a:t>
            </a:r>
            <a:r>
              <a:rPr sz="3177" spc="-79" dirty="0"/>
              <a:t>l</a:t>
            </a:r>
            <a:r>
              <a:rPr sz="3177" spc="-132" dirty="0"/>
              <a:t>a</a:t>
            </a:r>
            <a:r>
              <a:rPr sz="3177" spc="-110" dirty="0"/>
              <a:t>t</a:t>
            </a:r>
            <a:r>
              <a:rPr sz="3177" spc="-35" dirty="0"/>
              <a:t>e</a:t>
            </a:r>
            <a:r>
              <a:rPr sz="3177" spc="-26" dirty="0"/>
              <a:t>s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7315760" cy="2559977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Generalizes</a:t>
            </a:r>
            <a:r>
              <a:rPr sz="2030" spc="-4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software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components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Such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components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reused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different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situations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Operate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22" dirty="0">
                <a:latin typeface="Calibri"/>
                <a:cs typeface="Calibri"/>
              </a:rPr>
              <a:t>any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kind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data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High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performance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algorithms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 </a:t>
            </a:r>
            <a:r>
              <a:rPr sz="2030" dirty="0">
                <a:latin typeface="Calibri"/>
                <a:cs typeface="Calibri"/>
              </a:rPr>
              <a:t>classes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Compile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time; no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runtime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costs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involved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5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Libraries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such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31" dirty="0">
                <a:latin typeface="Calibri"/>
                <a:cs typeface="Calibri"/>
              </a:rPr>
              <a:t>ATL,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WTL,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Boost, </a:t>
            </a:r>
            <a:r>
              <a:rPr sz="2030" spc="-9" dirty="0">
                <a:latin typeface="Calibri"/>
                <a:cs typeface="Calibri"/>
              </a:rPr>
              <a:t>POCO, </a:t>
            </a:r>
            <a:r>
              <a:rPr sz="2030" dirty="0">
                <a:latin typeface="Calibri"/>
                <a:cs typeface="Calibri"/>
              </a:rPr>
              <a:t>ACE,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etc.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use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templates</a:t>
            </a:r>
            <a:r>
              <a:rPr sz="2030" spc="-13" dirty="0">
                <a:latin typeface="Calibri"/>
                <a:cs typeface="Calibri"/>
              </a:rPr>
              <a:t> for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implementation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50421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16620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F</a:t>
            </a:r>
            <a:r>
              <a:rPr sz="3177" spc="-71" dirty="0"/>
              <a:t>un</a:t>
            </a:r>
            <a:r>
              <a:rPr sz="3177" spc="-22" dirty="0"/>
              <a:t>c</a:t>
            </a:r>
            <a:r>
              <a:rPr sz="3177" spc="-44" dirty="0"/>
              <a:t>t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40" dirty="0"/>
              <a:t>n</a:t>
            </a:r>
            <a:r>
              <a:rPr sz="3177" spc="-75" dirty="0"/>
              <a:t> </a:t>
            </a:r>
            <a:r>
              <a:rPr sz="3177" spc="-322" dirty="0"/>
              <a:t>T</a:t>
            </a:r>
            <a:r>
              <a:rPr sz="3177" spc="-35" dirty="0"/>
              <a:t>e</a:t>
            </a:r>
            <a:r>
              <a:rPr sz="3177" spc="-119" dirty="0"/>
              <a:t>m</a:t>
            </a:r>
            <a:r>
              <a:rPr sz="3177" spc="-71" dirty="0"/>
              <a:t>p</a:t>
            </a:r>
            <a:r>
              <a:rPr sz="3177" spc="-79" dirty="0"/>
              <a:t>l</a:t>
            </a:r>
            <a:r>
              <a:rPr sz="3177" spc="-132" dirty="0"/>
              <a:t>a</a:t>
            </a:r>
            <a:r>
              <a:rPr sz="3177" spc="-110" dirty="0"/>
              <a:t>t</a:t>
            </a:r>
            <a:r>
              <a:rPr sz="3177" spc="-35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411051" y="2198199"/>
            <a:ext cx="5039285" cy="2493782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1055090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Function </a:t>
            </a:r>
            <a:r>
              <a:rPr sz="2030" spc="-4" dirty="0">
                <a:latin typeface="Calibri"/>
                <a:cs typeface="Calibri"/>
              </a:rPr>
              <a:t>that </a:t>
            </a:r>
            <a:r>
              <a:rPr sz="2030" dirty="0">
                <a:latin typeface="Calibri"/>
                <a:cs typeface="Calibri"/>
              </a:rPr>
              <a:t>accepts </a:t>
            </a:r>
            <a:r>
              <a:rPr sz="2030" spc="-9" dirty="0">
                <a:latin typeface="Calibri"/>
                <a:cs typeface="Calibri"/>
              </a:rPr>
              <a:t>template </a:t>
            </a:r>
            <a:r>
              <a:rPr sz="2030" dirty="0">
                <a:latin typeface="Calibri"/>
                <a:cs typeface="Calibri"/>
              </a:rPr>
              <a:t>type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arguments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Always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begins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template </a:t>
            </a:r>
            <a:r>
              <a:rPr sz="2030" spc="-13" dirty="0">
                <a:latin typeface="Calibri"/>
                <a:cs typeface="Calibri"/>
              </a:rPr>
              <a:t>keyword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Template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argument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called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name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name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placeholder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actual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Can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accept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any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template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can </a:t>
            </a:r>
            <a:r>
              <a:rPr sz="2030" spc="9" dirty="0">
                <a:latin typeface="Calibri"/>
                <a:cs typeface="Calibri"/>
              </a:rPr>
              <a:t>be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used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return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6924" y="2705089"/>
            <a:ext cx="2463613" cy="126145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>
              <a:lnSpc>
                <a:spcPct val="100400"/>
              </a:lnSpc>
              <a:spcBef>
                <a:spcPts val="93"/>
              </a:spcBef>
            </a:pPr>
            <a:r>
              <a:rPr sz="2030" i="1" dirty="0">
                <a:latin typeface="Calibri"/>
                <a:cs typeface="Calibri"/>
              </a:rPr>
              <a:t>template&lt;typename</a:t>
            </a:r>
            <a:r>
              <a:rPr sz="2030" i="1" spc="-97" dirty="0">
                <a:latin typeface="Calibri"/>
                <a:cs typeface="Calibri"/>
              </a:rPr>
              <a:t> </a:t>
            </a:r>
            <a:r>
              <a:rPr sz="2030" i="1" spc="4" dirty="0">
                <a:solidFill>
                  <a:srgbClr val="2F5497"/>
                </a:solidFill>
                <a:latin typeface="Calibri"/>
                <a:cs typeface="Calibri"/>
              </a:rPr>
              <a:t>T</a:t>
            </a:r>
            <a:r>
              <a:rPr sz="2030" i="1" spc="4" dirty="0">
                <a:latin typeface="Calibri"/>
                <a:cs typeface="Calibri"/>
              </a:rPr>
              <a:t>&gt; </a:t>
            </a:r>
            <a:r>
              <a:rPr sz="2030" i="1" spc="-446" dirty="0">
                <a:latin typeface="Calibri"/>
                <a:cs typeface="Calibri"/>
              </a:rPr>
              <a:t> </a:t>
            </a:r>
            <a:r>
              <a:rPr sz="2030" i="1" spc="4" dirty="0">
                <a:solidFill>
                  <a:srgbClr val="2F5497"/>
                </a:solidFill>
                <a:latin typeface="Calibri"/>
                <a:cs typeface="Calibri"/>
              </a:rPr>
              <a:t>T</a:t>
            </a:r>
            <a:r>
              <a:rPr sz="2030" i="1" spc="-4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Function(</a:t>
            </a:r>
            <a:r>
              <a:rPr sz="2030" i="1" dirty="0">
                <a:solidFill>
                  <a:srgbClr val="2F5497"/>
                </a:solidFill>
                <a:latin typeface="Calibri"/>
                <a:cs typeface="Calibri"/>
              </a:rPr>
              <a:t>T</a:t>
            </a:r>
            <a:r>
              <a:rPr sz="2030" i="1" spc="-31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arg){</a:t>
            </a:r>
            <a:endParaRPr sz="2030">
              <a:latin typeface="Calibri"/>
              <a:cs typeface="Calibri"/>
            </a:endParaRPr>
          </a:p>
          <a:p>
            <a:pPr marL="344599">
              <a:spcBef>
                <a:spcPts val="9"/>
              </a:spcBef>
            </a:pPr>
            <a:r>
              <a:rPr sz="2030" i="1" dirty="0">
                <a:solidFill>
                  <a:srgbClr val="7E7E7E"/>
                </a:solidFill>
                <a:latin typeface="Calibri"/>
                <a:cs typeface="Calibri"/>
              </a:rPr>
              <a:t>//Implementation</a:t>
            </a:r>
            <a:endParaRPr sz="2030">
              <a:latin typeface="Calibri"/>
              <a:cs typeface="Calibri"/>
            </a:endParaRPr>
          </a:p>
          <a:p>
            <a:pPr marL="11206">
              <a:spcBef>
                <a:spcPts val="13"/>
              </a:spcBef>
            </a:pPr>
            <a:r>
              <a:rPr sz="2030" i="1" spc="4" dirty="0">
                <a:latin typeface="Calibri"/>
                <a:cs typeface="Calibri"/>
              </a:rPr>
              <a:t>}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6701" y="2329965"/>
            <a:ext cx="1627654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-4" dirty="0">
                <a:latin typeface="Calibri"/>
                <a:cs typeface="Calibri"/>
              </a:rPr>
              <a:t>Template</a:t>
            </a:r>
            <a:r>
              <a:rPr sz="1279" i="1" spc="-18" dirty="0">
                <a:latin typeface="Calibri"/>
                <a:cs typeface="Calibri"/>
              </a:rPr>
              <a:t> </a:t>
            </a:r>
            <a:r>
              <a:rPr sz="1279" i="1" spc="9" dirty="0">
                <a:latin typeface="Calibri"/>
                <a:cs typeface="Calibri"/>
              </a:rPr>
              <a:t>parameter</a:t>
            </a:r>
            <a:r>
              <a:rPr sz="1279" i="1" spc="-22" dirty="0">
                <a:latin typeface="Calibri"/>
                <a:cs typeface="Calibri"/>
              </a:rPr>
              <a:t> </a:t>
            </a:r>
            <a:r>
              <a:rPr sz="1279" i="1" dirty="0">
                <a:latin typeface="Calibri"/>
                <a:cs typeface="Calibri"/>
              </a:rPr>
              <a:t>list</a:t>
            </a:r>
            <a:endParaRPr sz="1279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27" y="2558975"/>
            <a:ext cx="92785" cy="2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36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645924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322" dirty="0"/>
              <a:t>T</a:t>
            </a:r>
            <a:r>
              <a:rPr sz="3177" spc="-35" dirty="0"/>
              <a:t>e</a:t>
            </a:r>
            <a:r>
              <a:rPr sz="3177" spc="-119" dirty="0"/>
              <a:t>m</a:t>
            </a:r>
            <a:r>
              <a:rPr sz="3177" spc="-71" dirty="0"/>
              <a:t>p</a:t>
            </a:r>
            <a:r>
              <a:rPr sz="3177" spc="-79" dirty="0"/>
              <a:t>l</a:t>
            </a:r>
            <a:r>
              <a:rPr sz="3177" spc="-132" dirty="0"/>
              <a:t>a</a:t>
            </a:r>
            <a:r>
              <a:rPr sz="3177" spc="-110" dirty="0"/>
              <a:t>t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163" dirty="0"/>
              <a:t>A</a:t>
            </a:r>
            <a:r>
              <a:rPr sz="3177" spc="-75" dirty="0"/>
              <a:t>r</a:t>
            </a:r>
            <a:r>
              <a:rPr sz="3177" spc="-35" dirty="0"/>
              <a:t>g</a:t>
            </a:r>
            <a:r>
              <a:rPr sz="3177" spc="-71" dirty="0"/>
              <a:t>u</a:t>
            </a:r>
            <a:r>
              <a:rPr sz="3177" spc="-88" dirty="0"/>
              <a:t>m</a:t>
            </a:r>
            <a:r>
              <a:rPr sz="3177" spc="-66" dirty="0"/>
              <a:t>e</a:t>
            </a:r>
            <a:r>
              <a:rPr sz="3177" spc="-106" dirty="0"/>
              <a:t>n</a:t>
            </a:r>
            <a:r>
              <a:rPr sz="3177" spc="-49" dirty="0"/>
              <a:t>t</a:t>
            </a:r>
            <a:r>
              <a:rPr sz="3177" spc="-75" dirty="0"/>
              <a:t> </a:t>
            </a:r>
            <a:r>
              <a:rPr sz="3177" spc="-84" dirty="0"/>
              <a:t>D</a:t>
            </a:r>
            <a:r>
              <a:rPr sz="3177" spc="-35" dirty="0"/>
              <a:t>e</a:t>
            </a:r>
            <a:r>
              <a:rPr sz="3177" spc="-71" dirty="0"/>
              <a:t>du</a:t>
            </a:r>
            <a:r>
              <a:rPr sz="3177" spc="-22" dirty="0"/>
              <a:t>c</a:t>
            </a:r>
            <a:r>
              <a:rPr sz="3177" spc="-44" dirty="0"/>
              <a:t>t</a:t>
            </a:r>
            <a:r>
              <a:rPr sz="3177" spc="-79" dirty="0"/>
              <a:t>i</a:t>
            </a:r>
            <a:r>
              <a:rPr sz="3177" spc="-106" dirty="0"/>
              <a:t>o</a:t>
            </a:r>
            <a:r>
              <a:rPr sz="3177" spc="-40" dirty="0"/>
              <a:t>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7010960" cy="3022668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Process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deducing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Each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r>
              <a:rPr sz="2030" spc="-4" dirty="0">
                <a:latin typeface="Calibri"/>
                <a:cs typeface="Calibri"/>
              </a:rPr>
              <a:t> argument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examined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corresponding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argument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deduced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from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argument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argument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deduction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should</a:t>
            </a:r>
            <a:r>
              <a:rPr sz="2030" dirty="0">
                <a:latin typeface="Calibri"/>
                <a:cs typeface="Calibri"/>
              </a:rPr>
              <a:t> lead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same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conversions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performed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After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deduction,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template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instantiated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Override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deduction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by </a:t>
            </a:r>
            <a:r>
              <a:rPr sz="2030" spc="4" dirty="0">
                <a:latin typeface="Calibri"/>
                <a:cs typeface="Calibri"/>
              </a:rPr>
              <a:t>specifying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types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template </a:t>
            </a:r>
            <a:r>
              <a:rPr sz="2030" spc="-4" dirty="0">
                <a:latin typeface="Calibri"/>
                <a:cs typeface="Calibri"/>
              </a:rPr>
              <a:t>argument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list</a:t>
            </a:r>
            <a:endParaRPr sz="2030">
              <a:latin typeface="Calibri"/>
              <a:cs typeface="Calibri"/>
            </a:endParaRPr>
          </a:p>
          <a:p>
            <a:pPr marL="676311">
              <a:spcBef>
                <a:spcPts val="499"/>
              </a:spcBef>
            </a:pPr>
            <a:r>
              <a:rPr sz="2030" i="1" dirty="0">
                <a:latin typeface="Calibri"/>
                <a:cs typeface="Calibri"/>
              </a:rPr>
              <a:t>Max&lt;int&gt;(3,5)</a:t>
            </a:r>
            <a:r>
              <a:rPr sz="2030" i="1" spc="-35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;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962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617788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322" dirty="0"/>
              <a:t>T</a:t>
            </a:r>
            <a:r>
              <a:rPr sz="3177" spc="-35" dirty="0"/>
              <a:t>e</a:t>
            </a:r>
            <a:r>
              <a:rPr sz="3177" spc="-119" dirty="0"/>
              <a:t>m</a:t>
            </a:r>
            <a:r>
              <a:rPr sz="3177" spc="-71" dirty="0"/>
              <a:t>p</a:t>
            </a:r>
            <a:r>
              <a:rPr sz="3177" spc="-79" dirty="0"/>
              <a:t>l</a:t>
            </a:r>
            <a:r>
              <a:rPr sz="3177" spc="-132" dirty="0"/>
              <a:t>a</a:t>
            </a:r>
            <a:r>
              <a:rPr sz="3177" spc="-110" dirty="0"/>
              <a:t>t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84" dirty="0"/>
              <a:t>I</a:t>
            </a:r>
            <a:r>
              <a:rPr sz="3177" spc="-71" dirty="0"/>
              <a:t>n</a:t>
            </a:r>
            <a:r>
              <a:rPr sz="3177" spc="-84" dirty="0"/>
              <a:t>s</a:t>
            </a:r>
            <a:r>
              <a:rPr sz="3177" spc="-110" dirty="0"/>
              <a:t>t</a:t>
            </a:r>
            <a:r>
              <a:rPr sz="3177" spc="-97" dirty="0"/>
              <a:t>a</a:t>
            </a:r>
            <a:r>
              <a:rPr sz="3177" spc="-106" dirty="0"/>
              <a:t>n</a:t>
            </a:r>
            <a:r>
              <a:rPr sz="3177" spc="-79" dirty="0"/>
              <a:t>ti</a:t>
            </a:r>
            <a:r>
              <a:rPr sz="3177" spc="-132" dirty="0"/>
              <a:t>a</a:t>
            </a:r>
            <a:r>
              <a:rPr sz="3177" spc="-79" dirty="0"/>
              <a:t>ti</a:t>
            </a:r>
            <a:r>
              <a:rPr sz="3177" spc="-75" dirty="0"/>
              <a:t>o</a:t>
            </a:r>
            <a:r>
              <a:rPr sz="3177" spc="-40" dirty="0"/>
              <a:t>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82941"/>
            <a:ext cx="6923554" cy="3091420"/>
          </a:xfrm>
          <a:prstGeom prst="rect">
            <a:avLst/>
          </a:prstGeom>
        </p:spPr>
        <p:txBody>
          <a:bodyPr vert="horz" wrap="square" lIns="0" tIns="41462" rIns="0" bIns="0" rtlCol="0">
            <a:spAutoFit/>
          </a:bodyPr>
          <a:lstStyle/>
          <a:p>
            <a:pPr marL="177623" indent="-166977">
              <a:spcBef>
                <a:spcPts val="32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template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r>
              <a:rPr sz="2030" spc="4" dirty="0">
                <a:latin typeface="Calibri"/>
                <a:cs typeface="Calibri"/>
              </a:rPr>
              <a:t> 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only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acts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blueprint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4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generates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code </a:t>
            </a:r>
            <a:r>
              <a:rPr sz="2030" spc="-9" dirty="0">
                <a:latin typeface="Calibri"/>
                <a:cs typeface="Calibri"/>
              </a:rPr>
              <a:t>from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blueprint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 time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5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Known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template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instantiation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lnSpc>
                <a:spcPts val="2431"/>
              </a:lnSpc>
              <a:spcBef>
                <a:spcPts val="24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Occurs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implicitly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when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lnSpc>
                <a:spcPts val="2043"/>
              </a:lnSpc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a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function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template</a:t>
            </a:r>
            <a:r>
              <a:rPr sz="1721" spc="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is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invoked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lnSpc>
                <a:spcPts val="2038"/>
              </a:lnSpc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taking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address</a:t>
            </a:r>
            <a:r>
              <a:rPr sz="1721" spc="-35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of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function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template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lnSpc>
                <a:spcPts val="2043"/>
              </a:lnSpc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using</a:t>
            </a:r>
            <a:r>
              <a:rPr sz="1721" spc="-3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explicit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instantiation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lnSpc>
                <a:spcPts val="2056"/>
              </a:lnSpc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creating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explicit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specialization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24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Full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definition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template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should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available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4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Define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header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file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03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C++ Build Steps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Preprocessing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statements beginning with # are expanded or replaced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macros are expanded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Compilation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code is checked for correct syntax 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converted into object code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Linking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object code is linked with the standard libraries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output of linking is the executable file</a:t>
            </a:r>
          </a:p>
        </p:txBody>
      </p:sp>
    </p:spTree>
    <p:extLst>
      <p:ext uri="{BB962C8B-B14F-4D97-AF65-F5344CB8AC3E}">
        <p14:creationId xmlns:p14="http://schemas.microsoft.com/office/powerpoint/2010/main" val="445208383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26348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6" dirty="0"/>
              <a:t>Explicit</a:t>
            </a:r>
            <a:r>
              <a:rPr sz="3177" spc="-97" dirty="0"/>
              <a:t> </a:t>
            </a:r>
            <a:r>
              <a:rPr sz="3177" spc="-75" dirty="0"/>
              <a:t>Specialization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173846"/>
            <a:ext cx="7351059" cy="24041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7623" indent="-166977">
              <a:spcBef>
                <a:spcPts val="52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40" dirty="0">
                <a:latin typeface="Calibri"/>
                <a:cs typeface="Calibri"/>
              </a:rPr>
              <a:t>Template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specialized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particular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type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Provides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correct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semantics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some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datatype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Or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implement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an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algorithm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optimally</a:t>
            </a:r>
            <a:r>
              <a:rPr sz="2338" spc="49" dirty="0">
                <a:latin typeface="Calibri"/>
                <a:cs typeface="Calibri"/>
              </a:rPr>
              <a:t> </a:t>
            </a:r>
            <a:r>
              <a:rPr sz="2338" spc="-31" dirty="0">
                <a:latin typeface="Calibri"/>
                <a:cs typeface="Calibri"/>
              </a:rPr>
              <a:t>for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specific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type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Explicitly</a:t>
            </a:r>
            <a:r>
              <a:rPr sz="2338" spc="40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specialized</a:t>
            </a:r>
            <a:r>
              <a:rPr sz="2338" spc="40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must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defined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.cpp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file</a:t>
            </a:r>
            <a:endParaRPr sz="2338">
              <a:latin typeface="Calibri"/>
              <a:cs typeface="Calibri"/>
            </a:endParaRPr>
          </a:p>
          <a:p>
            <a:pPr marL="177623" marR="1382880" indent="-166977">
              <a:lnSpc>
                <a:spcPts val="2524"/>
              </a:lnSpc>
              <a:spcBef>
                <a:spcPts val="754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4" dirty="0">
                <a:latin typeface="Calibri"/>
                <a:cs typeface="Calibri"/>
              </a:rPr>
              <a:t>Primary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template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definition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should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occur </a:t>
            </a:r>
            <a:r>
              <a:rPr sz="2338" spc="-26" dirty="0">
                <a:latin typeface="Calibri"/>
                <a:cs typeface="Calibri"/>
              </a:rPr>
              <a:t>before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specialization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9354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588246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5" dirty="0"/>
              <a:t>N</a:t>
            </a:r>
            <a:r>
              <a:rPr sz="3177" spc="-44" dirty="0"/>
              <a:t>o</a:t>
            </a:r>
            <a:r>
              <a:rPr sz="3177" spc="-137" dirty="0"/>
              <a:t>n</a:t>
            </a:r>
            <a:r>
              <a:rPr sz="3177" spc="-44" dirty="0"/>
              <a:t>t</a:t>
            </a:r>
            <a:r>
              <a:rPr sz="3177" spc="-128" dirty="0"/>
              <a:t>y</a:t>
            </a:r>
            <a:r>
              <a:rPr sz="3177" spc="-106" dirty="0"/>
              <a:t>p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322" dirty="0"/>
              <a:t>T</a:t>
            </a:r>
            <a:r>
              <a:rPr sz="3177" spc="-35" dirty="0"/>
              <a:t>e</a:t>
            </a:r>
            <a:r>
              <a:rPr sz="3177" spc="-119" dirty="0"/>
              <a:t>m</a:t>
            </a:r>
            <a:r>
              <a:rPr sz="3177" spc="-71" dirty="0"/>
              <a:t>p</a:t>
            </a:r>
            <a:r>
              <a:rPr sz="3177" spc="-79" dirty="0"/>
              <a:t>l</a:t>
            </a:r>
            <a:r>
              <a:rPr sz="3177" spc="-132" dirty="0"/>
              <a:t>a</a:t>
            </a:r>
            <a:r>
              <a:rPr sz="3177" spc="-110" dirty="0"/>
              <a:t>t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163" dirty="0"/>
              <a:t>A</a:t>
            </a:r>
            <a:r>
              <a:rPr sz="3177" spc="-75" dirty="0"/>
              <a:t>r</a:t>
            </a:r>
            <a:r>
              <a:rPr sz="3177" spc="-35" dirty="0"/>
              <a:t>g</a:t>
            </a:r>
            <a:r>
              <a:rPr sz="3177" spc="-71" dirty="0"/>
              <a:t>u</a:t>
            </a:r>
            <a:r>
              <a:rPr sz="3177" spc="-88" dirty="0"/>
              <a:t>m</a:t>
            </a:r>
            <a:r>
              <a:rPr sz="3177" spc="-66" dirty="0"/>
              <a:t>e</a:t>
            </a:r>
            <a:r>
              <a:rPr sz="3177" spc="-106" dirty="0"/>
              <a:t>n</a:t>
            </a:r>
            <a:r>
              <a:rPr sz="3177" spc="-79" dirty="0"/>
              <a:t>t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230385"/>
            <a:ext cx="6670861" cy="2246935"/>
          </a:xfrm>
          <a:prstGeom prst="rect">
            <a:avLst/>
          </a:prstGeom>
        </p:spPr>
        <p:txBody>
          <a:bodyPr vert="horz" wrap="square" lIns="0" tIns="52107" rIns="0" bIns="0" rtlCol="0">
            <a:spAutoFit/>
          </a:bodyPr>
          <a:lstStyle/>
          <a:p>
            <a:pPr marL="177623" marR="113746" indent="-166977">
              <a:lnSpc>
                <a:spcPts val="2506"/>
              </a:lnSpc>
              <a:spcBef>
                <a:spcPts val="410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Expression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that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computed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at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compile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time </a:t>
            </a:r>
            <a:r>
              <a:rPr sz="2338" spc="-4" dirty="0">
                <a:latin typeface="Calibri"/>
                <a:cs typeface="Calibri"/>
              </a:rPr>
              <a:t>within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template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argument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list</a:t>
            </a:r>
            <a:endParaRPr sz="2338">
              <a:latin typeface="Calibri"/>
              <a:cs typeface="Calibri"/>
            </a:endParaRPr>
          </a:p>
          <a:p>
            <a:pPr marL="177623" marR="4483" indent="-166977">
              <a:lnSpc>
                <a:spcPts val="2524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Must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constant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expression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(addresses,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references,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integrals,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31" dirty="0">
                <a:latin typeface="Calibri"/>
                <a:cs typeface="Calibri"/>
              </a:rPr>
              <a:t>nullptr,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enums)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397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22" dirty="0">
                <a:latin typeface="Calibri"/>
                <a:cs typeface="Calibri"/>
              </a:rPr>
              <a:t>Part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of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-18" dirty="0">
                <a:latin typeface="Calibri"/>
                <a:cs typeface="Calibri"/>
              </a:rPr>
              <a:t> template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type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1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Used</a:t>
            </a:r>
            <a:r>
              <a:rPr sz="2338" spc="-13" dirty="0">
                <a:latin typeface="Calibri"/>
                <a:cs typeface="Calibri"/>
              </a:rPr>
              <a:t> by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std::begin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&amp;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std::end </a:t>
            </a:r>
            <a:r>
              <a:rPr sz="2338" spc="-4" dirty="0">
                <a:latin typeface="Calibri"/>
                <a:cs typeface="Calibri"/>
              </a:rPr>
              <a:t>functions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4935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826196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9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115" dirty="0"/>
              <a:t>D</a:t>
            </a:r>
            <a:r>
              <a:rPr sz="3177" spc="-66" dirty="0"/>
              <a:t>e</a:t>
            </a:r>
            <a:r>
              <a:rPr sz="3177" spc="-49" dirty="0"/>
              <a:t>f</a:t>
            </a:r>
            <a:r>
              <a:rPr sz="3177" spc="-110" dirty="0"/>
              <a:t>i</a:t>
            </a:r>
            <a:r>
              <a:rPr sz="3177" spc="-71" dirty="0"/>
              <a:t>n</a:t>
            </a:r>
            <a:r>
              <a:rPr sz="3177" spc="-79" dirty="0"/>
              <a:t>it</a:t>
            </a:r>
            <a:r>
              <a:rPr sz="3177" spc="-110" dirty="0"/>
              <a:t>i</a:t>
            </a:r>
            <a:r>
              <a:rPr sz="3177" spc="-44" dirty="0"/>
              <a:t>o</a:t>
            </a:r>
            <a:r>
              <a:rPr sz="3177" spc="-40" dirty="0"/>
              <a:t>n</a:t>
            </a:r>
            <a:r>
              <a:rPr sz="3177" spc="-75" dirty="0"/>
              <a:t> </a:t>
            </a:r>
            <a:r>
              <a:rPr sz="3177" spc="-62" dirty="0"/>
              <a:t>(</a:t>
            </a:r>
            <a:r>
              <a:rPr sz="3177" spc="-4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66" dirty="0"/>
              <a:t>e</a:t>
            </a:r>
            <a:r>
              <a:rPr sz="3177" spc="-71" dirty="0"/>
              <a:t>d</a:t>
            </a:r>
            <a:r>
              <a:rPr sz="3177" spc="-66" dirty="0"/>
              <a:t>e</a:t>
            </a:r>
            <a:r>
              <a:rPr sz="3177" spc="-49" dirty="0"/>
              <a:t>f</a:t>
            </a:r>
            <a:r>
              <a:rPr sz="3177" spc="-31" dirty="0"/>
              <a:t>)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129182" cy="31150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Introduces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name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 </a:t>
            </a:r>
            <a:r>
              <a:rPr sz="2030" spc="4" dirty="0">
                <a:latin typeface="Calibri"/>
                <a:cs typeface="Calibri"/>
              </a:rPr>
              <a:t>an</a:t>
            </a:r>
            <a:r>
              <a:rPr sz="2030" spc="-4" dirty="0">
                <a:latin typeface="Calibri"/>
                <a:cs typeface="Calibri"/>
              </a:rPr>
              <a:t> existing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name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becomes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synonym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dirty="0">
                <a:latin typeface="Calibri"/>
                <a:cs typeface="Calibri"/>
              </a:rPr>
              <a:t> type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5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Useful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 construct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shorter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9" dirty="0">
                <a:latin typeface="Calibri"/>
                <a:cs typeface="Calibri"/>
              </a:rPr>
              <a:t> more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meaningful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names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existing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types</a:t>
            </a:r>
            <a:endParaRPr sz="2030">
              <a:latin typeface="Calibri"/>
              <a:cs typeface="Calibri"/>
            </a:endParaRPr>
          </a:p>
          <a:p>
            <a:pPr marL="177623" marR="543514" indent="-166977">
              <a:lnSpc>
                <a:spcPts val="2206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Simplifies </a:t>
            </a:r>
            <a:r>
              <a:rPr sz="2030" spc="-4" dirty="0">
                <a:latin typeface="Calibri"/>
                <a:cs typeface="Calibri"/>
              </a:rPr>
              <a:t>declaration of </a:t>
            </a:r>
            <a:r>
              <a:rPr sz="2030" dirty="0">
                <a:latin typeface="Calibri"/>
                <a:cs typeface="Calibri"/>
              </a:rPr>
              <a:t>some </a:t>
            </a:r>
            <a:r>
              <a:rPr sz="2030" spc="4" dirty="0">
                <a:latin typeface="Calibri"/>
                <a:cs typeface="Calibri"/>
              </a:rPr>
              <a:t>types </a:t>
            </a:r>
            <a:r>
              <a:rPr sz="2030" spc="9" dirty="0">
                <a:latin typeface="Calibri"/>
                <a:cs typeface="Calibri"/>
              </a:rPr>
              <a:t>(e.g. </a:t>
            </a:r>
            <a:r>
              <a:rPr sz="2030" dirty="0">
                <a:latin typeface="Calibri"/>
                <a:cs typeface="Calibri"/>
              </a:rPr>
              <a:t>function </a:t>
            </a:r>
            <a:r>
              <a:rPr sz="2030" spc="-9" dirty="0">
                <a:latin typeface="Calibri"/>
                <a:cs typeface="Calibri"/>
              </a:rPr>
              <a:t>pointers </a:t>
            </a:r>
            <a:r>
              <a:rPr sz="2030" spc="9" dirty="0">
                <a:latin typeface="Calibri"/>
                <a:cs typeface="Calibri"/>
              </a:rPr>
              <a:t>&amp;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templates)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Implementation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details</a:t>
            </a:r>
            <a:r>
              <a:rPr sz="2030" spc="-9" dirty="0">
                <a:latin typeface="Calibri"/>
                <a:cs typeface="Calibri"/>
              </a:rPr>
              <a:t> that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may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change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can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encapsulated</a:t>
            </a:r>
            <a:endParaRPr sz="2030">
              <a:latin typeface="Calibri"/>
              <a:cs typeface="Calibri"/>
            </a:endParaRPr>
          </a:p>
          <a:p>
            <a:pPr marL="177623" marR="258870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Does </a:t>
            </a:r>
            <a:r>
              <a:rPr sz="2030" spc="9" dirty="0">
                <a:latin typeface="Calibri"/>
                <a:cs typeface="Calibri"/>
              </a:rPr>
              <a:t>not </a:t>
            </a:r>
            <a:r>
              <a:rPr sz="2030" spc="-9" dirty="0">
                <a:latin typeface="Calibri"/>
                <a:cs typeface="Calibri"/>
              </a:rPr>
              <a:t>introduce </a:t>
            </a:r>
            <a:r>
              <a:rPr sz="2030" spc="4" dirty="0">
                <a:latin typeface="Calibri"/>
                <a:cs typeface="Calibri"/>
              </a:rPr>
              <a:t>a new </a:t>
            </a:r>
            <a:r>
              <a:rPr sz="2030" dirty="0">
                <a:latin typeface="Calibri"/>
                <a:cs typeface="Calibri"/>
              </a:rPr>
              <a:t>type; only </a:t>
            </a:r>
            <a:r>
              <a:rPr sz="2030" spc="-4" dirty="0">
                <a:latin typeface="Calibri"/>
                <a:cs typeface="Calibri"/>
              </a:rPr>
              <a:t>introduces </a:t>
            </a:r>
            <a:r>
              <a:rPr sz="2030" spc="4" dirty="0">
                <a:latin typeface="Calibri"/>
                <a:cs typeface="Calibri"/>
              </a:rPr>
              <a:t>a new name </a:t>
            </a:r>
            <a:r>
              <a:rPr sz="2030" spc="-13" dirty="0">
                <a:latin typeface="Calibri"/>
                <a:cs typeface="Calibri"/>
              </a:rPr>
              <a:t>for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existing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8458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62897" y="1044501"/>
            <a:ext cx="867335" cy="119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8"/>
              </a:lnSpc>
            </a:pPr>
            <a:r>
              <a:rPr sz="971" b="1" spc="-251" dirty="0">
                <a:solidFill>
                  <a:srgbClr val="7E7E7E"/>
                </a:solidFill>
                <a:latin typeface="Calibri"/>
                <a:cs typeface="Calibri"/>
              </a:rPr>
              <a:t>PPooaasshh</a:t>
            </a:r>
            <a:r>
              <a:rPr sz="971" spc="-251" dirty="0">
                <a:solidFill>
                  <a:srgbClr val="7E7E7E"/>
                </a:solidFill>
                <a:latin typeface="Calibri"/>
                <a:cs typeface="Calibri"/>
              </a:rPr>
              <a:t>®®</a:t>
            </a:r>
            <a:r>
              <a:rPr sz="971" spc="9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06" spc="-163" dirty="0">
                <a:solidFill>
                  <a:srgbClr val="7E7E7E"/>
                </a:solidFill>
                <a:latin typeface="Calibri"/>
                <a:cs typeface="Calibri"/>
              </a:rPr>
              <a:t>TTeecchhnnoollooggiieess</a:t>
            </a:r>
            <a:endParaRPr sz="706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4471" y="933225"/>
            <a:ext cx="8875059" cy="4993341"/>
            <a:chOff x="0" y="1057655"/>
            <a:chExt cx="10058400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057655"/>
              <a:ext cx="10058400" cy="5659120"/>
            </a:xfrm>
            <a:custGeom>
              <a:avLst/>
              <a:gdLst/>
              <a:ahLst/>
              <a:cxnLst/>
              <a:rect l="l" t="t" r="r" b="b"/>
              <a:pathLst>
                <a:path w="10058400" h="5659120">
                  <a:moveTo>
                    <a:pt x="10058400" y="5658611"/>
                  </a:moveTo>
                  <a:lnTo>
                    <a:pt x="0" y="5658611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658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5111" y="5463539"/>
              <a:ext cx="1923287" cy="12527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87" y="1586483"/>
              <a:ext cx="6089903" cy="33543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5469635"/>
              <a:ext cx="8620125" cy="1247140"/>
            </a:xfrm>
            <a:custGeom>
              <a:avLst/>
              <a:gdLst/>
              <a:ahLst/>
              <a:cxnLst/>
              <a:rect l="l" t="t" r="r" b="b"/>
              <a:pathLst>
                <a:path w="8620125" h="1247140">
                  <a:moveTo>
                    <a:pt x="8043671" y="1246632"/>
                  </a:moveTo>
                  <a:lnTo>
                    <a:pt x="0" y="1246632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1524"/>
                  </a:lnTo>
                  <a:lnTo>
                    <a:pt x="4869180" y="1524"/>
                  </a:lnTo>
                  <a:lnTo>
                    <a:pt x="4869180" y="0"/>
                  </a:lnTo>
                  <a:lnTo>
                    <a:pt x="8619744" y="0"/>
                  </a:lnTo>
                  <a:lnTo>
                    <a:pt x="8043671" y="124663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9819" y="4989669"/>
            <a:ext cx="1255619" cy="4594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912" b="1" spc="-93" dirty="0">
                <a:latin typeface="Calibri"/>
                <a:cs typeface="Calibri"/>
              </a:rPr>
              <a:t>Example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52698" y="5636184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40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38287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141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50383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9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163" dirty="0"/>
              <a:t>A</a:t>
            </a:r>
            <a:r>
              <a:rPr sz="3177" spc="-79" dirty="0"/>
              <a:t>li</a:t>
            </a:r>
            <a:r>
              <a:rPr sz="3177" spc="-97" dirty="0"/>
              <a:t>a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5" y="2170892"/>
            <a:ext cx="6838390" cy="2643759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9" dirty="0">
                <a:latin typeface="Calibri"/>
                <a:cs typeface="Calibri"/>
              </a:rPr>
              <a:t>Creates</a:t>
            </a:r>
            <a:r>
              <a:rPr sz="2603" spc="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name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that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spc="9" dirty="0">
                <a:latin typeface="Calibri"/>
                <a:cs typeface="Calibri"/>
              </a:rPr>
              <a:t> a</a:t>
            </a:r>
            <a:r>
              <a:rPr sz="2603" spc="-9" dirty="0">
                <a:latin typeface="Calibri"/>
                <a:cs typeface="Calibri"/>
              </a:rPr>
              <a:t> synonym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existing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type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Does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not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introduce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13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new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type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7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Same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as</a:t>
            </a:r>
            <a:r>
              <a:rPr sz="2603" spc="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typedef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declaration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9" dirty="0">
                <a:latin typeface="Calibri"/>
                <a:cs typeface="Calibri"/>
              </a:rPr>
              <a:t>Created </a:t>
            </a:r>
            <a:r>
              <a:rPr sz="2603" dirty="0">
                <a:latin typeface="Calibri"/>
                <a:cs typeface="Calibri"/>
              </a:rPr>
              <a:t>through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using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keyword</a:t>
            </a:r>
            <a:endParaRPr sz="2603">
              <a:latin typeface="Calibri"/>
              <a:cs typeface="Calibri"/>
            </a:endParaRPr>
          </a:p>
          <a:p>
            <a:pPr>
              <a:spcBef>
                <a:spcPts val="44"/>
              </a:spcBef>
            </a:pPr>
            <a:endParaRPr sz="3000">
              <a:latin typeface="Calibri"/>
              <a:cs typeface="Calibri"/>
            </a:endParaRPr>
          </a:p>
          <a:p>
            <a:pPr marL="2400428"/>
            <a:r>
              <a:rPr sz="2338" i="1" spc="-4" dirty="0">
                <a:latin typeface="Calibri"/>
                <a:cs typeface="Calibri"/>
              </a:rPr>
              <a:t>using </a:t>
            </a:r>
            <a:r>
              <a:rPr sz="2338" i="1" spc="-9" dirty="0">
                <a:solidFill>
                  <a:srgbClr val="7E7E7E"/>
                </a:solidFill>
                <a:latin typeface="Calibri"/>
                <a:cs typeface="Calibri"/>
              </a:rPr>
              <a:t>identifier</a:t>
            </a:r>
            <a:r>
              <a:rPr sz="2338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38" i="1" spc="-4" dirty="0">
                <a:latin typeface="Calibri"/>
                <a:cs typeface="Calibri"/>
              </a:rPr>
              <a:t>=</a:t>
            </a:r>
            <a:r>
              <a:rPr sz="2338" i="1" spc="-9" dirty="0">
                <a:latin typeface="Calibri"/>
                <a:cs typeface="Calibri"/>
              </a:rPr>
              <a:t> </a:t>
            </a:r>
            <a:r>
              <a:rPr sz="2338" i="1" spc="-4" dirty="0">
                <a:solidFill>
                  <a:srgbClr val="7E7E7E"/>
                </a:solidFill>
                <a:latin typeface="Calibri"/>
                <a:cs typeface="Calibri"/>
              </a:rPr>
              <a:t>type</a:t>
            </a:r>
            <a:r>
              <a:rPr sz="2338" i="1" spc="-22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38" i="1" spc="-4" dirty="0">
                <a:latin typeface="Calibri"/>
                <a:cs typeface="Calibri"/>
              </a:rPr>
              <a:t>;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9027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62897" y="1044501"/>
            <a:ext cx="867335" cy="119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8"/>
              </a:lnSpc>
            </a:pPr>
            <a:r>
              <a:rPr sz="971" b="1" spc="-251" dirty="0">
                <a:solidFill>
                  <a:srgbClr val="7E7E7E"/>
                </a:solidFill>
                <a:latin typeface="Calibri"/>
                <a:cs typeface="Calibri"/>
              </a:rPr>
              <a:t>PPooaasshh</a:t>
            </a:r>
            <a:r>
              <a:rPr sz="971" spc="-251" dirty="0">
                <a:solidFill>
                  <a:srgbClr val="7E7E7E"/>
                </a:solidFill>
                <a:latin typeface="Calibri"/>
                <a:cs typeface="Calibri"/>
              </a:rPr>
              <a:t>®®</a:t>
            </a:r>
            <a:r>
              <a:rPr sz="971" spc="9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06" spc="-163" dirty="0">
                <a:solidFill>
                  <a:srgbClr val="7E7E7E"/>
                </a:solidFill>
                <a:latin typeface="Calibri"/>
                <a:cs typeface="Calibri"/>
              </a:rPr>
              <a:t>TTeecchhnnoollooggiieess</a:t>
            </a:r>
            <a:endParaRPr sz="706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4471" y="933225"/>
            <a:ext cx="8875059" cy="4993341"/>
            <a:chOff x="0" y="1057655"/>
            <a:chExt cx="10058400" cy="5659120"/>
          </a:xfrm>
        </p:grpSpPr>
        <p:sp>
          <p:nvSpPr>
            <p:cNvPr id="4" name="object 4"/>
            <p:cNvSpPr/>
            <p:nvPr/>
          </p:nvSpPr>
          <p:spPr>
            <a:xfrm>
              <a:off x="0" y="1057655"/>
              <a:ext cx="10058400" cy="5659120"/>
            </a:xfrm>
            <a:custGeom>
              <a:avLst/>
              <a:gdLst/>
              <a:ahLst/>
              <a:cxnLst/>
              <a:rect l="l" t="t" r="r" b="b"/>
              <a:pathLst>
                <a:path w="10058400" h="5659120">
                  <a:moveTo>
                    <a:pt x="10058400" y="5658611"/>
                  </a:moveTo>
                  <a:lnTo>
                    <a:pt x="0" y="5658611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658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5111" y="5463539"/>
              <a:ext cx="1923287" cy="12527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87" y="1586483"/>
              <a:ext cx="6301739" cy="33543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5469635"/>
              <a:ext cx="8620125" cy="1247140"/>
            </a:xfrm>
            <a:custGeom>
              <a:avLst/>
              <a:gdLst/>
              <a:ahLst/>
              <a:cxnLst/>
              <a:rect l="l" t="t" r="r" b="b"/>
              <a:pathLst>
                <a:path w="8620125" h="1247140">
                  <a:moveTo>
                    <a:pt x="8043671" y="1246632"/>
                  </a:moveTo>
                  <a:lnTo>
                    <a:pt x="0" y="1246632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1524"/>
                  </a:lnTo>
                  <a:lnTo>
                    <a:pt x="4869180" y="1524"/>
                  </a:lnTo>
                  <a:lnTo>
                    <a:pt x="4869180" y="0"/>
                  </a:lnTo>
                  <a:lnTo>
                    <a:pt x="8619744" y="0"/>
                  </a:lnTo>
                  <a:lnTo>
                    <a:pt x="8043671" y="124663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9819" y="4989669"/>
            <a:ext cx="1255619" cy="4594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912" b="1" spc="-93" dirty="0">
                <a:latin typeface="Calibri"/>
                <a:cs typeface="Calibri"/>
              </a:rPr>
              <a:t>Example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142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6777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143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09587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3" dirty="0"/>
              <a:t>Function</a:t>
            </a:r>
            <a:r>
              <a:rPr sz="3177" spc="-119" dirty="0"/>
              <a:t> </a:t>
            </a:r>
            <a:r>
              <a:rPr sz="3177" spc="-53" dirty="0"/>
              <a:t>Object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173846"/>
            <a:ext cx="7333690" cy="24041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7623" indent="-166977">
              <a:spcBef>
                <a:spcPts val="52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Object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with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overloaded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call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operator</a:t>
            </a:r>
            <a:endParaRPr sz="2338">
              <a:latin typeface="Calibri"/>
              <a:cs typeface="Calibri"/>
            </a:endParaRPr>
          </a:p>
          <a:p>
            <a:pPr marL="177623" marR="4483" indent="-166977">
              <a:lnSpc>
                <a:spcPts val="2506"/>
              </a:lnSpc>
              <a:spcBef>
                <a:spcPts val="767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Call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to </a:t>
            </a:r>
            <a:r>
              <a:rPr sz="2338" spc="-9" dirty="0">
                <a:latin typeface="Calibri"/>
                <a:cs typeface="Calibri"/>
              </a:rPr>
              <a:t>overloaded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function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call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operator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resembles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global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function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call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1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Can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used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as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-13" dirty="0">
                <a:latin typeface="Calibri"/>
                <a:cs typeface="Calibri"/>
              </a:rPr>
              <a:t> callback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instead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9" dirty="0">
                <a:latin typeface="Calibri"/>
                <a:cs typeface="Calibri"/>
              </a:rPr>
              <a:t> function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pointers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More </a:t>
            </a:r>
            <a:r>
              <a:rPr sz="2338" spc="-18" dirty="0">
                <a:latin typeface="Calibri"/>
                <a:cs typeface="Calibri"/>
              </a:rPr>
              <a:t>efficient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than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function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pointers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Usually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implemented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structs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5136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144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1080" y="1375262"/>
            <a:ext cx="576710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F</a:t>
            </a:r>
            <a:r>
              <a:rPr sz="3177" spc="-71" dirty="0"/>
              <a:t>un</a:t>
            </a:r>
            <a:r>
              <a:rPr sz="3177" spc="-22" dirty="0"/>
              <a:t>c</a:t>
            </a:r>
            <a:r>
              <a:rPr sz="3177" spc="-44" dirty="0"/>
              <a:t>t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40" dirty="0"/>
              <a:t>n</a:t>
            </a:r>
            <a:r>
              <a:rPr sz="3177" spc="-75" dirty="0"/>
              <a:t> </a:t>
            </a:r>
            <a:r>
              <a:rPr sz="3177" spc="-154" dirty="0"/>
              <a:t>P</a:t>
            </a:r>
            <a:r>
              <a:rPr sz="3177" spc="-75" dirty="0"/>
              <a:t>o</a:t>
            </a:r>
            <a:r>
              <a:rPr sz="3177" spc="-79" dirty="0"/>
              <a:t>i</a:t>
            </a:r>
            <a:r>
              <a:rPr sz="3177" spc="-106" dirty="0"/>
              <a:t>n</a:t>
            </a:r>
            <a:r>
              <a:rPr sz="3177" spc="-110" dirty="0"/>
              <a:t>t</a:t>
            </a:r>
            <a:r>
              <a:rPr sz="3177" spc="-35" dirty="0"/>
              <a:t>e</a:t>
            </a:r>
            <a:r>
              <a:rPr sz="3177" spc="-26" dirty="0"/>
              <a:t>r</a:t>
            </a:r>
            <a:r>
              <a:rPr sz="3177" spc="-62" dirty="0"/>
              <a:t> </a:t>
            </a:r>
            <a:r>
              <a:rPr sz="3177" spc="-278" dirty="0"/>
              <a:t>V</a:t>
            </a:r>
            <a:r>
              <a:rPr sz="3177" spc="-26" dirty="0"/>
              <a:t>s</a:t>
            </a:r>
            <a:r>
              <a:rPr sz="3177" spc="-66" dirty="0"/>
              <a:t> </a:t>
            </a:r>
            <a:r>
              <a:rPr sz="3177" spc="18" dirty="0"/>
              <a:t>F</a:t>
            </a:r>
            <a:r>
              <a:rPr sz="3177" spc="-71" dirty="0"/>
              <a:t>un</a:t>
            </a:r>
            <a:r>
              <a:rPr sz="3177" spc="13" dirty="0"/>
              <a:t>c</a:t>
            </a:r>
            <a:r>
              <a:rPr sz="3177" spc="-79" dirty="0"/>
              <a:t>ti</a:t>
            </a:r>
            <a:r>
              <a:rPr sz="3177" spc="-75" dirty="0"/>
              <a:t>o</a:t>
            </a:r>
            <a:r>
              <a:rPr sz="3177" spc="-40" dirty="0"/>
              <a:t>n</a:t>
            </a:r>
            <a:r>
              <a:rPr sz="3177" spc="-75" dirty="0"/>
              <a:t> </a:t>
            </a:r>
            <a:r>
              <a:rPr sz="3177" spc="-101" dirty="0"/>
              <a:t>O</a:t>
            </a:r>
            <a:r>
              <a:rPr sz="3177" spc="-71" dirty="0"/>
              <a:t>b</a:t>
            </a:r>
            <a:r>
              <a:rPr sz="3177" spc="-75" dirty="0"/>
              <a:t>j</a:t>
            </a:r>
            <a:r>
              <a:rPr sz="3177" spc="-35" dirty="0"/>
              <a:t>e</a:t>
            </a:r>
            <a:r>
              <a:rPr sz="3177" spc="13" dirty="0"/>
              <a:t>c</a:t>
            </a:r>
            <a:r>
              <a:rPr sz="3177" spc="-49" dirty="0"/>
              <a:t>t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800976" y="2404512"/>
            <a:ext cx="3074893" cy="2540680"/>
          </a:xfrm>
          <a:prstGeom prst="rect">
            <a:avLst/>
          </a:prstGeom>
        </p:spPr>
        <p:txBody>
          <a:bodyPr vert="horz" wrap="square" lIns="0" tIns="42022" rIns="0" bIns="0" rtlCol="0">
            <a:spAutoFit/>
          </a:bodyPr>
          <a:lstStyle/>
          <a:p>
            <a:pPr marL="11206">
              <a:spcBef>
                <a:spcPts val="331"/>
              </a:spcBef>
            </a:pPr>
            <a:r>
              <a:rPr sz="1721" b="1" spc="9" dirty="0">
                <a:latin typeface="Calibri"/>
                <a:cs typeface="Calibri"/>
              </a:rPr>
              <a:t>Function</a:t>
            </a:r>
            <a:r>
              <a:rPr sz="1721" b="1" spc="-35" dirty="0">
                <a:latin typeface="Calibri"/>
                <a:cs typeface="Calibri"/>
              </a:rPr>
              <a:t> </a:t>
            </a:r>
            <a:r>
              <a:rPr sz="1721" b="1" spc="-4" dirty="0">
                <a:latin typeface="Calibri"/>
                <a:cs typeface="Calibri"/>
              </a:rPr>
              <a:t>Pointer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27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Invoked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through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pointer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Dynamic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nature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Can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specified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at </a:t>
            </a:r>
            <a:r>
              <a:rPr sz="2030" dirty="0">
                <a:latin typeface="Calibri"/>
                <a:cs typeface="Calibri"/>
              </a:rPr>
              <a:t>runtime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Difficult</a:t>
            </a:r>
            <a:r>
              <a:rPr sz="2030" spc="-4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optimize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Slow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Cannot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store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state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3116" y="2404512"/>
            <a:ext cx="3754531" cy="2540680"/>
          </a:xfrm>
          <a:prstGeom prst="rect">
            <a:avLst/>
          </a:prstGeom>
        </p:spPr>
        <p:txBody>
          <a:bodyPr vert="horz" wrap="square" lIns="0" tIns="42022" rIns="0" bIns="0" rtlCol="0">
            <a:spAutoFit/>
          </a:bodyPr>
          <a:lstStyle/>
          <a:p>
            <a:pPr marL="11206">
              <a:spcBef>
                <a:spcPts val="331"/>
              </a:spcBef>
            </a:pPr>
            <a:r>
              <a:rPr sz="1721" b="1" spc="9" dirty="0">
                <a:latin typeface="Calibri"/>
                <a:cs typeface="Calibri"/>
              </a:rPr>
              <a:t>Function</a:t>
            </a:r>
            <a:r>
              <a:rPr sz="1721" b="1" spc="-44" dirty="0">
                <a:latin typeface="Calibri"/>
                <a:cs typeface="Calibri"/>
              </a:rPr>
              <a:t> </a:t>
            </a:r>
            <a:r>
              <a:rPr sz="1721" b="1" spc="9" dirty="0">
                <a:latin typeface="Calibri"/>
                <a:cs typeface="Calibri"/>
              </a:rPr>
              <a:t>Object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27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Invoked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through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an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object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Static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nature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Must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specified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time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8" dirty="0">
                <a:latin typeface="Calibri"/>
                <a:cs typeface="Calibri"/>
              </a:rPr>
              <a:t>Easy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optimize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8" dirty="0">
                <a:latin typeface="Calibri"/>
                <a:cs typeface="Calibri"/>
              </a:rPr>
              <a:t>Fast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Can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store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state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18362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145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517908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Lambda</a:t>
            </a:r>
            <a:r>
              <a:rPr sz="3177" spc="-93" dirty="0"/>
              <a:t> </a:t>
            </a:r>
            <a:r>
              <a:rPr sz="3177" spc="-66" dirty="0"/>
              <a:t>Expressions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5" y="2222413"/>
            <a:ext cx="5722284" cy="3123713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77623" indent="-166977">
              <a:spcBef>
                <a:spcPts val="110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dirty="0">
                <a:latin typeface="Calibri"/>
                <a:cs typeface="Calibri"/>
              </a:rPr>
              <a:t>Defines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an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anonymous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function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object</a:t>
            </a:r>
            <a:endParaRPr sz="2603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 MT"/>
              <a:buChar char="•"/>
            </a:pPr>
            <a:endParaRPr sz="3265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2603" spc="-4" dirty="0">
                <a:latin typeface="Calibri"/>
                <a:cs typeface="Calibri"/>
              </a:rPr>
              <a:t>Syntactic</a:t>
            </a:r>
            <a:r>
              <a:rPr sz="2603" spc="-4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shortcut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for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1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function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object</a:t>
            </a:r>
            <a:endParaRPr sz="2603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 MT"/>
              <a:buChar char="•"/>
            </a:pPr>
            <a:endParaRPr sz="3265">
              <a:latin typeface="Calibri"/>
              <a:cs typeface="Calibri"/>
            </a:endParaRPr>
          </a:p>
          <a:p>
            <a:pPr marL="177623" indent="-166977">
              <a:spcBef>
                <a:spcPts val="4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Can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be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passed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as</a:t>
            </a:r>
            <a:r>
              <a:rPr sz="2603" spc="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an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argument</a:t>
            </a:r>
            <a:endParaRPr sz="2603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 MT"/>
              <a:buChar char="•"/>
            </a:pPr>
            <a:endParaRPr sz="3265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Can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accept</a:t>
            </a:r>
            <a:r>
              <a:rPr sz="2603" spc="-9" dirty="0">
                <a:latin typeface="Calibri"/>
                <a:cs typeface="Calibri"/>
              </a:rPr>
              <a:t> parameters</a:t>
            </a:r>
            <a:r>
              <a:rPr sz="2603" spc="-53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and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return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values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11588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146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576992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Lambda</a:t>
            </a:r>
            <a:r>
              <a:rPr sz="3177" spc="-93" dirty="0"/>
              <a:t> </a:t>
            </a:r>
            <a:r>
              <a:rPr sz="3177" spc="-66" dirty="0"/>
              <a:t>Expressions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41" y="2171293"/>
            <a:ext cx="6882093" cy="3157505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77623" indent="-166977">
              <a:spcBef>
                <a:spcPts val="110"/>
              </a:spcBef>
              <a:buFont typeface="Arial MT"/>
              <a:buChar char="•"/>
              <a:tabLst>
                <a:tab pos="178183" algn="l"/>
              </a:tabLst>
            </a:pPr>
            <a:r>
              <a:rPr sz="2382" spc="-22" dirty="0">
                <a:latin typeface="Calibri"/>
                <a:cs typeface="Calibri"/>
              </a:rPr>
              <a:t>Typically,</a:t>
            </a:r>
            <a:r>
              <a:rPr sz="2382" spc="-18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encapsulates</a:t>
            </a:r>
            <a:r>
              <a:rPr sz="2382" spc="-18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a</a:t>
            </a:r>
            <a:r>
              <a:rPr sz="2382" spc="-18" dirty="0">
                <a:latin typeface="Calibri"/>
                <a:cs typeface="Calibri"/>
              </a:rPr>
              <a:t> few</a:t>
            </a:r>
            <a:r>
              <a:rPr sz="2382" spc="22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lines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of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code</a:t>
            </a:r>
            <a:endParaRPr sz="2382">
              <a:latin typeface="Calibri"/>
              <a:cs typeface="Calibri"/>
            </a:endParaRPr>
          </a:p>
          <a:p>
            <a:pPr>
              <a:spcBef>
                <a:spcPts val="49"/>
              </a:spcBef>
              <a:buFont typeface="Arial MT"/>
              <a:buChar char="•"/>
            </a:pPr>
            <a:endParaRPr sz="2118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2382" dirty="0">
                <a:latin typeface="Calibri"/>
                <a:cs typeface="Calibri"/>
              </a:rPr>
              <a:t>Behaves</a:t>
            </a:r>
            <a:r>
              <a:rPr sz="2382" spc="-22" dirty="0">
                <a:latin typeface="Calibri"/>
                <a:cs typeface="Calibri"/>
              </a:rPr>
              <a:t> </a:t>
            </a:r>
            <a:r>
              <a:rPr sz="2382" spc="-18" dirty="0">
                <a:latin typeface="Calibri"/>
                <a:cs typeface="Calibri"/>
              </a:rPr>
              <a:t>like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a</a:t>
            </a:r>
            <a:r>
              <a:rPr sz="2382" spc="-13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normal </a:t>
            </a:r>
            <a:r>
              <a:rPr sz="2382" spc="4" dirty="0">
                <a:latin typeface="Calibri"/>
                <a:cs typeface="Calibri"/>
              </a:rPr>
              <a:t>function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when</a:t>
            </a:r>
            <a:r>
              <a:rPr sz="2382" spc="18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invoked</a:t>
            </a:r>
            <a:endParaRPr sz="2382">
              <a:latin typeface="Calibri"/>
              <a:cs typeface="Calibri"/>
            </a:endParaRPr>
          </a:p>
          <a:p>
            <a:pPr>
              <a:spcBef>
                <a:spcPts val="40"/>
              </a:spcBef>
              <a:buFont typeface="Arial MT"/>
              <a:buChar char="•"/>
            </a:pPr>
            <a:endParaRPr sz="2118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2382" dirty="0">
                <a:latin typeface="Calibri"/>
                <a:cs typeface="Calibri"/>
              </a:rPr>
              <a:t>Replaces</a:t>
            </a:r>
            <a:r>
              <a:rPr sz="2382" spc="-26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function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objects</a:t>
            </a:r>
            <a:endParaRPr sz="2382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162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2382" spc="-18" dirty="0">
                <a:latin typeface="Calibri"/>
                <a:cs typeface="Calibri"/>
              </a:rPr>
              <a:t>Internally,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implemented</a:t>
            </a:r>
            <a:r>
              <a:rPr sz="2382" spc="4" dirty="0">
                <a:latin typeface="Calibri"/>
                <a:cs typeface="Calibri"/>
              </a:rPr>
              <a:t> </a:t>
            </a:r>
            <a:r>
              <a:rPr sz="2382" spc="22" dirty="0">
                <a:latin typeface="Calibri"/>
                <a:cs typeface="Calibri"/>
              </a:rPr>
              <a:t>as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a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nameless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function</a:t>
            </a:r>
            <a:r>
              <a:rPr sz="2382" spc="26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object</a:t>
            </a:r>
            <a:endParaRPr sz="2382">
              <a:latin typeface="Calibri"/>
              <a:cs typeface="Calibri"/>
            </a:endParaRPr>
          </a:p>
          <a:p>
            <a:pPr>
              <a:spcBef>
                <a:spcPts val="49"/>
              </a:spcBef>
              <a:buFont typeface="Arial MT"/>
              <a:buChar char="•"/>
            </a:pPr>
            <a:endParaRPr sz="2118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2382" spc="13" dirty="0">
                <a:latin typeface="Calibri"/>
                <a:cs typeface="Calibri"/>
              </a:rPr>
              <a:t>Use</a:t>
            </a:r>
            <a:r>
              <a:rPr sz="2382" spc="-40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auto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to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provide</a:t>
            </a:r>
            <a:r>
              <a:rPr sz="2382" spc="-13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an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explicit</a:t>
            </a:r>
            <a:r>
              <a:rPr sz="2382" spc="18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name</a:t>
            </a:r>
            <a:endParaRPr sz="23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4499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Primitive Types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Arithmetic &amp; void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Arithmetic -&gt; Integral &amp; floating point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Integral types -&gt; bool, char, </a:t>
            </a:r>
            <a:r>
              <a:rPr lang="en-US" sz="1800" strike="noStrike" spc="-1" dirty="0" err="1">
                <a:solidFill>
                  <a:srgbClr val="000000"/>
                </a:solidFill>
                <a:latin typeface="Calibri"/>
              </a:rPr>
              <a:t>wchar_t</a:t>
            </a: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, char16_t, char32_t, short, int,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long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Floating point -&gt; float &amp; double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void is a special type used with pointers &amp; functions</a:t>
            </a:r>
          </a:p>
        </p:txBody>
      </p:sp>
    </p:spTree>
    <p:extLst>
      <p:ext uri="{BB962C8B-B14F-4D97-AF65-F5344CB8AC3E}">
        <p14:creationId xmlns:p14="http://schemas.microsoft.com/office/powerpoint/2010/main" val="1262826081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18147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28" dirty="0"/>
              <a:t>S</a:t>
            </a:r>
            <a:r>
              <a:rPr sz="3177" spc="-97" dirty="0"/>
              <a:t>y</a:t>
            </a:r>
            <a:r>
              <a:rPr sz="3177" spc="-106" dirty="0"/>
              <a:t>n</a:t>
            </a:r>
            <a:r>
              <a:rPr sz="3177" spc="-110" dirty="0"/>
              <a:t>t</a:t>
            </a:r>
            <a:r>
              <a:rPr sz="3177" spc="-132" dirty="0"/>
              <a:t>a</a:t>
            </a:r>
            <a:r>
              <a:rPr sz="3177" spc="-119" dirty="0"/>
              <a:t>x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2162225" y="2969425"/>
            <a:ext cx="594472" cy="22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5"/>
              </a:lnSpc>
            </a:pPr>
            <a:r>
              <a:rPr sz="1721" spc="9" dirty="0">
                <a:solidFill>
                  <a:srgbClr val="7E7E7E"/>
                </a:solidFill>
                <a:latin typeface="Calibri"/>
                <a:cs typeface="Calibri"/>
              </a:rPr>
              <a:t>&lt;a</a:t>
            </a:r>
            <a:r>
              <a:rPr sz="1721" spc="-9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721" spc="4" dirty="0">
                <a:solidFill>
                  <a:srgbClr val="7E7E7E"/>
                </a:solidFill>
                <a:latin typeface="Calibri"/>
                <a:cs typeface="Calibri"/>
              </a:rPr>
              <a:t>gs</a:t>
            </a:r>
            <a:r>
              <a:rPr sz="1721" spc="9" dirty="0">
                <a:solidFill>
                  <a:srgbClr val="7E7E7E"/>
                </a:solidFill>
                <a:latin typeface="Calibri"/>
                <a:cs typeface="Calibri"/>
              </a:rPr>
              <a:t>&gt;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5467" y="2902750"/>
            <a:ext cx="9020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)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0969" y="2969425"/>
            <a:ext cx="4454899" cy="22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5"/>
              </a:lnSpc>
            </a:pPr>
            <a:r>
              <a:rPr sz="1721" spc="9" dirty="0">
                <a:solidFill>
                  <a:srgbClr val="7E7E7E"/>
                </a:solidFill>
                <a:latin typeface="Calibri"/>
                <a:cs typeface="Calibri"/>
              </a:rPr>
              <a:t>&lt;mutable&gt;</a:t>
            </a:r>
            <a:r>
              <a:rPr sz="1721" spc="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721" spc="-9" dirty="0">
                <a:solidFill>
                  <a:srgbClr val="7E7E7E"/>
                </a:solidFill>
                <a:latin typeface="Calibri"/>
                <a:cs typeface="Calibri"/>
              </a:rPr>
              <a:t>&lt;excp</a:t>
            </a:r>
            <a:r>
              <a:rPr sz="1721" spc="18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rgbClr val="7E7E7E"/>
                </a:solidFill>
                <a:latin typeface="Calibri"/>
                <a:cs typeface="Calibri"/>
              </a:rPr>
              <a:t>specification&gt;</a:t>
            </a:r>
            <a:r>
              <a:rPr sz="1721" spc="379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rgbClr val="7E7E7E"/>
                </a:solidFill>
                <a:latin typeface="Calibri"/>
                <a:cs typeface="Calibri"/>
              </a:rPr>
              <a:t>-&gt;</a:t>
            </a:r>
            <a:r>
              <a:rPr sz="1721" spc="379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rgbClr val="7E7E7E"/>
                </a:solidFill>
                <a:latin typeface="Calibri"/>
                <a:cs typeface="Calibri"/>
              </a:rPr>
              <a:t>&lt;return</a:t>
            </a:r>
            <a:r>
              <a:rPr sz="172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rgbClr val="7E7E7E"/>
                </a:solidFill>
                <a:latin typeface="Calibri"/>
                <a:cs typeface="Calibri"/>
              </a:rPr>
              <a:t>type&gt;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6694" y="2902750"/>
            <a:ext cx="227479" cy="5443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[]</a:t>
            </a:r>
            <a:r>
              <a:rPr sz="1721" spc="4" dirty="0">
                <a:latin typeface="Calibri"/>
                <a:cs typeface="Calibri"/>
              </a:rPr>
              <a:t>(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31"/>
              </a:spcBef>
            </a:pPr>
            <a:r>
              <a:rPr sz="1721" spc="4" dirty="0">
                <a:latin typeface="Calibri"/>
                <a:cs typeface="Calibri"/>
              </a:rPr>
              <a:t>{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6694" y="3701523"/>
            <a:ext cx="9244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}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05679" y="2710927"/>
            <a:ext cx="93009" cy="257175"/>
          </a:xfrm>
          <a:custGeom>
            <a:avLst/>
            <a:gdLst/>
            <a:ahLst/>
            <a:cxnLst/>
            <a:rect l="l" t="t" r="r" b="b"/>
            <a:pathLst>
              <a:path w="105410" h="291464">
                <a:moveTo>
                  <a:pt x="60960" y="198119"/>
                </a:moveTo>
                <a:lnTo>
                  <a:pt x="44196" y="198119"/>
                </a:lnTo>
                <a:lnTo>
                  <a:pt x="44196" y="0"/>
                </a:lnTo>
                <a:lnTo>
                  <a:pt x="60960" y="0"/>
                </a:lnTo>
                <a:lnTo>
                  <a:pt x="60960" y="198119"/>
                </a:lnTo>
                <a:close/>
              </a:path>
              <a:path w="105410" h="291464">
                <a:moveTo>
                  <a:pt x="53340" y="291083"/>
                </a:moveTo>
                <a:lnTo>
                  <a:pt x="0" y="187452"/>
                </a:lnTo>
                <a:lnTo>
                  <a:pt x="44196" y="187452"/>
                </a:lnTo>
                <a:lnTo>
                  <a:pt x="44196" y="198119"/>
                </a:lnTo>
                <a:lnTo>
                  <a:pt x="99822" y="198119"/>
                </a:lnTo>
                <a:lnTo>
                  <a:pt x="53340" y="291083"/>
                </a:lnTo>
                <a:close/>
              </a:path>
              <a:path w="105410" h="291464">
                <a:moveTo>
                  <a:pt x="99822" y="198119"/>
                </a:moveTo>
                <a:lnTo>
                  <a:pt x="60960" y="198119"/>
                </a:lnTo>
                <a:lnTo>
                  <a:pt x="60960" y="187452"/>
                </a:lnTo>
                <a:lnTo>
                  <a:pt x="105156" y="187452"/>
                </a:lnTo>
                <a:lnTo>
                  <a:pt x="99822" y="198119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1886144" y="2484546"/>
            <a:ext cx="681318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dirty="0">
                <a:latin typeface="Calibri"/>
                <a:cs typeface="Calibri"/>
              </a:rPr>
              <a:t>Arguments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5276" y="2710926"/>
            <a:ext cx="1588434" cy="268941"/>
          </a:xfrm>
          <a:custGeom>
            <a:avLst/>
            <a:gdLst/>
            <a:ahLst/>
            <a:cxnLst/>
            <a:rect l="l" t="t" r="r" b="b"/>
            <a:pathLst>
              <a:path w="1800225" h="304800">
                <a:moveTo>
                  <a:pt x="103632" y="201180"/>
                </a:moveTo>
                <a:lnTo>
                  <a:pt x="59436" y="201180"/>
                </a:lnTo>
                <a:lnTo>
                  <a:pt x="59436" y="13716"/>
                </a:lnTo>
                <a:lnTo>
                  <a:pt x="44196" y="13716"/>
                </a:lnTo>
                <a:lnTo>
                  <a:pt x="44196" y="201180"/>
                </a:lnTo>
                <a:lnTo>
                  <a:pt x="0" y="201180"/>
                </a:lnTo>
                <a:lnTo>
                  <a:pt x="51816" y="304800"/>
                </a:lnTo>
                <a:lnTo>
                  <a:pt x="98298" y="211836"/>
                </a:lnTo>
                <a:lnTo>
                  <a:pt x="103632" y="201180"/>
                </a:lnTo>
                <a:close/>
              </a:path>
              <a:path w="1800225" h="304800">
                <a:moveTo>
                  <a:pt x="1799856" y="187452"/>
                </a:moveTo>
                <a:lnTo>
                  <a:pt x="1754136" y="187452"/>
                </a:lnTo>
                <a:lnTo>
                  <a:pt x="1754136" y="0"/>
                </a:lnTo>
                <a:lnTo>
                  <a:pt x="1738896" y="0"/>
                </a:lnTo>
                <a:lnTo>
                  <a:pt x="1738896" y="187452"/>
                </a:lnTo>
                <a:lnTo>
                  <a:pt x="1694700" y="187452"/>
                </a:lnTo>
                <a:lnTo>
                  <a:pt x="1746516" y="291084"/>
                </a:lnTo>
                <a:lnTo>
                  <a:pt x="1794357" y="198120"/>
                </a:lnTo>
                <a:lnTo>
                  <a:pt x="1799856" y="187452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2698393" y="2488591"/>
            <a:ext cx="285245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1454041" algn="l"/>
              </a:tabLst>
            </a:pPr>
            <a:r>
              <a:rPr sz="1147" spc="4" dirty="0">
                <a:latin typeface="Calibri"/>
                <a:cs typeface="Calibri"/>
              </a:rPr>
              <a:t>M</a:t>
            </a:r>
            <a:r>
              <a:rPr sz="1147" spc="13" dirty="0">
                <a:latin typeface="Calibri"/>
                <a:cs typeface="Calibri"/>
              </a:rPr>
              <a:t>u</a:t>
            </a:r>
            <a:r>
              <a:rPr sz="1147" spc="-4" dirty="0">
                <a:latin typeface="Calibri"/>
                <a:cs typeface="Calibri"/>
              </a:rPr>
              <a:t>t</a:t>
            </a:r>
            <a:r>
              <a:rPr sz="1147" spc="4" dirty="0">
                <a:latin typeface="Calibri"/>
                <a:cs typeface="Calibri"/>
              </a:rPr>
              <a:t>a</a:t>
            </a:r>
            <a:r>
              <a:rPr sz="1147" spc="13" dirty="0">
                <a:latin typeface="Calibri"/>
                <a:cs typeface="Calibri"/>
              </a:rPr>
              <a:t>b</a:t>
            </a:r>
            <a:r>
              <a:rPr sz="1147" spc="4" dirty="0">
                <a:latin typeface="Calibri"/>
                <a:cs typeface="Calibri"/>
              </a:rPr>
              <a:t>le</a:t>
            </a:r>
            <a:r>
              <a:rPr sz="1147" spc="-26" dirty="0">
                <a:latin typeface="Calibri"/>
                <a:cs typeface="Calibri"/>
              </a:rPr>
              <a:t> </a:t>
            </a:r>
            <a:r>
              <a:rPr sz="1147" spc="13" dirty="0">
                <a:latin typeface="Calibri"/>
                <a:cs typeface="Calibri"/>
              </a:rPr>
              <a:t>Sp</a:t>
            </a:r>
            <a:r>
              <a:rPr sz="1147" spc="9" dirty="0">
                <a:latin typeface="Calibri"/>
                <a:cs typeface="Calibri"/>
              </a:rPr>
              <a:t>e</a:t>
            </a:r>
            <a:r>
              <a:rPr sz="1147" dirty="0">
                <a:latin typeface="Calibri"/>
                <a:cs typeface="Calibri"/>
              </a:rPr>
              <a:t>ci</a:t>
            </a:r>
            <a:r>
              <a:rPr sz="1147" spc="9" dirty="0">
                <a:latin typeface="Calibri"/>
                <a:cs typeface="Calibri"/>
              </a:rPr>
              <a:t>f</a:t>
            </a:r>
            <a:r>
              <a:rPr sz="1147" dirty="0">
                <a:latin typeface="Calibri"/>
                <a:cs typeface="Calibri"/>
              </a:rPr>
              <a:t>i</a:t>
            </a:r>
            <a:r>
              <a:rPr sz="1147" spc="-13" dirty="0">
                <a:latin typeface="Calibri"/>
                <a:cs typeface="Calibri"/>
              </a:rPr>
              <a:t>c</a:t>
            </a:r>
            <a:r>
              <a:rPr sz="1147" spc="4" dirty="0">
                <a:latin typeface="Calibri"/>
                <a:cs typeface="Calibri"/>
              </a:rPr>
              <a:t>a</a:t>
            </a:r>
            <a:r>
              <a:rPr sz="1147" spc="-4" dirty="0">
                <a:latin typeface="Calibri"/>
                <a:cs typeface="Calibri"/>
              </a:rPr>
              <a:t>t</a:t>
            </a:r>
            <a:r>
              <a:rPr sz="1147" spc="4" dirty="0">
                <a:latin typeface="Calibri"/>
                <a:cs typeface="Calibri"/>
              </a:rPr>
              <a:t>ion</a:t>
            </a:r>
            <a:r>
              <a:rPr sz="1147" dirty="0">
                <a:latin typeface="Calibri"/>
                <a:cs typeface="Calibri"/>
              </a:rPr>
              <a:t>	</a:t>
            </a:r>
            <a:r>
              <a:rPr sz="1147" spc="4" dirty="0">
                <a:latin typeface="Calibri"/>
                <a:cs typeface="Calibri"/>
              </a:rPr>
              <a:t>E</a:t>
            </a:r>
            <a:r>
              <a:rPr sz="1147" spc="-13" dirty="0">
                <a:latin typeface="Calibri"/>
                <a:cs typeface="Calibri"/>
              </a:rPr>
              <a:t>x</a:t>
            </a:r>
            <a:r>
              <a:rPr sz="1147" spc="9" dirty="0">
                <a:latin typeface="Calibri"/>
                <a:cs typeface="Calibri"/>
              </a:rPr>
              <a:t>ce</a:t>
            </a:r>
            <a:r>
              <a:rPr sz="1147" dirty="0">
                <a:latin typeface="Calibri"/>
                <a:cs typeface="Calibri"/>
              </a:rPr>
              <a:t>p</a:t>
            </a:r>
            <a:r>
              <a:rPr sz="1147" spc="9" dirty="0">
                <a:latin typeface="Calibri"/>
                <a:cs typeface="Calibri"/>
              </a:rPr>
              <a:t>t</a:t>
            </a:r>
            <a:r>
              <a:rPr sz="1147" dirty="0">
                <a:latin typeface="Calibri"/>
                <a:cs typeface="Calibri"/>
              </a:rPr>
              <a:t>io</a:t>
            </a:r>
            <a:r>
              <a:rPr sz="1147" spc="9" dirty="0">
                <a:latin typeface="Calibri"/>
                <a:cs typeface="Calibri"/>
              </a:rPr>
              <a:t>n</a:t>
            </a:r>
            <a:r>
              <a:rPr sz="1147" spc="-22" dirty="0">
                <a:latin typeface="Calibri"/>
                <a:cs typeface="Calibri"/>
              </a:rPr>
              <a:t> </a:t>
            </a:r>
            <a:r>
              <a:rPr sz="1147" spc="13" dirty="0">
                <a:latin typeface="Calibri"/>
                <a:cs typeface="Calibri"/>
              </a:rPr>
              <a:t>S</a:t>
            </a:r>
            <a:r>
              <a:rPr sz="1147" dirty="0">
                <a:latin typeface="Calibri"/>
                <a:cs typeface="Calibri"/>
              </a:rPr>
              <a:t>p</a:t>
            </a:r>
            <a:r>
              <a:rPr sz="1147" spc="9" dirty="0">
                <a:latin typeface="Calibri"/>
                <a:cs typeface="Calibri"/>
              </a:rPr>
              <a:t>ec</a:t>
            </a:r>
            <a:r>
              <a:rPr sz="1147" dirty="0">
                <a:latin typeface="Calibri"/>
                <a:cs typeface="Calibri"/>
              </a:rPr>
              <a:t>i</a:t>
            </a:r>
            <a:r>
              <a:rPr sz="1147" spc="9" dirty="0">
                <a:latin typeface="Calibri"/>
                <a:cs typeface="Calibri"/>
              </a:rPr>
              <a:t>f</a:t>
            </a:r>
            <a:r>
              <a:rPr sz="1147" spc="-13" dirty="0">
                <a:latin typeface="Calibri"/>
                <a:cs typeface="Calibri"/>
              </a:rPr>
              <a:t>i</a:t>
            </a:r>
            <a:r>
              <a:rPr sz="1147" dirty="0">
                <a:latin typeface="Calibri"/>
                <a:cs typeface="Calibri"/>
              </a:rPr>
              <a:t>c</a:t>
            </a:r>
            <a:r>
              <a:rPr sz="1147" spc="-9" dirty="0">
                <a:latin typeface="Calibri"/>
                <a:cs typeface="Calibri"/>
              </a:rPr>
              <a:t>a</a:t>
            </a:r>
            <a:r>
              <a:rPr sz="1147" spc="9" dirty="0">
                <a:latin typeface="Calibri"/>
                <a:cs typeface="Calibri"/>
              </a:rPr>
              <a:t>t</a:t>
            </a:r>
            <a:r>
              <a:rPr sz="1147" spc="4" dirty="0">
                <a:latin typeface="Calibri"/>
                <a:cs typeface="Calibri"/>
              </a:rPr>
              <a:t>ion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96275" y="2704204"/>
            <a:ext cx="91887" cy="258296"/>
          </a:xfrm>
          <a:custGeom>
            <a:avLst/>
            <a:gdLst/>
            <a:ahLst/>
            <a:cxnLst/>
            <a:rect l="l" t="t" r="r" b="b"/>
            <a:pathLst>
              <a:path w="104140" h="292735">
                <a:moveTo>
                  <a:pt x="59436" y="198119"/>
                </a:moveTo>
                <a:lnTo>
                  <a:pt x="44196" y="198119"/>
                </a:lnTo>
                <a:lnTo>
                  <a:pt x="44196" y="0"/>
                </a:lnTo>
                <a:lnTo>
                  <a:pt x="59436" y="0"/>
                </a:lnTo>
                <a:lnTo>
                  <a:pt x="59436" y="198119"/>
                </a:lnTo>
                <a:close/>
              </a:path>
              <a:path w="104140" h="292735">
                <a:moveTo>
                  <a:pt x="51816" y="292607"/>
                </a:moveTo>
                <a:lnTo>
                  <a:pt x="0" y="187452"/>
                </a:lnTo>
                <a:lnTo>
                  <a:pt x="44196" y="187452"/>
                </a:lnTo>
                <a:lnTo>
                  <a:pt x="44196" y="198119"/>
                </a:lnTo>
                <a:lnTo>
                  <a:pt x="98375" y="198119"/>
                </a:lnTo>
                <a:lnTo>
                  <a:pt x="51816" y="292607"/>
                </a:lnTo>
                <a:close/>
              </a:path>
              <a:path w="104140" h="292735">
                <a:moveTo>
                  <a:pt x="98375" y="198119"/>
                </a:moveTo>
                <a:lnTo>
                  <a:pt x="59436" y="198119"/>
                </a:lnTo>
                <a:lnTo>
                  <a:pt x="59436" y="187452"/>
                </a:lnTo>
                <a:lnTo>
                  <a:pt x="103632" y="187452"/>
                </a:lnTo>
                <a:lnTo>
                  <a:pt x="98375" y="198119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5957912" y="2488591"/>
            <a:ext cx="119510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9" dirty="0">
                <a:latin typeface="Calibri"/>
                <a:cs typeface="Calibri"/>
              </a:rPr>
              <a:t>Trailing</a:t>
            </a:r>
            <a:r>
              <a:rPr sz="1147" spc="-44" dirty="0">
                <a:latin typeface="Calibri"/>
                <a:cs typeface="Calibri"/>
              </a:rPr>
              <a:t> </a:t>
            </a:r>
            <a:r>
              <a:rPr sz="1147" dirty="0">
                <a:latin typeface="Calibri"/>
                <a:cs typeface="Calibri"/>
              </a:rPr>
              <a:t>Return</a:t>
            </a:r>
            <a:r>
              <a:rPr sz="1147" spc="-18" dirty="0">
                <a:latin typeface="Calibri"/>
                <a:cs typeface="Calibri"/>
              </a:rPr>
              <a:t> </a:t>
            </a:r>
            <a:r>
              <a:rPr sz="1147" spc="9" dirty="0">
                <a:latin typeface="Calibri"/>
                <a:cs typeface="Calibri"/>
              </a:rPr>
              <a:t>type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97510" y="3018864"/>
            <a:ext cx="307041" cy="91887"/>
          </a:xfrm>
          <a:custGeom>
            <a:avLst/>
            <a:gdLst/>
            <a:ahLst/>
            <a:cxnLst/>
            <a:rect l="l" t="t" r="r" b="b"/>
            <a:pathLst>
              <a:path w="347980" h="104139">
                <a:moveTo>
                  <a:pt x="242316" y="103632"/>
                </a:moveTo>
                <a:lnTo>
                  <a:pt x="242316" y="0"/>
                </a:lnTo>
                <a:lnTo>
                  <a:pt x="332007" y="44196"/>
                </a:lnTo>
                <a:lnTo>
                  <a:pt x="252983" y="44196"/>
                </a:lnTo>
                <a:lnTo>
                  <a:pt x="252983" y="59436"/>
                </a:lnTo>
                <a:lnTo>
                  <a:pt x="332007" y="59436"/>
                </a:lnTo>
                <a:lnTo>
                  <a:pt x="242316" y="103632"/>
                </a:lnTo>
                <a:close/>
              </a:path>
              <a:path w="347980" h="104139">
                <a:moveTo>
                  <a:pt x="242316" y="59436"/>
                </a:moveTo>
                <a:lnTo>
                  <a:pt x="0" y="59436"/>
                </a:lnTo>
                <a:lnTo>
                  <a:pt x="0" y="44196"/>
                </a:lnTo>
                <a:lnTo>
                  <a:pt x="242316" y="44196"/>
                </a:lnTo>
                <a:lnTo>
                  <a:pt x="242316" y="59436"/>
                </a:lnTo>
                <a:close/>
              </a:path>
              <a:path w="347980" h="104139">
                <a:moveTo>
                  <a:pt x="332007" y="59436"/>
                </a:moveTo>
                <a:lnTo>
                  <a:pt x="252983" y="59436"/>
                </a:lnTo>
                <a:lnTo>
                  <a:pt x="252983" y="44196"/>
                </a:lnTo>
                <a:lnTo>
                  <a:pt x="332007" y="44196"/>
                </a:lnTo>
                <a:lnTo>
                  <a:pt x="347472" y="51816"/>
                </a:lnTo>
                <a:lnTo>
                  <a:pt x="332007" y="59436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/>
          <p:nvPr/>
        </p:nvSpPr>
        <p:spPr>
          <a:xfrm>
            <a:off x="880333" y="2881281"/>
            <a:ext cx="658346" cy="36168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indent="155770">
              <a:lnSpc>
                <a:spcPct val="101499"/>
              </a:lnSpc>
              <a:spcBef>
                <a:spcPts val="84"/>
              </a:spcBef>
            </a:pPr>
            <a:r>
              <a:rPr sz="1147" dirty="0">
                <a:latin typeface="Calibri"/>
                <a:cs typeface="Calibri"/>
              </a:rPr>
              <a:t>L</a:t>
            </a:r>
            <a:r>
              <a:rPr sz="1147" spc="9" dirty="0">
                <a:latin typeface="Calibri"/>
                <a:cs typeface="Calibri"/>
              </a:rPr>
              <a:t>am</a:t>
            </a:r>
            <a:r>
              <a:rPr sz="1147" spc="13" dirty="0">
                <a:latin typeface="Calibri"/>
                <a:cs typeface="Calibri"/>
              </a:rPr>
              <a:t>b</a:t>
            </a:r>
            <a:r>
              <a:rPr sz="1147" dirty="0">
                <a:latin typeface="Calibri"/>
                <a:cs typeface="Calibri"/>
              </a:rPr>
              <a:t>d</a:t>
            </a:r>
            <a:r>
              <a:rPr sz="1147" spc="4" dirty="0">
                <a:latin typeface="Calibri"/>
                <a:cs typeface="Calibri"/>
              </a:rPr>
              <a:t>a  </a:t>
            </a:r>
            <a:r>
              <a:rPr sz="1147" dirty="0">
                <a:latin typeface="Calibri"/>
                <a:cs typeface="Calibri"/>
              </a:rPr>
              <a:t>In</a:t>
            </a:r>
            <a:r>
              <a:rPr sz="1147" spc="9" dirty="0">
                <a:latin typeface="Calibri"/>
                <a:cs typeface="Calibri"/>
              </a:rPr>
              <a:t>t</a:t>
            </a:r>
            <a:r>
              <a:rPr sz="1147" spc="-18" dirty="0">
                <a:latin typeface="Calibri"/>
                <a:cs typeface="Calibri"/>
              </a:rPr>
              <a:t>r</a:t>
            </a:r>
            <a:r>
              <a:rPr sz="1147" dirty="0">
                <a:latin typeface="Calibri"/>
                <a:cs typeface="Calibri"/>
              </a:rPr>
              <a:t>o</a:t>
            </a:r>
            <a:r>
              <a:rPr sz="1147" spc="9" dirty="0">
                <a:latin typeface="Calibri"/>
                <a:cs typeface="Calibri"/>
              </a:rPr>
              <a:t>duc</a:t>
            </a:r>
            <a:r>
              <a:rPr sz="1147" spc="4" dirty="0">
                <a:latin typeface="Calibri"/>
                <a:cs typeface="Calibri"/>
              </a:rPr>
              <a:t>er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5557" y="3382814"/>
            <a:ext cx="500903" cy="36662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R="5043" algn="r">
              <a:spcBef>
                <a:spcPts val="106"/>
              </a:spcBef>
            </a:pPr>
            <a:r>
              <a:rPr sz="1147" spc="4" dirty="0">
                <a:latin typeface="Calibri"/>
                <a:cs typeface="Calibri"/>
              </a:rPr>
              <a:t>Lambda</a:t>
            </a:r>
            <a:endParaRPr sz="1147">
              <a:latin typeface="Calibri"/>
              <a:cs typeface="Calibri"/>
            </a:endParaRPr>
          </a:p>
          <a:p>
            <a:pPr marR="4483" algn="r">
              <a:spcBef>
                <a:spcPts val="22"/>
              </a:spcBef>
            </a:pPr>
            <a:r>
              <a:rPr sz="1147" spc="9" dirty="0">
                <a:latin typeface="Calibri"/>
                <a:cs typeface="Calibri"/>
              </a:rPr>
              <a:t>Body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09974" y="3294529"/>
            <a:ext cx="94129" cy="670112"/>
          </a:xfrm>
          <a:custGeom>
            <a:avLst/>
            <a:gdLst/>
            <a:ahLst/>
            <a:cxnLst/>
            <a:rect l="l" t="t" r="r" b="b"/>
            <a:pathLst>
              <a:path w="106680" h="759460">
                <a:moveTo>
                  <a:pt x="106680" y="758951"/>
                </a:moveTo>
                <a:lnTo>
                  <a:pt x="85486" y="758380"/>
                </a:lnTo>
                <a:lnTo>
                  <a:pt x="68580" y="756665"/>
                </a:lnTo>
                <a:lnTo>
                  <a:pt x="57388" y="753808"/>
                </a:lnTo>
                <a:lnTo>
                  <a:pt x="53340" y="749807"/>
                </a:lnTo>
                <a:lnTo>
                  <a:pt x="53340" y="388619"/>
                </a:lnTo>
                <a:lnTo>
                  <a:pt x="49077" y="385262"/>
                </a:lnTo>
                <a:lnTo>
                  <a:pt x="37528" y="382333"/>
                </a:lnTo>
                <a:lnTo>
                  <a:pt x="20550" y="380261"/>
                </a:lnTo>
                <a:lnTo>
                  <a:pt x="0" y="379475"/>
                </a:lnTo>
                <a:lnTo>
                  <a:pt x="20550" y="378904"/>
                </a:lnTo>
                <a:lnTo>
                  <a:pt x="37528" y="377190"/>
                </a:lnTo>
                <a:lnTo>
                  <a:pt x="49077" y="374332"/>
                </a:lnTo>
                <a:lnTo>
                  <a:pt x="53340" y="370332"/>
                </a:lnTo>
                <a:lnTo>
                  <a:pt x="53340" y="9143"/>
                </a:lnTo>
                <a:lnTo>
                  <a:pt x="57388" y="5786"/>
                </a:lnTo>
                <a:lnTo>
                  <a:pt x="68580" y="2857"/>
                </a:lnTo>
                <a:lnTo>
                  <a:pt x="85486" y="785"/>
                </a:lnTo>
                <a:lnTo>
                  <a:pt x="106680" y="0"/>
                </a:lnTo>
              </a:path>
            </a:pathLst>
          </a:custGeom>
          <a:ln w="15240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2167666" y="2973145"/>
            <a:ext cx="584947" cy="217954"/>
          </a:xfrm>
          <a:custGeom>
            <a:avLst/>
            <a:gdLst/>
            <a:ahLst/>
            <a:cxnLst/>
            <a:rect l="l" t="t" r="r" b="b"/>
            <a:pathLst>
              <a:path w="662939" h="247014">
                <a:moveTo>
                  <a:pt x="662939" y="246887"/>
                </a:moveTo>
                <a:lnTo>
                  <a:pt x="0" y="246887"/>
                </a:lnTo>
                <a:lnTo>
                  <a:pt x="0" y="0"/>
                </a:lnTo>
                <a:lnTo>
                  <a:pt x="662939" y="0"/>
                </a:lnTo>
                <a:lnTo>
                  <a:pt x="662939" y="24688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2865568" y="2967765"/>
            <a:ext cx="4475629" cy="219635"/>
          </a:xfrm>
          <a:custGeom>
            <a:avLst/>
            <a:gdLst/>
            <a:ahLst/>
            <a:cxnLst/>
            <a:rect l="l" t="t" r="r" b="b"/>
            <a:pathLst>
              <a:path w="5072380" h="248920">
                <a:moveTo>
                  <a:pt x="5071872" y="248412"/>
                </a:moveTo>
                <a:lnTo>
                  <a:pt x="0" y="248412"/>
                </a:lnTo>
                <a:lnTo>
                  <a:pt x="0" y="0"/>
                </a:lnTo>
                <a:lnTo>
                  <a:pt x="5071872" y="0"/>
                </a:lnTo>
                <a:lnTo>
                  <a:pt x="5071872" y="24841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147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61669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85552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Capture</a:t>
            </a:r>
            <a:r>
              <a:rPr sz="3177" spc="-79" dirty="0"/>
              <a:t> </a:t>
            </a:r>
            <a:r>
              <a:rPr sz="3177" spc="-62" dirty="0"/>
              <a:t>List </a:t>
            </a:r>
            <a:r>
              <a:rPr sz="3177" spc="-66" dirty="0"/>
              <a:t>Modes</a:t>
            </a:r>
            <a:endParaRPr sz="3177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36557" y="2379456"/>
          <a:ext cx="5062818" cy="2178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111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Capture</a:t>
                      </a:r>
                      <a:r>
                        <a:rPr sz="15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Explanation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0" dirty="0">
                          <a:latin typeface="Calibri"/>
                          <a:cs typeface="Calibri"/>
                        </a:rPr>
                        <a:t>[var]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Capture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0" dirty="0">
                          <a:latin typeface="Calibri"/>
                          <a:cs typeface="Calibri"/>
                        </a:rPr>
                        <a:t>var</a:t>
                      </a:r>
                      <a:r>
                        <a:rPr sz="13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value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[=]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Capture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enclosing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scope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variables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value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[&amp;var]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Capture </a:t>
                      </a:r>
                      <a:r>
                        <a:rPr sz="1300" i="1" spc="10" dirty="0">
                          <a:latin typeface="Calibri"/>
                          <a:cs typeface="Calibri"/>
                        </a:rPr>
                        <a:t>var</a:t>
                      </a:r>
                      <a:r>
                        <a:rPr sz="1300" i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reference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[&amp;]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Capture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enclosing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scope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variables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reference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[&amp;,</a:t>
                      </a:r>
                      <a:r>
                        <a:rPr sz="1300" i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5" dirty="0">
                          <a:latin typeface="Calibri"/>
                          <a:cs typeface="Calibri"/>
                        </a:rPr>
                        <a:t>var]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Capture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0" dirty="0">
                          <a:latin typeface="Calibri"/>
                          <a:cs typeface="Calibri"/>
                        </a:rPr>
                        <a:t>var</a:t>
                      </a:r>
                      <a:r>
                        <a:rPr sz="1300" i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by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3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other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variables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reference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[=,</a:t>
                      </a:r>
                      <a:r>
                        <a:rPr sz="1300" i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5" dirty="0">
                          <a:latin typeface="Calibri"/>
                          <a:cs typeface="Calibri"/>
                        </a:rPr>
                        <a:t>&amp;var]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Capture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0" dirty="0">
                          <a:latin typeface="Calibri"/>
                          <a:cs typeface="Calibri"/>
                        </a:rPr>
                        <a:t>var</a:t>
                      </a:r>
                      <a:r>
                        <a:rPr sz="1300" i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by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reference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other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variables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value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0" dirty="0">
                          <a:latin typeface="Calibri"/>
                          <a:cs typeface="Calibri"/>
                        </a:rPr>
                        <a:t>[this]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Capture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300" i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(captures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member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variables)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148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495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622009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Generalized</a:t>
            </a:r>
            <a:r>
              <a:rPr sz="3177" spc="-93" dirty="0"/>
              <a:t> </a:t>
            </a:r>
            <a:r>
              <a:rPr sz="3177" spc="-62" dirty="0"/>
              <a:t>Capture</a:t>
            </a:r>
            <a:r>
              <a:rPr sz="3177" spc="-75" dirty="0"/>
              <a:t> </a:t>
            </a:r>
            <a:r>
              <a:rPr sz="3177" spc="-18" dirty="0"/>
              <a:t>(C++14)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50" y="2183032"/>
            <a:ext cx="7514104" cy="3056535"/>
          </a:xfrm>
          <a:prstGeom prst="rect">
            <a:avLst/>
          </a:prstGeom>
        </p:spPr>
        <p:txBody>
          <a:bodyPr vert="horz" wrap="square" lIns="0" tIns="44824" rIns="0" bIns="0" rtlCol="0">
            <a:spAutoFit/>
          </a:bodyPr>
          <a:lstStyle/>
          <a:p>
            <a:pPr marL="177623" indent="-166977">
              <a:spcBef>
                <a:spcPts val="353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This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feature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allows</a:t>
            </a:r>
            <a:r>
              <a:rPr sz="1897" spc="26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creation</a:t>
            </a:r>
            <a:r>
              <a:rPr sz="1897" spc="18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of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new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variables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in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the </a:t>
            </a:r>
            <a:r>
              <a:rPr sz="1897" spc="-13" dirty="0">
                <a:latin typeface="Calibri"/>
                <a:cs typeface="Calibri"/>
              </a:rPr>
              <a:t>capture</a:t>
            </a:r>
            <a:r>
              <a:rPr sz="1897" spc="-4" dirty="0">
                <a:latin typeface="Calibri"/>
                <a:cs typeface="Calibri"/>
              </a:rPr>
              <a:t> clause</a:t>
            </a:r>
            <a:endParaRPr sz="1897" dirty="0">
              <a:latin typeface="Calibri"/>
              <a:cs typeface="Calibri"/>
            </a:endParaRPr>
          </a:p>
          <a:p>
            <a:pPr marL="177623" marR="553600" indent="-166977">
              <a:lnSpc>
                <a:spcPts val="1818"/>
              </a:lnSpc>
              <a:spcBef>
                <a:spcPts val="706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The </a:t>
            </a:r>
            <a:r>
              <a:rPr sz="1897" spc="-9" dirty="0">
                <a:latin typeface="Calibri"/>
                <a:cs typeface="Calibri"/>
              </a:rPr>
              <a:t>type </a:t>
            </a:r>
            <a:r>
              <a:rPr sz="1897" spc="-13" dirty="0">
                <a:latin typeface="Calibri"/>
                <a:cs typeface="Calibri"/>
              </a:rPr>
              <a:t>of </a:t>
            </a:r>
            <a:r>
              <a:rPr sz="1897" spc="-9" dirty="0">
                <a:latin typeface="Calibri"/>
                <a:cs typeface="Calibri"/>
              </a:rPr>
              <a:t>these variables </a:t>
            </a:r>
            <a:r>
              <a:rPr sz="1897" spc="-4" dirty="0">
                <a:latin typeface="Calibri"/>
                <a:cs typeface="Calibri"/>
              </a:rPr>
              <a:t>is deduced </a:t>
            </a:r>
            <a:r>
              <a:rPr sz="1897" spc="-13" dirty="0">
                <a:latin typeface="Calibri"/>
                <a:cs typeface="Calibri"/>
              </a:rPr>
              <a:t>from </a:t>
            </a:r>
            <a:r>
              <a:rPr sz="1897" spc="-4" dirty="0">
                <a:latin typeface="Calibri"/>
                <a:cs typeface="Calibri"/>
              </a:rPr>
              <a:t>the </a:t>
            </a:r>
            <a:r>
              <a:rPr sz="1897" dirty="0">
                <a:latin typeface="Calibri"/>
                <a:cs typeface="Calibri"/>
              </a:rPr>
              <a:t>type </a:t>
            </a:r>
            <a:r>
              <a:rPr sz="1897" spc="-9" dirty="0">
                <a:latin typeface="Calibri"/>
                <a:cs typeface="Calibri"/>
              </a:rPr>
              <a:t>produced by </a:t>
            </a:r>
            <a:r>
              <a:rPr sz="1897" spc="-4" dirty="0">
                <a:latin typeface="Calibri"/>
                <a:cs typeface="Calibri"/>
              </a:rPr>
              <a:t>the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expression</a:t>
            </a:r>
            <a:endParaRPr sz="1897" dirty="0">
              <a:latin typeface="Calibri"/>
              <a:cs typeface="Calibri"/>
            </a:endParaRPr>
          </a:p>
          <a:p>
            <a:pPr marL="177623" indent="-166977">
              <a:spcBef>
                <a:spcPts val="287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8" dirty="0">
                <a:latin typeface="Calibri"/>
                <a:cs typeface="Calibri"/>
              </a:rPr>
              <a:t>Consequently,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these</a:t>
            </a:r>
            <a:r>
              <a:rPr sz="1897" spc="-9" dirty="0">
                <a:latin typeface="Calibri"/>
                <a:cs typeface="Calibri"/>
              </a:rPr>
              <a:t> variables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must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always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be</a:t>
            </a:r>
            <a:r>
              <a:rPr sz="1897" spc="-9" dirty="0">
                <a:latin typeface="Calibri"/>
                <a:cs typeface="Calibri"/>
              </a:rPr>
              <a:t> initialized</a:t>
            </a:r>
            <a:endParaRPr sz="1897" dirty="0">
              <a:latin typeface="Calibri"/>
              <a:cs typeface="Calibri"/>
            </a:endParaRPr>
          </a:p>
          <a:p>
            <a:pPr marL="177623" marR="533989" indent="-166977">
              <a:lnSpc>
                <a:spcPts val="1818"/>
              </a:lnSpc>
              <a:spcBef>
                <a:spcPts val="706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If the </a:t>
            </a:r>
            <a:r>
              <a:rPr sz="1897" spc="-9" dirty="0">
                <a:latin typeface="Calibri"/>
                <a:cs typeface="Calibri"/>
              </a:rPr>
              <a:t>initializer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expression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is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-9" dirty="0">
                <a:latin typeface="Calibri"/>
                <a:cs typeface="Calibri"/>
              </a:rPr>
              <a:t> variable,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the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new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variable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can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have</a:t>
            </a:r>
            <a:r>
              <a:rPr sz="1897" spc="-4" dirty="0">
                <a:latin typeface="Calibri"/>
                <a:cs typeface="Calibri"/>
              </a:rPr>
              <a:t> the </a:t>
            </a:r>
            <a:r>
              <a:rPr sz="1897" spc="-415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same</a:t>
            </a:r>
            <a:r>
              <a:rPr sz="1897" spc="-13" dirty="0">
                <a:latin typeface="Calibri"/>
                <a:cs typeface="Calibri"/>
              </a:rPr>
              <a:t> or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different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name</a:t>
            </a:r>
            <a:endParaRPr sz="1897" dirty="0">
              <a:latin typeface="Calibri"/>
              <a:cs typeface="Calibri"/>
            </a:endParaRPr>
          </a:p>
          <a:p>
            <a:pPr marL="177623" indent="-166977">
              <a:spcBef>
                <a:spcPts val="282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88" dirty="0">
                <a:latin typeface="Calibri"/>
                <a:cs typeface="Calibri"/>
              </a:rPr>
              <a:t>To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create</a:t>
            </a:r>
            <a:r>
              <a:rPr sz="1897" spc="-4" dirty="0">
                <a:latin typeface="Calibri"/>
                <a:cs typeface="Calibri"/>
              </a:rPr>
              <a:t> a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reference,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you</a:t>
            </a:r>
            <a:r>
              <a:rPr sz="1897" spc="18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have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to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use </a:t>
            </a:r>
            <a:r>
              <a:rPr sz="1897" i="1" spc="-9" dirty="0">
                <a:latin typeface="Calibri"/>
                <a:cs typeface="Calibri"/>
              </a:rPr>
              <a:t>operator</a:t>
            </a:r>
            <a:r>
              <a:rPr sz="1897" i="1" spc="-18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&amp; </a:t>
            </a:r>
            <a:r>
              <a:rPr sz="1897" spc="-18" dirty="0">
                <a:latin typeface="Calibri"/>
                <a:cs typeface="Calibri"/>
              </a:rPr>
              <a:t>before</a:t>
            </a:r>
            <a:r>
              <a:rPr sz="1897" spc="-4" dirty="0">
                <a:latin typeface="Calibri"/>
                <a:cs typeface="Calibri"/>
              </a:rPr>
              <a:t> the</a:t>
            </a:r>
            <a:r>
              <a:rPr sz="1897" spc="-9" dirty="0">
                <a:latin typeface="Calibri"/>
                <a:cs typeface="Calibri"/>
              </a:rPr>
              <a:t> variable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name</a:t>
            </a:r>
          </a:p>
          <a:p>
            <a:pPr>
              <a:spcBef>
                <a:spcPts val="22"/>
              </a:spcBef>
            </a:pPr>
            <a:endParaRPr sz="2074" dirty="0">
              <a:latin typeface="Calibri"/>
              <a:cs typeface="Calibri"/>
            </a:endParaRPr>
          </a:p>
          <a:p>
            <a:pPr marL="2007641" marR="3160788">
              <a:lnSpc>
                <a:spcPct val="111600"/>
              </a:lnSpc>
            </a:pPr>
            <a:r>
              <a:rPr sz="1897" i="1" spc="-9" dirty="0">
                <a:solidFill>
                  <a:srgbClr val="2D75B6"/>
                </a:solidFill>
                <a:latin typeface="Calibri"/>
                <a:cs typeface="Calibri"/>
              </a:rPr>
              <a:t>[var=expression](args) </a:t>
            </a:r>
            <a:r>
              <a:rPr sz="1897" i="1" spc="-4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897" i="1" spc="-9" dirty="0">
                <a:solidFill>
                  <a:srgbClr val="2D75B6"/>
                </a:solidFill>
                <a:latin typeface="Calibri"/>
                <a:cs typeface="Calibri"/>
              </a:rPr>
              <a:t>[&amp;var=expression](args)</a:t>
            </a:r>
            <a:endParaRPr sz="1897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7403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137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50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36196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S</a:t>
            </a:r>
            <a:r>
              <a:rPr sz="3177" spc="-110" dirty="0"/>
              <a:t>t</a:t>
            </a:r>
            <a:r>
              <a:rPr sz="3177" spc="-97" dirty="0"/>
              <a:t>a</a:t>
            </a:r>
            <a:r>
              <a:rPr sz="3177" spc="-71" dirty="0"/>
              <a:t>nd</a:t>
            </a:r>
            <a:r>
              <a:rPr sz="3177" spc="-97" dirty="0"/>
              <a:t>a</a:t>
            </a:r>
            <a:r>
              <a:rPr sz="3177" spc="-106" dirty="0"/>
              <a:t>r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322" dirty="0"/>
              <a:t>T</a:t>
            </a:r>
            <a:r>
              <a:rPr sz="3177" spc="-35" dirty="0"/>
              <a:t>e</a:t>
            </a:r>
            <a:r>
              <a:rPr sz="3177" spc="-88" dirty="0"/>
              <a:t>m</a:t>
            </a:r>
            <a:r>
              <a:rPr sz="3177" spc="-106" dirty="0"/>
              <a:t>p</a:t>
            </a:r>
            <a:r>
              <a:rPr sz="3177" spc="-79" dirty="0"/>
              <a:t>l</a:t>
            </a:r>
            <a:r>
              <a:rPr sz="3177" spc="-132" dirty="0"/>
              <a:t>a</a:t>
            </a:r>
            <a:r>
              <a:rPr sz="3177" spc="-110" dirty="0"/>
              <a:t>t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31" dirty="0"/>
              <a:t>L</a:t>
            </a:r>
            <a:r>
              <a:rPr sz="3177" spc="-79" dirty="0"/>
              <a:t>i</a:t>
            </a:r>
            <a:r>
              <a:rPr sz="3177" spc="-40" dirty="0"/>
              <a:t>b</a:t>
            </a:r>
            <a:r>
              <a:rPr sz="3177" spc="-141" dirty="0"/>
              <a:t>r</a:t>
            </a:r>
            <a:r>
              <a:rPr sz="3177" spc="-97" dirty="0"/>
              <a:t>a</a:t>
            </a:r>
            <a:r>
              <a:rPr sz="3177" spc="-13" dirty="0"/>
              <a:t>r</a:t>
            </a:r>
            <a:r>
              <a:rPr sz="3177" spc="-93" dirty="0"/>
              <a:t>y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4" y="2170892"/>
            <a:ext cx="7377953" cy="2560082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Heart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standard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library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for </a:t>
            </a:r>
            <a:r>
              <a:rPr sz="2603" spc="18" dirty="0">
                <a:latin typeface="Calibri"/>
                <a:cs typeface="Calibri"/>
              </a:rPr>
              <a:t>C++</a:t>
            </a:r>
            <a:endParaRPr sz="2603">
              <a:latin typeface="Calibri"/>
              <a:cs typeface="Calibri"/>
            </a:endParaRPr>
          </a:p>
          <a:p>
            <a:pPr marL="177623" marR="527825" indent="-166977">
              <a:lnSpc>
                <a:spcPts val="2824"/>
              </a:lnSpc>
              <a:spcBef>
                <a:spcPts val="777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Developed</a:t>
            </a:r>
            <a:r>
              <a:rPr sz="2603" spc="-57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by</a:t>
            </a:r>
            <a:r>
              <a:rPr sz="2603" spc="4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Alexander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Stepenov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&amp;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Meng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Lee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at </a:t>
            </a:r>
            <a:r>
              <a:rPr sz="2603" spc="-574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Hewlett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Packard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393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4" dirty="0">
                <a:latin typeface="Calibri"/>
                <a:cs typeface="Calibri"/>
              </a:rPr>
              <a:t>Provides</a:t>
            </a:r>
            <a:r>
              <a:rPr sz="2603" spc="9" dirty="0">
                <a:latin typeface="Calibri"/>
                <a:cs typeface="Calibri"/>
              </a:rPr>
              <a:t> </a:t>
            </a:r>
            <a:r>
              <a:rPr sz="2603" spc="-18" dirty="0">
                <a:latin typeface="Calibri"/>
                <a:cs typeface="Calibri"/>
              </a:rPr>
              <a:t>fast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&amp;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reusable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containers</a:t>
            </a:r>
            <a:r>
              <a:rPr sz="2603" spc="-40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and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algorithms</a:t>
            </a:r>
            <a:endParaRPr sz="2603">
              <a:latin typeface="Calibri"/>
              <a:cs typeface="Calibri"/>
            </a:endParaRPr>
          </a:p>
          <a:p>
            <a:pPr marL="177623" marR="4483" indent="-166977">
              <a:lnSpc>
                <a:spcPts val="2841"/>
              </a:lnSpc>
              <a:spcBef>
                <a:spcPts val="768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dirty="0">
                <a:latin typeface="Calibri"/>
                <a:cs typeface="Calibri"/>
              </a:rPr>
              <a:t>Relies </a:t>
            </a:r>
            <a:r>
              <a:rPr sz="2603" spc="-4" dirty="0">
                <a:latin typeface="Calibri"/>
                <a:cs typeface="Calibri"/>
              </a:rPr>
              <a:t>heavily </a:t>
            </a:r>
            <a:r>
              <a:rPr sz="2603" spc="13" dirty="0">
                <a:latin typeface="Calibri"/>
                <a:cs typeface="Calibri"/>
              </a:rPr>
              <a:t>on </a:t>
            </a:r>
            <a:r>
              <a:rPr sz="2603" spc="-4" dirty="0">
                <a:latin typeface="Calibri"/>
                <a:cs typeface="Calibri"/>
              </a:rPr>
              <a:t>templates; </a:t>
            </a:r>
            <a:r>
              <a:rPr sz="2603" spc="4" dirty="0">
                <a:latin typeface="Calibri"/>
                <a:cs typeface="Calibri"/>
              </a:rPr>
              <a:t>almost </a:t>
            </a:r>
            <a:r>
              <a:rPr sz="2603" dirty="0">
                <a:latin typeface="Calibri"/>
                <a:cs typeface="Calibri"/>
              </a:rPr>
              <a:t>every component </a:t>
            </a:r>
            <a:r>
              <a:rPr sz="2603" spc="-57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in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STL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spc="9" dirty="0">
                <a:latin typeface="Calibri"/>
                <a:cs typeface="Calibri"/>
              </a:rPr>
              <a:t> a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template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262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51670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0" dirty="0"/>
              <a:t>Core</a:t>
            </a:r>
            <a:r>
              <a:rPr sz="3177" spc="-132" dirty="0"/>
              <a:t> </a:t>
            </a:r>
            <a:r>
              <a:rPr sz="3177" spc="-62" dirty="0"/>
              <a:t>Components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230385"/>
            <a:ext cx="6944846" cy="2886725"/>
          </a:xfrm>
          <a:prstGeom prst="rect">
            <a:avLst/>
          </a:prstGeom>
        </p:spPr>
        <p:txBody>
          <a:bodyPr vert="horz" wrap="square" lIns="0" tIns="52107" rIns="0" bIns="0" rtlCol="0">
            <a:spAutoFit/>
          </a:bodyPr>
          <a:lstStyle/>
          <a:p>
            <a:pPr marL="177623" marR="204518" indent="-166977">
              <a:lnSpc>
                <a:spcPts val="2506"/>
              </a:lnSpc>
              <a:spcBef>
                <a:spcPts val="410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Container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classes,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algorithms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&amp;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iterators form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core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components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9" dirty="0">
                <a:latin typeface="Calibri"/>
                <a:cs typeface="Calibri"/>
              </a:rPr>
              <a:t> the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STL</a:t>
            </a:r>
            <a:endParaRPr sz="2338">
              <a:latin typeface="Calibri"/>
              <a:cs typeface="Calibri"/>
            </a:endParaRPr>
          </a:p>
          <a:p>
            <a:pPr marL="177623" marR="4483" indent="-166977">
              <a:lnSpc>
                <a:spcPts val="2524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Container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classes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represent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data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&amp; algorithms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represent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operations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on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data</a:t>
            </a:r>
            <a:endParaRPr sz="2338">
              <a:latin typeface="Calibri"/>
              <a:cs typeface="Calibri"/>
            </a:endParaRPr>
          </a:p>
          <a:p>
            <a:pPr marL="177623" marR="687518" indent="-166977">
              <a:lnSpc>
                <a:spcPts val="2524"/>
              </a:lnSpc>
              <a:spcBef>
                <a:spcPts val="71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26" dirty="0">
                <a:latin typeface="Calibri"/>
                <a:cs typeface="Calibri"/>
              </a:rPr>
              <a:t>Iterators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serve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glue</a:t>
            </a:r>
            <a:r>
              <a:rPr sz="2338" spc="-13" dirty="0">
                <a:latin typeface="Calibri"/>
                <a:cs typeface="Calibri"/>
              </a:rPr>
              <a:t> between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containers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and </a:t>
            </a:r>
            <a:r>
              <a:rPr sz="2338" spc="-51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algorithms</a:t>
            </a:r>
            <a:endParaRPr sz="2338">
              <a:latin typeface="Calibri"/>
              <a:cs typeface="Calibri"/>
            </a:endParaRPr>
          </a:p>
          <a:p>
            <a:pPr marL="177623" marR="71161" indent="-166977">
              <a:lnSpc>
                <a:spcPts val="2524"/>
              </a:lnSpc>
              <a:spcBef>
                <a:spcPts val="710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Also </a:t>
            </a:r>
            <a:r>
              <a:rPr sz="2338" spc="-4" dirty="0">
                <a:latin typeface="Calibri"/>
                <a:cs typeface="Calibri"/>
              </a:rPr>
              <a:t>includes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classes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concurrency,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random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numbers, </a:t>
            </a:r>
            <a:r>
              <a:rPr sz="2338" spc="-51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regular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expressions,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utilities,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etc.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0515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23535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8" dirty="0"/>
              <a:t>W</a:t>
            </a:r>
            <a:r>
              <a:rPr sz="3177" spc="-137" dirty="0"/>
              <a:t>h</a:t>
            </a:r>
            <a:r>
              <a:rPr sz="3177" spc="-93" dirty="0"/>
              <a:t>y</a:t>
            </a:r>
            <a:r>
              <a:rPr sz="3177" spc="-79" dirty="0"/>
              <a:t> </a:t>
            </a:r>
            <a:r>
              <a:rPr sz="3177" spc="-71" dirty="0"/>
              <a:t>u</a:t>
            </a:r>
            <a:r>
              <a:rPr sz="3177" spc="-18" dirty="0"/>
              <a:t>se</a:t>
            </a:r>
            <a:r>
              <a:rPr sz="3177" spc="-62" dirty="0"/>
              <a:t> </a:t>
            </a:r>
            <a:r>
              <a:rPr sz="3177" spc="-79" dirty="0"/>
              <a:t>t</a:t>
            </a:r>
            <a:r>
              <a:rPr sz="3177" spc="-40" dirty="0"/>
              <a:t>h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97" dirty="0"/>
              <a:t>S</a:t>
            </a:r>
            <a:r>
              <a:rPr sz="3177" spc="-35" dirty="0"/>
              <a:t>T</a:t>
            </a:r>
            <a:r>
              <a:rPr sz="3177" spc="-31" dirty="0"/>
              <a:t>L</a:t>
            </a:r>
            <a:r>
              <a:rPr sz="3177" spc="13" dirty="0"/>
              <a:t>?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2752165" cy="264615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Quicker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development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Reliable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Portable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Efficient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fast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Accurate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Readable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code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Lower</a:t>
            </a:r>
            <a:r>
              <a:rPr sz="2030" spc="-6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maintenance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cost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6630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44756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5" dirty="0"/>
              <a:t>o</a:t>
            </a:r>
            <a:r>
              <a:rPr sz="3177" spc="-106" dirty="0"/>
              <a:t>n</a:t>
            </a:r>
            <a:r>
              <a:rPr sz="3177" spc="-110" dirty="0"/>
              <a:t>t</a:t>
            </a:r>
            <a:r>
              <a:rPr sz="3177" spc="-97" dirty="0"/>
              <a:t>a</a:t>
            </a:r>
            <a:r>
              <a:rPr sz="3177" spc="-79" dirty="0"/>
              <a:t>i</a:t>
            </a:r>
            <a:r>
              <a:rPr sz="3177" spc="-71" dirty="0"/>
              <a:t>n</a:t>
            </a:r>
            <a:r>
              <a:rPr sz="3177" spc="-66" dirty="0"/>
              <a:t>e</a:t>
            </a:r>
            <a:r>
              <a:rPr sz="3177" spc="-26" dirty="0"/>
              <a:t>r</a:t>
            </a:r>
            <a:r>
              <a:rPr sz="3177" spc="-62" dirty="0"/>
              <a:t> </a:t>
            </a:r>
            <a:r>
              <a:rPr sz="3177" spc="-19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66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20582" y="2160270"/>
          <a:ext cx="4307541" cy="3294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8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76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Sequence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Header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array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&lt;array&gt;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0" dirty="0">
                          <a:latin typeface="Calibri"/>
                          <a:cs typeface="Calibri"/>
                        </a:rPr>
                        <a:t>vector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&lt;vector&gt;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dirty="0">
                          <a:latin typeface="Calibri"/>
                          <a:cs typeface="Calibri"/>
                        </a:rPr>
                        <a:t>list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&lt;list&gt;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deque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5" dirty="0">
                          <a:latin typeface="Calibri"/>
                          <a:cs typeface="Calibri"/>
                        </a:rPr>
                        <a:t>&lt;deque&gt;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0" dirty="0">
                          <a:latin typeface="Calibri"/>
                          <a:cs typeface="Calibri"/>
                        </a:rPr>
                        <a:t>forward_list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&lt;forward_list&gt;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76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Associative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Header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5" dirty="0">
                          <a:latin typeface="Calibri"/>
                          <a:cs typeface="Calibri"/>
                        </a:rPr>
                        <a:t>set,</a:t>
                      </a:r>
                      <a:r>
                        <a:rPr sz="13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0" dirty="0">
                          <a:latin typeface="Calibri"/>
                          <a:cs typeface="Calibri"/>
                        </a:rPr>
                        <a:t>multiset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5" dirty="0">
                          <a:latin typeface="Calibri"/>
                          <a:cs typeface="Calibri"/>
                        </a:rPr>
                        <a:t>&lt;set&gt;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28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map,</a:t>
                      </a:r>
                      <a:r>
                        <a:rPr sz="1300" i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5" dirty="0">
                          <a:latin typeface="Calibri"/>
                          <a:cs typeface="Calibri"/>
                        </a:rPr>
                        <a:t>multimap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5" dirty="0">
                          <a:latin typeface="Calibri"/>
                          <a:cs typeface="Calibri"/>
                        </a:rPr>
                        <a:t>&lt;map&gt;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767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Unordered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Header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28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unordered_set,</a:t>
                      </a:r>
                      <a:r>
                        <a:rPr sz="1300" i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0" dirty="0">
                          <a:latin typeface="Calibri"/>
                          <a:cs typeface="Calibri"/>
                        </a:rPr>
                        <a:t>unordered_multiset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&lt;unordered_set&gt;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28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unordered_map,</a:t>
                      </a:r>
                      <a:r>
                        <a:rPr sz="1300" i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5" dirty="0">
                          <a:latin typeface="Calibri"/>
                          <a:cs typeface="Calibri"/>
                        </a:rPr>
                        <a:t>unordered_multimap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&lt;unordered_map&gt;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577396" y="2422751"/>
            <a:ext cx="3188074" cy="3021143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2030" spc="4" dirty="0">
                <a:latin typeface="Calibri"/>
                <a:cs typeface="Calibri"/>
              </a:rPr>
              <a:t>Common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endParaRPr sz="2030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sz="2030">
              <a:latin typeface="Calibri"/>
              <a:cs typeface="Calibri"/>
            </a:endParaRPr>
          </a:p>
          <a:p>
            <a:pPr marL="219087" indent="-208441">
              <a:spcBef>
                <a:spcPts val="4"/>
              </a:spcBef>
              <a:buFont typeface="Arial MT"/>
              <a:buChar char="•"/>
              <a:tabLst>
                <a:tab pos="219087" algn="l"/>
                <a:tab pos="219647" algn="l"/>
              </a:tabLst>
            </a:pPr>
            <a:r>
              <a:rPr sz="1721" dirty="0">
                <a:latin typeface="Calibri"/>
                <a:cs typeface="Calibri"/>
              </a:rPr>
              <a:t>default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constructor</a:t>
            </a:r>
            <a:endParaRPr sz="1721">
              <a:latin typeface="Calibri"/>
              <a:cs typeface="Calibri"/>
            </a:endParaRPr>
          </a:p>
          <a:p>
            <a:pPr marL="219087" indent="-208441">
              <a:spcBef>
                <a:spcPts val="31"/>
              </a:spcBef>
              <a:buFont typeface="Arial MT"/>
              <a:buChar char="•"/>
              <a:tabLst>
                <a:tab pos="219087" algn="l"/>
                <a:tab pos="219647" algn="l"/>
              </a:tabLst>
            </a:pPr>
            <a:r>
              <a:rPr sz="1721" spc="4" dirty="0">
                <a:latin typeface="Calibri"/>
                <a:cs typeface="Calibri"/>
              </a:rPr>
              <a:t>uniform</a:t>
            </a:r>
            <a:r>
              <a:rPr sz="1721" spc="-35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initialization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constructor</a:t>
            </a:r>
            <a:endParaRPr sz="1721">
              <a:latin typeface="Calibri"/>
              <a:cs typeface="Calibri"/>
            </a:endParaRPr>
          </a:p>
          <a:p>
            <a:pPr marL="219087" indent="-208441">
              <a:spcBef>
                <a:spcPts val="31"/>
              </a:spcBef>
              <a:buFont typeface="Arial MT"/>
              <a:buChar char="•"/>
              <a:tabLst>
                <a:tab pos="219087" algn="l"/>
                <a:tab pos="219647" algn="l"/>
              </a:tabLst>
            </a:pPr>
            <a:r>
              <a:rPr sz="1721" spc="4" dirty="0">
                <a:latin typeface="Calibri"/>
                <a:cs typeface="Calibri"/>
              </a:rPr>
              <a:t>copy</a:t>
            </a:r>
            <a:r>
              <a:rPr sz="1721" spc="-35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constructor</a:t>
            </a:r>
            <a:endParaRPr sz="1721">
              <a:latin typeface="Calibri"/>
              <a:cs typeface="Calibri"/>
            </a:endParaRPr>
          </a:p>
          <a:p>
            <a:pPr marL="219087" indent="-208441">
              <a:spcBef>
                <a:spcPts val="31"/>
              </a:spcBef>
              <a:buFont typeface="Arial MT"/>
              <a:buChar char="•"/>
              <a:tabLst>
                <a:tab pos="219087" algn="l"/>
                <a:tab pos="219647" algn="l"/>
              </a:tabLst>
            </a:pPr>
            <a:r>
              <a:rPr sz="1721" spc="-4" dirty="0">
                <a:latin typeface="Calibri"/>
                <a:cs typeface="Calibri"/>
              </a:rPr>
              <a:t>iterator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constructor</a:t>
            </a:r>
            <a:endParaRPr sz="1721">
              <a:latin typeface="Calibri"/>
              <a:cs typeface="Calibri"/>
            </a:endParaRPr>
          </a:p>
          <a:p>
            <a:pPr marL="219087" indent="-208441">
              <a:spcBef>
                <a:spcPts val="35"/>
              </a:spcBef>
              <a:buFont typeface="Arial MT"/>
              <a:buChar char="•"/>
              <a:tabLst>
                <a:tab pos="219087" algn="l"/>
                <a:tab pos="219647" algn="l"/>
              </a:tabLst>
            </a:pPr>
            <a:r>
              <a:rPr sz="1721" spc="-4" dirty="0">
                <a:latin typeface="Calibri"/>
                <a:cs typeface="Calibri"/>
              </a:rPr>
              <a:t>size()</a:t>
            </a:r>
            <a:endParaRPr sz="1721">
              <a:latin typeface="Calibri"/>
              <a:cs typeface="Calibri"/>
            </a:endParaRPr>
          </a:p>
          <a:p>
            <a:pPr marL="219087" indent="-208441">
              <a:spcBef>
                <a:spcPts val="31"/>
              </a:spcBef>
              <a:buFont typeface="Arial MT"/>
              <a:buChar char="•"/>
              <a:tabLst>
                <a:tab pos="219087" algn="l"/>
                <a:tab pos="219647" algn="l"/>
              </a:tabLst>
            </a:pPr>
            <a:r>
              <a:rPr sz="1721" spc="9" dirty="0">
                <a:latin typeface="Calibri"/>
                <a:cs typeface="Calibri"/>
              </a:rPr>
              <a:t>clear()</a:t>
            </a:r>
            <a:endParaRPr sz="1721">
              <a:latin typeface="Calibri"/>
              <a:cs typeface="Calibri"/>
            </a:endParaRPr>
          </a:p>
          <a:p>
            <a:pPr marL="219087" indent="-208441">
              <a:spcBef>
                <a:spcPts val="31"/>
              </a:spcBef>
              <a:buFont typeface="Arial MT"/>
              <a:buChar char="•"/>
              <a:tabLst>
                <a:tab pos="219087" algn="l"/>
                <a:tab pos="219647" algn="l"/>
              </a:tabLst>
            </a:pPr>
            <a:r>
              <a:rPr sz="1721" spc="9" dirty="0">
                <a:latin typeface="Calibri"/>
                <a:cs typeface="Calibri"/>
              </a:rPr>
              <a:t>begin()</a:t>
            </a:r>
            <a:endParaRPr sz="1721">
              <a:latin typeface="Calibri"/>
              <a:cs typeface="Calibri"/>
            </a:endParaRPr>
          </a:p>
          <a:p>
            <a:pPr marL="219087" indent="-208441">
              <a:spcBef>
                <a:spcPts val="31"/>
              </a:spcBef>
              <a:buFont typeface="Arial MT"/>
              <a:buChar char="•"/>
              <a:tabLst>
                <a:tab pos="219087" algn="l"/>
                <a:tab pos="219647" algn="l"/>
              </a:tabLst>
            </a:pPr>
            <a:r>
              <a:rPr sz="1721" spc="4" dirty="0">
                <a:latin typeface="Calibri"/>
                <a:cs typeface="Calibri"/>
              </a:rPr>
              <a:t>end()</a:t>
            </a:r>
            <a:endParaRPr sz="1721">
              <a:latin typeface="Calibri"/>
              <a:cs typeface="Calibri"/>
            </a:endParaRPr>
          </a:p>
          <a:p>
            <a:pPr marL="219087" indent="-208441">
              <a:spcBef>
                <a:spcPts val="31"/>
              </a:spcBef>
              <a:buFont typeface="Arial MT"/>
              <a:buChar char="•"/>
              <a:tabLst>
                <a:tab pos="219087" algn="l"/>
                <a:tab pos="219647" algn="l"/>
              </a:tabLst>
            </a:pPr>
            <a:r>
              <a:rPr sz="1721" dirty="0">
                <a:latin typeface="Calibri"/>
                <a:cs typeface="Calibri"/>
              </a:rPr>
              <a:t>default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allocator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7645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53316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Iterators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6311713" cy="151661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Pointer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like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objects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Used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 </a:t>
            </a:r>
            <a:r>
              <a:rPr sz="2030" dirty="0">
                <a:latin typeface="Calibri"/>
                <a:cs typeface="Calibri"/>
              </a:rPr>
              <a:t>access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elements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their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position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overloaded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operators,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such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++,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--,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*,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etc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Created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through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begin()</a:t>
            </a:r>
            <a:r>
              <a:rPr sz="2030" spc="9" dirty="0">
                <a:latin typeface="Calibri"/>
                <a:cs typeface="Calibri"/>
              </a:rPr>
              <a:t> &amp; </a:t>
            </a:r>
            <a:r>
              <a:rPr sz="2030" dirty="0">
                <a:latin typeface="Calibri"/>
                <a:cs typeface="Calibri"/>
              </a:rPr>
              <a:t>end()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 all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containers</a:t>
            </a:r>
            <a:endParaRPr sz="203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15142" y="3978312"/>
          <a:ext cx="3630704" cy="309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43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92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944906" y="4386431"/>
            <a:ext cx="93009" cy="442632"/>
          </a:xfrm>
          <a:custGeom>
            <a:avLst/>
            <a:gdLst/>
            <a:ahLst/>
            <a:cxnLst/>
            <a:rect l="l" t="t" r="r" b="b"/>
            <a:pathLst>
              <a:path w="105410" h="501650">
                <a:moveTo>
                  <a:pt x="42672" y="105156"/>
                </a:moveTo>
                <a:lnTo>
                  <a:pt x="0" y="105156"/>
                </a:lnTo>
                <a:lnTo>
                  <a:pt x="53340" y="0"/>
                </a:lnTo>
                <a:lnTo>
                  <a:pt x="99899" y="94487"/>
                </a:lnTo>
                <a:lnTo>
                  <a:pt x="42672" y="94487"/>
                </a:lnTo>
                <a:lnTo>
                  <a:pt x="42672" y="105156"/>
                </a:lnTo>
                <a:close/>
              </a:path>
              <a:path w="105410" h="501650">
                <a:moveTo>
                  <a:pt x="64008" y="501396"/>
                </a:moveTo>
                <a:lnTo>
                  <a:pt x="42672" y="501396"/>
                </a:lnTo>
                <a:lnTo>
                  <a:pt x="42672" y="94487"/>
                </a:lnTo>
                <a:lnTo>
                  <a:pt x="64008" y="94487"/>
                </a:lnTo>
                <a:lnTo>
                  <a:pt x="64008" y="501396"/>
                </a:lnTo>
                <a:close/>
              </a:path>
              <a:path w="105410" h="501650">
                <a:moveTo>
                  <a:pt x="105156" y="105156"/>
                </a:moveTo>
                <a:lnTo>
                  <a:pt x="64008" y="105156"/>
                </a:lnTo>
                <a:lnTo>
                  <a:pt x="64008" y="94487"/>
                </a:lnTo>
                <a:lnTo>
                  <a:pt x="99899" y="94487"/>
                </a:lnTo>
                <a:lnTo>
                  <a:pt x="105156" y="105156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6613263" y="4386431"/>
            <a:ext cx="91887" cy="442632"/>
          </a:xfrm>
          <a:custGeom>
            <a:avLst/>
            <a:gdLst/>
            <a:ahLst/>
            <a:cxnLst/>
            <a:rect l="l" t="t" r="r" b="b"/>
            <a:pathLst>
              <a:path w="104140" h="501650">
                <a:moveTo>
                  <a:pt x="41148" y="105156"/>
                </a:moveTo>
                <a:lnTo>
                  <a:pt x="0" y="105156"/>
                </a:lnTo>
                <a:lnTo>
                  <a:pt x="51816" y="0"/>
                </a:lnTo>
                <a:lnTo>
                  <a:pt x="98375" y="94487"/>
                </a:lnTo>
                <a:lnTo>
                  <a:pt x="41148" y="94487"/>
                </a:lnTo>
                <a:lnTo>
                  <a:pt x="41148" y="105156"/>
                </a:lnTo>
                <a:close/>
              </a:path>
              <a:path w="104140" h="501650">
                <a:moveTo>
                  <a:pt x="62484" y="501396"/>
                </a:moveTo>
                <a:lnTo>
                  <a:pt x="41148" y="501396"/>
                </a:lnTo>
                <a:lnTo>
                  <a:pt x="41148" y="94487"/>
                </a:lnTo>
                <a:lnTo>
                  <a:pt x="62484" y="94487"/>
                </a:lnTo>
                <a:lnTo>
                  <a:pt x="62484" y="501396"/>
                </a:lnTo>
                <a:close/>
              </a:path>
              <a:path w="104140" h="501650">
                <a:moveTo>
                  <a:pt x="103632" y="105156"/>
                </a:moveTo>
                <a:lnTo>
                  <a:pt x="62484" y="105156"/>
                </a:lnTo>
                <a:lnTo>
                  <a:pt x="62484" y="94487"/>
                </a:lnTo>
                <a:lnTo>
                  <a:pt x="98375" y="94487"/>
                </a:lnTo>
                <a:lnTo>
                  <a:pt x="103632" y="105156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2793853" y="4839185"/>
            <a:ext cx="397249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b</a:t>
            </a:r>
            <a:r>
              <a:rPr sz="1279" spc="13" dirty="0">
                <a:latin typeface="Calibri"/>
                <a:cs typeface="Calibri"/>
              </a:rPr>
              <a:t>e</a:t>
            </a:r>
            <a:r>
              <a:rPr sz="1279" spc="9" dirty="0">
                <a:latin typeface="Calibri"/>
                <a:cs typeface="Calibri"/>
              </a:rPr>
              <a:t>gin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18912" y="4839185"/>
            <a:ext cx="280147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latin typeface="Calibri"/>
                <a:cs typeface="Calibri"/>
              </a:rPr>
              <a:t>e</a:t>
            </a:r>
            <a:r>
              <a:rPr sz="1279" spc="9" dirty="0">
                <a:latin typeface="Calibri"/>
                <a:cs typeface="Calibri"/>
              </a:rPr>
              <a:t>n</a:t>
            </a:r>
            <a:r>
              <a:rPr sz="1279" spc="18" dirty="0">
                <a:latin typeface="Calibri"/>
                <a:cs typeface="Calibri"/>
              </a:rPr>
              <a:t>d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0540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95519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s</a:t>
            </a:r>
            <a:r>
              <a:rPr sz="3177" spc="-110" dirty="0"/>
              <a:t>t</a:t>
            </a:r>
            <a:r>
              <a:rPr sz="3177" spc="-71" dirty="0"/>
              <a:t>d</a:t>
            </a:r>
            <a:r>
              <a:rPr sz="3177" spc="-13" dirty="0"/>
              <a:t>:</a:t>
            </a:r>
            <a:r>
              <a:rPr sz="3177" spc="-79" dirty="0"/>
              <a:t>:</a:t>
            </a:r>
            <a:r>
              <a:rPr sz="3177" spc="-97" dirty="0"/>
              <a:t>a</a:t>
            </a:r>
            <a:r>
              <a:rPr sz="3177" spc="-44" dirty="0"/>
              <a:t>r</a:t>
            </a:r>
            <a:r>
              <a:rPr sz="3177" spc="-106" dirty="0"/>
              <a:t>r</a:t>
            </a:r>
            <a:r>
              <a:rPr sz="3177" spc="-163" dirty="0"/>
              <a:t>a</a:t>
            </a:r>
            <a:r>
              <a:rPr sz="3177" spc="-93" dirty="0"/>
              <a:t>y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4093509" cy="226964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Thin</a:t>
            </a:r>
            <a:r>
              <a:rPr sz="2030" spc="-4" dirty="0">
                <a:latin typeface="Calibri"/>
                <a:cs typeface="Calibri"/>
              </a:rPr>
              <a:t> wrapper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over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C-style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static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array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Supports</a:t>
            </a:r>
            <a:r>
              <a:rPr sz="2030" spc="-13" dirty="0">
                <a:latin typeface="Calibri"/>
                <a:cs typeface="Calibri"/>
              </a:rPr>
              <a:t> iterators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Knows</a:t>
            </a:r>
            <a:r>
              <a:rPr sz="2030" dirty="0">
                <a:latin typeface="Calibri"/>
                <a:cs typeface="Calibri"/>
              </a:rPr>
              <a:t> about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its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size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Provides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random</a:t>
            </a:r>
            <a:r>
              <a:rPr sz="2030" dirty="0">
                <a:latin typeface="Calibri"/>
                <a:cs typeface="Calibri"/>
              </a:rPr>
              <a:t> access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Can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used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C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functions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Cannot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grow</a:t>
            </a:r>
            <a:endParaRPr sz="203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746562" y="4920950"/>
          <a:ext cx="3630704" cy="309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43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9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6349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33621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s</a:t>
            </a:r>
            <a:r>
              <a:rPr sz="3177" spc="-110" dirty="0"/>
              <a:t>t</a:t>
            </a:r>
            <a:r>
              <a:rPr sz="3177" spc="-71" dirty="0"/>
              <a:t>d</a:t>
            </a:r>
            <a:r>
              <a:rPr sz="3177" spc="-13" dirty="0"/>
              <a:t>:</a:t>
            </a:r>
            <a:r>
              <a:rPr sz="3177" spc="-79" dirty="0"/>
              <a:t>:</a:t>
            </a:r>
            <a:r>
              <a:rPr sz="3177" spc="-128" dirty="0"/>
              <a:t>v</a:t>
            </a:r>
            <a:r>
              <a:rPr sz="3177" spc="-66" dirty="0"/>
              <a:t>e</a:t>
            </a:r>
            <a:r>
              <a:rPr sz="3177" spc="13" dirty="0"/>
              <a:t>c</a:t>
            </a:r>
            <a:r>
              <a:rPr sz="3177" spc="-110" dirty="0"/>
              <a:t>t</a:t>
            </a:r>
            <a:r>
              <a:rPr sz="3177" spc="-75" dirty="0"/>
              <a:t>o</a:t>
            </a:r>
            <a:r>
              <a:rPr sz="3177" spc="-26" dirty="0"/>
              <a:t>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4421281" cy="1893128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Behaves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like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dynamic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22" dirty="0">
                <a:latin typeface="Calibri"/>
                <a:cs typeface="Calibri"/>
              </a:rPr>
              <a:t>array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Grows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automatically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Efficient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addition/removal </a:t>
            </a:r>
            <a:r>
              <a:rPr sz="2030" spc="-18" dirty="0">
                <a:latin typeface="Calibri"/>
                <a:cs typeface="Calibri"/>
              </a:rPr>
              <a:t>at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end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Provides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random</a:t>
            </a:r>
            <a:r>
              <a:rPr sz="2030" dirty="0">
                <a:latin typeface="Calibri"/>
                <a:cs typeface="Calibri"/>
              </a:rPr>
              <a:t> access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Not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good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 </a:t>
            </a:r>
            <a:r>
              <a:rPr sz="2030" dirty="0">
                <a:latin typeface="Calibri"/>
                <a:cs typeface="Calibri"/>
              </a:rPr>
              <a:t>insertion/deletion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49251" y="4645959"/>
            <a:ext cx="3975847" cy="480172"/>
            <a:chOff x="2963418" y="5265420"/>
            <a:chExt cx="4505960" cy="544195"/>
          </a:xfrm>
        </p:grpSpPr>
        <p:sp>
          <p:nvSpPr>
            <p:cNvPr id="6" name="object 6"/>
            <p:cNvSpPr/>
            <p:nvPr/>
          </p:nvSpPr>
          <p:spPr>
            <a:xfrm>
              <a:off x="2974848" y="5349239"/>
              <a:ext cx="4114800" cy="350520"/>
            </a:xfrm>
            <a:custGeom>
              <a:avLst/>
              <a:gdLst/>
              <a:ahLst/>
              <a:cxnLst/>
              <a:rect l="l" t="t" r="r" b="b"/>
              <a:pathLst>
                <a:path w="4114800" h="350520">
                  <a:moveTo>
                    <a:pt x="0" y="0"/>
                  </a:moveTo>
                  <a:lnTo>
                    <a:pt x="513587" y="0"/>
                  </a:lnTo>
                  <a:lnTo>
                    <a:pt x="513587" y="350520"/>
                  </a:lnTo>
                  <a:lnTo>
                    <a:pt x="0" y="350520"/>
                  </a:lnTo>
                  <a:lnTo>
                    <a:pt x="0" y="0"/>
                  </a:lnTo>
                  <a:close/>
                </a:path>
                <a:path w="4114800" h="350520">
                  <a:moveTo>
                    <a:pt x="513587" y="0"/>
                  </a:moveTo>
                  <a:lnTo>
                    <a:pt x="1028700" y="0"/>
                  </a:lnTo>
                  <a:lnTo>
                    <a:pt x="1028700" y="350520"/>
                  </a:lnTo>
                  <a:lnTo>
                    <a:pt x="513587" y="350520"/>
                  </a:lnTo>
                  <a:lnTo>
                    <a:pt x="513587" y="0"/>
                  </a:lnTo>
                  <a:close/>
                </a:path>
                <a:path w="4114800" h="350520">
                  <a:moveTo>
                    <a:pt x="1028700" y="0"/>
                  </a:moveTo>
                  <a:lnTo>
                    <a:pt x="1542287" y="0"/>
                  </a:lnTo>
                  <a:lnTo>
                    <a:pt x="1542287" y="350520"/>
                  </a:lnTo>
                  <a:lnTo>
                    <a:pt x="1028700" y="350520"/>
                  </a:lnTo>
                  <a:lnTo>
                    <a:pt x="1028700" y="0"/>
                  </a:lnTo>
                  <a:close/>
                </a:path>
                <a:path w="4114800" h="350520">
                  <a:moveTo>
                    <a:pt x="1542287" y="0"/>
                  </a:moveTo>
                  <a:lnTo>
                    <a:pt x="2057400" y="0"/>
                  </a:lnTo>
                  <a:lnTo>
                    <a:pt x="2057400" y="350520"/>
                  </a:lnTo>
                  <a:lnTo>
                    <a:pt x="1542287" y="350520"/>
                  </a:lnTo>
                  <a:lnTo>
                    <a:pt x="1542287" y="0"/>
                  </a:lnTo>
                  <a:close/>
                </a:path>
                <a:path w="4114800" h="350520">
                  <a:moveTo>
                    <a:pt x="2057400" y="0"/>
                  </a:moveTo>
                  <a:lnTo>
                    <a:pt x="2570987" y="0"/>
                  </a:lnTo>
                  <a:lnTo>
                    <a:pt x="2570987" y="350520"/>
                  </a:lnTo>
                  <a:lnTo>
                    <a:pt x="2057400" y="350520"/>
                  </a:lnTo>
                  <a:lnTo>
                    <a:pt x="2057400" y="0"/>
                  </a:lnTo>
                  <a:close/>
                </a:path>
                <a:path w="4114800" h="350520">
                  <a:moveTo>
                    <a:pt x="2570987" y="0"/>
                  </a:moveTo>
                  <a:lnTo>
                    <a:pt x="3086100" y="0"/>
                  </a:lnTo>
                  <a:lnTo>
                    <a:pt x="3086100" y="350520"/>
                  </a:lnTo>
                  <a:lnTo>
                    <a:pt x="2570987" y="350520"/>
                  </a:lnTo>
                  <a:lnTo>
                    <a:pt x="2570987" y="0"/>
                  </a:lnTo>
                  <a:close/>
                </a:path>
                <a:path w="4114800" h="350520">
                  <a:moveTo>
                    <a:pt x="3086100" y="0"/>
                  </a:moveTo>
                  <a:lnTo>
                    <a:pt x="3599687" y="0"/>
                  </a:lnTo>
                  <a:lnTo>
                    <a:pt x="3599687" y="350520"/>
                  </a:lnTo>
                  <a:lnTo>
                    <a:pt x="3086100" y="350520"/>
                  </a:lnTo>
                  <a:lnTo>
                    <a:pt x="3086100" y="0"/>
                  </a:lnTo>
                  <a:close/>
                </a:path>
                <a:path w="4114800" h="350520">
                  <a:moveTo>
                    <a:pt x="3599687" y="0"/>
                  </a:moveTo>
                  <a:lnTo>
                    <a:pt x="4114800" y="0"/>
                  </a:lnTo>
                  <a:lnTo>
                    <a:pt x="4114800" y="350520"/>
                  </a:lnTo>
                  <a:lnTo>
                    <a:pt x="3599687" y="350520"/>
                  </a:lnTo>
                  <a:lnTo>
                    <a:pt x="3599687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7089648" y="5265420"/>
              <a:ext cx="0" cy="544195"/>
            </a:xfrm>
            <a:custGeom>
              <a:avLst/>
              <a:gdLst/>
              <a:ahLst/>
              <a:cxnLst/>
              <a:rect l="l" t="t" r="r" b="b"/>
              <a:pathLst>
                <a:path h="544195">
                  <a:moveTo>
                    <a:pt x="0" y="0"/>
                  </a:moveTo>
                  <a:lnTo>
                    <a:pt x="0" y="544067"/>
                  </a:lnTo>
                </a:path>
              </a:pathLst>
            </a:custGeom>
            <a:ln w="22859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6903719" y="5506211"/>
              <a:ext cx="565785" cy="62865"/>
            </a:xfrm>
            <a:custGeom>
              <a:avLst/>
              <a:gdLst/>
              <a:ahLst/>
              <a:cxnLst/>
              <a:rect l="l" t="t" r="r" b="b"/>
              <a:pathLst>
                <a:path w="565784" h="62864">
                  <a:moveTo>
                    <a:pt x="502920" y="62484"/>
                  </a:moveTo>
                  <a:lnTo>
                    <a:pt x="502920" y="0"/>
                  </a:lnTo>
                  <a:lnTo>
                    <a:pt x="549783" y="22860"/>
                  </a:lnTo>
                  <a:lnTo>
                    <a:pt x="513587" y="22860"/>
                  </a:lnTo>
                  <a:lnTo>
                    <a:pt x="513587" y="39624"/>
                  </a:lnTo>
                  <a:lnTo>
                    <a:pt x="547551" y="39624"/>
                  </a:lnTo>
                  <a:lnTo>
                    <a:pt x="502920" y="62484"/>
                  </a:lnTo>
                  <a:close/>
                </a:path>
                <a:path w="565784" h="62864">
                  <a:moveTo>
                    <a:pt x="502920" y="39624"/>
                  </a:moveTo>
                  <a:lnTo>
                    <a:pt x="0" y="39624"/>
                  </a:lnTo>
                  <a:lnTo>
                    <a:pt x="0" y="22860"/>
                  </a:lnTo>
                  <a:lnTo>
                    <a:pt x="502920" y="22860"/>
                  </a:lnTo>
                  <a:lnTo>
                    <a:pt x="502920" y="39624"/>
                  </a:lnTo>
                  <a:close/>
                </a:path>
                <a:path w="565784" h="62864">
                  <a:moveTo>
                    <a:pt x="547551" y="39624"/>
                  </a:moveTo>
                  <a:lnTo>
                    <a:pt x="513587" y="39624"/>
                  </a:lnTo>
                  <a:lnTo>
                    <a:pt x="513587" y="22860"/>
                  </a:lnTo>
                  <a:lnTo>
                    <a:pt x="549783" y="22860"/>
                  </a:lnTo>
                  <a:lnTo>
                    <a:pt x="565404" y="30480"/>
                  </a:lnTo>
                  <a:lnTo>
                    <a:pt x="547551" y="3962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3184686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Modifiers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15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Some of these can be modified using modifiers – signed, unsigned,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short, long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All types can be qualified with qualifiers – const, volatile, static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All types occupy memory and can hold a range of values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memory requirements may change with platform</a:t>
            </a:r>
          </a:p>
        </p:txBody>
      </p:sp>
    </p:spTree>
    <p:extLst>
      <p:ext uri="{BB962C8B-B14F-4D97-AF65-F5344CB8AC3E}">
        <p14:creationId xmlns:p14="http://schemas.microsoft.com/office/powerpoint/2010/main" val="4210818970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340655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6" dirty="0"/>
              <a:t>std::deque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5076265" cy="151661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Efficient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addition/removal </a:t>
            </a:r>
            <a:r>
              <a:rPr sz="2030" spc="-18" dirty="0">
                <a:latin typeface="Calibri"/>
                <a:cs typeface="Calibri"/>
              </a:rPr>
              <a:t>at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both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ends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Grows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automatically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Provides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random</a:t>
            </a:r>
            <a:r>
              <a:rPr sz="2030" dirty="0">
                <a:latin typeface="Calibri"/>
                <a:cs typeface="Calibri"/>
              </a:rPr>
              <a:t> access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Not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good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 </a:t>
            </a:r>
            <a:r>
              <a:rPr sz="2030" dirty="0">
                <a:latin typeface="Calibri"/>
                <a:cs typeface="Calibri"/>
              </a:rPr>
              <a:t>insertion/deletion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02990" y="4785808"/>
            <a:ext cx="4339478" cy="480172"/>
            <a:chOff x="2570988" y="5423915"/>
            <a:chExt cx="4918075" cy="544195"/>
          </a:xfrm>
        </p:grpSpPr>
        <p:sp>
          <p:nvSpPr>
            <p:cNvPr id="6" name="object 6"/>
            <p:cNvSpPr/>
            <p:nvPr/>
          </p:nvSpPr>
          <p:spPr>
            <a:xfrm>
              <a:off x="2994659" y="5507735"/>
              <a:ext cx="4114800" cy="350520"/>
            </a:xfrm>
            <a:custGeom>
              <a:avLst/>
              <a:gdLst/>
              <a:ahLst/>
              <a:cxnLst/>
              <a:rect l="l" t="t" r="r" b="b"/>
              <a:pathLst>
                <a:path w="4114800" h="350520">
                  <a:moveTo>
                    <a:pt x="0" y="0"/>
                  </a:moveTo>
                  <a:lnTo>
                    <a:pt x="513588" y="0"/>
                  </a:lnTo>
                  <a:lnTo>
                    <a:pt x="513588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  <a:path w="4114800" h="350520">
                  <a:moveTo>
                    <a:pt x="513588" y="0"/>
                  </a:moveTo>
                  <a:lnTo>
                    <a:pt x="1028700" y="0"/>
                  </a:lnTo>
                  <a:lnTo>
                    <a:pt x="1028700" y="350519"/>
                  </a:lnTo>
                  <a:lnTo>
                    <a:pt x="513588" y="350519"/>
                  </a:lnTo>
                  <a:lnTo>
                    <a:pt x="513588" y="0"/>
                  </a:lnTo>
                  <a:close/>
                </a:path>
                <a:path w="4114800" h="350520">
                  <a:moveTo>
                    <a:pt x="1028700" y="0"/>
                  </a:moveTo>
                  <a:lnTo>
                    <a:pt x="1542288" y="0"/>
                  </a:lnTo>
                  <a:lnTo>
                    <a:pt x="1542288" y="350519"/>
                  </a:lnTo>
                  <a:lnTo>
                    <a:pt x="1028700" y="350519"/>
                  </a:lnTo>
                  <a:lnTo>
                    <a:pt x="1028700" y="0"/>
                  </a:lnTo>
                  <a:close/>
                </a:path>
                <a:path w="4114800" h="350520">
                  <a:moveTo>
                    <a:pt x="1542288" y="0"/>
                  </a:moveTo>
                  <a:lnTo>
                    <a:pt x="2057400" y="0"/>
                  </a:lnTo>
                  <a:lnTo>
                    <a:pt x="2057400" y="350519"/>
                  </a:lnTo>
                  <a:lnTo>
                    <a:pt x="1542288" y="350519"/>
                  </a:lnTo>
                  <a:lnTo>
                    <a:pt x="1542288" y="0"/>
                  </a:lnTo>
                  <a:close/>
                </a:path>
                <a:path w="4114800" h="350520">
                  <a:moveTo>
                    <a:pt x="2057400" y="0"/>
                  </a:moveTo>
                  <a:lnTo>
                    <a:pt x="2570988" y="0"/>
                  </a:lnTo>
                  <a:lnTo>
                    <a:pt x="2570988" y="350519"/>
                  </a:lnTo>
                  <a:lnTo>
                    <a:pt x="2057400" y="350519"/>
                  </a:lnTo>
                  <a:lnTo>
                    <a:pt x="2057400" y="0"/>
                  </a:lnTo>
                  <a:close/>
                </a:path>
                <a:path w="4114800" h="350520">
                  <a:moveTo>
                    <a:pt x="2570988" y="0"/>
                  </a:moveTo>
                  <a:lnTo>
                    <a:pt x="3086100" y="0"/>
                  </a:lnTo>
                  <a:lnTo>
                    <a:pt x="3086100" y="350519"/>
                  </a:lnTo>
                  <a:lnTo>
                    <a:pt x="2570988" y="350519"/>
                  </a:lnTo>
                  <a:lnTo>
                    <a:pt x="2570988" y="0"/>
                  </a:lnTo>
                  <a:close/>
                </a:path>
                <a:path w="4114800" h="350520">
                  <a:moveTo>
                    <a:pt x="3086100" y="0"/>
                  </a:moveTo>
                  <a:lnTo>
                    <a:pt x="3599688" y="0"/>
                  </a:lnTo>
                  <a:lnTo>
                    <a:pt x="3599688" y="350519"/>
                  </a:lnTo>
                  <a:lnTo>
                    <a:pt x="3086100" y="350519"/>
                  </a:lnTo>
                  <a:lnTo>
                    <a:pt x="3086100" y="0"/>
                  </a:lnTo>
                  <a:close/>
                </a:path>
                <a:path w="4114800" h="350520">
                  <a:moveTo>
                    <a:pt x="3599688" y="0"/>
                  </a:moveTo>
                  <a:lnTo>
                    <a:pt x="4114800" y="0"/>
                  </a:lnTo>
                  <a:lnTo>
                    <a:pt x="4114800" y="350519"/>
                  </a:lnTo>
                  <a:lnTo>
                    <a:pt x="3599688" y="350519"/>
                  </a:lnTo>
                  <a:lnTo>
                    <a:pt x="3599688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7109460" y="5423915"/>
              <a:ext cx="0" cy="544195"/>
            </a:xfrm>
            <a:custGeom>
              <a:avLst/>
              <a:gdLst/>
              <a:ahLst/>
              <a:cxnLst/>
              <a:rect l="l" t="t" r="r" b="b"/>
              <a:pathLst>
                <a:path h="544195">
                  <a:moveTo>
                    <a:pt x="0" y="0"/>
                  </a:moveTo>
                  <a:lnTo>
                    <a:pt x="0" y="544067"/>
                  </a:lnTo>
                </a:path>
              </a:pathLst>
            </a:custGeom>
            <a:ln w="22859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6923532" y="5664707"/>
              <a:ext cx="565785" cy="62865"/>
            </a:xfrm>
            <a:custGeom>
              <a:avLst/>
              <a:gdLst/>
              <a:ahLst/>
              <a:cxnLst/>
              <a:rect l="l" t="t" r="r" b="b"/>
              <a:pathLst>
                <a:path w="565784" h="62864">
                  <a:moveTo>
                    <a:pt x="502920" y="62484"/>
                  </a:moveTo>
                  <a:lnTo>
                    <a:pt x="502920" y="0"/>
                  </a:lnTo>
                  <a:lnTo>
                    <a:pt x="549783" y="22860"/>
                  </a:lnTo>
                  <a:lnTo>
                    <a:pt x="513587" y="22860"/>
                  </a:lnTo>
                  <a:lnTo>
                    <a:pt x="513587" y="39624"/>
                  </a:lnTo>
                  <a:lnTo>
                    <a:pt x="547551" y="39624"/>
                  </a:lnTo>
                  <a:lnTo>
                    <a:pt x="502920" y="62484"/>
                  </a:lnTo>
                  <a:close/>
                </a:path>
                <a:path w="565784" h="62864">
                  <a:moveTo>
                    <a:pt x="502920" y="39624"/>
                  </a:moveTo>
                  <a:lnTo>
                    <a:pt x="0" y="39624"/>
                  </a:lnTo>
                  <a:lnTo>
                    <a:pt x="0" y="22860"/>
                  </a:lnTo>
                  <a:lnTo>
                    <a:pt x="502920" y="22860"/>
                  </a:lnTo>
                  <a:lnTo>
                    <a:pt x="502920" y="39624"/>
                  </a:lnTo>
                  <a:close/>
                </a:path>
                <a:path w="565784" h="62864">
                  <a:moveTo>
                    <a:pt x="547551" y="39624"/>
                  </a:moveTo>
                  <a:lnTo>
                    <a:pt x="513587" y="39624"/>
                  </a:lnTo>
                  <a:lnTo>
                    <a:pt x="513587" y="22860"/>
                  </a:lnTo>
                  <a:lnTo>
                    <a:pt x="549783" y="22860"/>
                  </a:lnTo>
                  <a:lnTo>
                    <a:pt x="565404" y="30480"/>
                  </a:lnTo>
                  <a:lnTo>
                    <a:pt x="547551" y="3962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994659" y="5423915"/>
              <a:ext cx="0" cy="544195"/>
            </a:xfrm>
            <a:custGeom>
              <a:avLst/>
              <a:gdLst/>
              <a:ahLst/>
              <a:cxnLst/>
              <a:rect l="l" t="t" r="r" b="b"/>
              <a:pathLst>
                <a:path h="544195">
                  <a:moveTo>
                    <a:pt x="0" y="0"/>
                  </a:moveTo>
                  <a:lnTo>
                    <a:pt x="0" y="544067"/>
                  </a:lnTo>
                </a:path>
              </a:pathLst>
            </a:custGeom>
            <a:ln w="22859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70988" y="5660135"/>
              <a:ext cx="541020" cy="62865"/>
            </a:xfrm>
            <a:custGeom>
              <a:avLst/>
              <a:gdLst/>
              <a:ahLst/>
              <a:cxnLst/>
              <a:rect l="l" t="t" r="r" b="b"/>
              <a:pathLst>
                <a:path w="541019" h="62864">
                  <a:moveTo>
                    <a:pt x="62483" y="62484"/>
                  </a:moveTo>
                  <a:lnTo>
                    <a:pt x="0" y="32004"/>
                  </a:lnTo>
                  <a:lnTo>
                    <a:pt x="62483" y="0"/>
                  </a:lnTo>
                  <a:lnTo>
                    <a:pt x="62483" y="24384"/>
                  </a:lnTo>
                  <a:lnTo>
                    <a:pt x="51815" y="24384"/>
                  </a:lnTo>
                  <a:lnTo>
                    <a:pt x="51815" y="39624"/>
                  </a:lnTo>
                  <a:lnTo>
                    <a:pt x="62483" y="39624"/>
                  </a:lnTo>
                  <a:lnTo>
                    <a:pt x="62483" y="62484"/>
                  </a:lnTo>
                  <a:close/>
                </a:path>
                <a:path w="541019" h="62864">
                  <a:moveTo>
                    <a:pt x="62483" y="39624"/>
                  </a:moveTo>
                  <a:lnTo>
                    <a:pt x="51815" y="39624"/>
                  </a:lnTo>
                  <a:lnTo>
                    <a:pt x="51815" y="24384"/>
                  </a:lnTo>
                  <a:lnTo>
                    <a:pt x="62483" y="24384"/>
                  </a:lnTo>
                  <a:lnTo>
                    <a:pt x="62483" y="39624"/>
                  </a:lnTo>
                  <a:close/>
                </a:path>
                <a:path w="541019" h="62864">
                  <a:moveTo>
                    <a:pt x="541020" y="39624"/>
                  </a:moveTo>
                  <a:lnTo>
                    <a:pt x="62483" y="39624"/>
                  </a:lnTo>
                  <a:lnTo>
                    <a:pt x="62483" y="24384"/>
                  </a:lnTo>
                  <a:lnTo>
                    <a:pt x="541020" y="24384"/>
                  </a:lnTo>
                  <a:lnTo>
                    <a:pt x="541020" y="3962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1440352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347689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s</a:t>
            </a:r>
            <a:r>
              <a:rPr sz="3177" spc="-110" dirty="0"/>
              <a:t>t</a:t>
            </a:r>
            <a:r>
              <a:rPr sz="3177" spc="-71" dirty="0"/>
              <a:t>d</a:t>
            </a:r>
            <a:r>
              <a:rPr sz="3177" spc="-13" dirty="0"/>
              <a:t>:</a:t>
            </a:r>
            <a:r>
              <a:rPr sz="3177" spc="-79" dirty="0"/>
              <a:t>:li</a:t>
            </a:r>
            <a:r>
              <a:rPr sz="3177" spc="-115" dirty="0"/>
              <a:t>s</a:t>
            </a:r>
            <a:r>
              <a:rPr sz="3177" spc="-49" dirty="0"/>
              <a:t>t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4455459" cy="11401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Implemented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 a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two-way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linked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list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Efficient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insertion/deletion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anywhere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Does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not</a:t>
            </a:r>
            <a:r>
              <a:rPr sz="2030" spc="-4" dirty="0">
                <a:latin typeface="Calibri"/>
                <a:cs typeface="Calibri"/>
              </a:rPr>
              <a:t> provide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random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access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33606" y="4454338"/>
            <a:ext cx="3878356" cy="340659"/>
            <a:chOff x="2832354" y="5048250"/>
            <a:chExt cx="4395470" cy="386080"/>
          </a:xfrm>
        </p:grpSpPr>
        <p:sp>
          <p:nvSpPr>
            <p:cNvPr id="6" name="object 6"/>
            <p:cNvSpPr/>
            <p:nvPr/>
          </p:nvSpPr>
          <p:spPr>
            <a:xfrm>
              <a:off x="2843784" y="5059679"/>
              <a:ext cx="1286510" cy="350520"/>
            </a:xfrm>
            <a:custGeom>
              <a:avLst/>
              <a:gdLst/>
              <a:ahLst/>
              <a:cxnLst/>
              <a:rect l="l" t="t" r="r" b="b"/>
              <a:pathLst>
                <a:path w="1286510" h="350520">
                  <a:moveTo>
                    <a:pt x="0" y="0"/>
                  </a:moveTo>
                  <a:lnTo>
                    <a:pt x="515112" y="0"/>
                  </a:lnTo>
                  <a:lnTo>
                    <a:pt x="515112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  <a:path w="1286510" h="350520">
                  <a:moveTo>
                    <a:pt x="771143" y="0"/>
                  </a:moveTo>
                  <a:lnTo>
                    <a:pt x="1286256" y="0"/>
                  </a:lnTo>
                  <a:lnTo>
                    <a:pt x="1286256" y="350519"/>
                  </a:lnTo>
                  <a:lnTo>
                    <a:pt x="771143" y="350519"/>
                  </a:lnTo>
                  <a:lnTo>
                    <a:pt x="771143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3358896" y="5122163"/>
              <a:ext cx="256540" cy="71755"/>
            </a:xfrm>
            <a:custGeom>
              <a:avLst/>
              <a:gdLst/>
              <a:ahLst/>
              <a:cxnLst/>
              <a:rect l="l" t="t" r="r" b="b"/>
              <a:pathLst>
                <a:path w="256539" h="71754">
                  <a:moveTo>
                    <a:pt x="138684" y="71628"/>
                  </a:moveTo>
                  <a:lnTo>
                    <a:pt x="138684" y="0"/>
                  </a:lnTo>
                  <a:lnTo>
                    <a:pt x="220317" y="24384"/>
                  </a:lnTo>
                  <a:lnTo>
                    <a:pt x="150876" y="24384"/>
                  </a:lnTo>
                  <a:lnTo>
                    <a:pt x="150876" y="47244"/>
                  </a:lnTo>
                  <a:lnTo>
                    <a:pt x="216916" y="47244"/>
                  </a:lnTo>
                  <a:lnTo>
                    <a:pt x="138684" y="71628"/>
                  </a:lnTo>
                  <a:close/>
                </a:path>
                <a:path w="256539" h="71754">
                  <a:moveTo>
                    <a:pt x="138684" y="47244"/>
                  </a:moveTo>
                  <a:lnTo>
                    <a:pt x="0" y="47244"/>
                  </a:lnTo>
                  <a:lnTo>
                    <a:pt x="0" y="24384"/>
                  </a:lnTo>
                  <a:lnTo>
                    <a:pt x="138684" y="24384"/>
                  </a:lnTo>
                  <a:lnTo>
                    <a:pt x="138684" y="47244"/>
                  </a:lnTo>
                  <a:close/>
                </a:path>
                <a:path w="256539" h="71754">
                  <a:moveTo>
                    <a:pt x="216916" y="47244"/>
                  </a:moveTo>
                  <a:lnTo>
                    <a:pt x="150876" y="47244"/>
                  </a:lnTo>
                  <a:lnTo>
                    <a:pt x="150876" y="24384"/>
                  </a:lnTo>
                  <a:lnTo>
                    <a:pt x="220317" y="24384"/>
                  </a:lnTo>
                  <a:lnTo>
                    <a:pt x="256031" y="35052"/>
                  </a:lnTo>
                  <a:lnTo>
                    <a:pt x="216916" y="472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4387596" y="5065776"/>
              <a:ext cx="513715" cy="350520"/>
            </a:xfrm>
            <a:custGeom>
              <a:avLst/>
              <a:gdLst/>
              <a:ahLst/>
              <a:cxnLst/>
              <a:rect l="l" t="t" r="r" b="b"/>
              <a:pathLst>
                <a:path w="513714" h="350520">
                  <a:moveTo>
                    <a:pt x="0" y="0"/>
                  </a:moveTo>
                  <a:lnTo>
                    <a:pt x="513587" y="0"/>
                  </a:lnTo>
                  <a:lnTo>
                    <a:pt x="513587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130040" y="5122163"/>
              <a:ext cx="257810" cy="71755"/>
            </a:xfrm>
            <a:custGeom>
              <a:avLst/>
              <a:gdLst/>
              <a:ahLst/>
              <a:cxnLst/>
              <a:rect l="l" t="t" r="r" b="b"/>
              <a:pathLst>
                <a:path w="257810" h="71754">
                  <a:moveTo>
                    <a:pt x="138684" y="71628"/>
                  </a:moveTo>
                  <a:lnTo>
                    <a:pt x="138684" y="0"/>
                  </a:lnTo>
                  <a:lnTo>
                    <a:pt x="221377" y="24384"/>
                  </a:lnTo>
                  <a:lnTo>
                    <a:pt x="150876" y="24384"/>
                  </a:lnTo>
                  <a:lnTo>
                    <a:pt x="150876" y="47244"/>
                  </a:lnTo>
                  <a:lnTo>
                    <a:pt x="217932" y="47244"/>
                  </a:lnTo>
                  <a:lnTo>
                    <a:pt x="138684" y="71628"/>
                  </a:lnTo>
                  <a:close/>
                </a:path>
                <a:path w="257810" h="71754">
                  <a:moveTo>
                    <a:pt x="138684" y="47244"/>
                  </a:moveTo>
                  <a:lnTo>
                    <a:pt x="0" y="47244"/>
                  </a:lnTo>
                  <a:lnTo>
                    <a:pt x="0" y="24384"/>
                  </a:lnTo>
                  <a:lnTo>
                    <a:pt x="138684" y="24384"/>
                  </a:lnTo>
                  <a:lnTo>
                    <a:pt x="138684" y="47244"/>
                  </a:lnTo>
                  <a:close/>
                </a:path>
                <a:path w="257810" h="71754">
                  <a:moveTo>
                    <a:pt x="217932" y="47244"/>
                  </a:moveTo>
                  <a:lnTo>
                    <a:pt x="150876" y="47244"/>
                  </a:lnTo>
                  <a:lnTo>
                    <a:pt x="150876" y="24384"/>
                  </a:lnTo>
                  <a:lnTo>
                    <a:pt x="221377" y="24384"/>
                  </a:lnTo>
                  <a:lnTo>
                    <a:pt x="257556" y="35052"/>
                  </a:lnTo>
                  <a:lnTo>
                    <a:pt x="217932" y="472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8739" y="5071871"/>
              <a:ext cx="513715" cy="350520"/>
            </a:xfrm>
            <a:custGeom>
              <a:avLst/>
              <a:gdLst/>
              <a:ahLst/>
              <a:cxnLst/>
              <a:rect l="l" t="t" r="r" b="b"/>
              <a:pathLst>
                <a:path w="513714" h="350520">
                  <a:moveTo>
                    <a:pt x="0" y="0"/>
                  </a:moveTo>
                  <a:lnTo>
                    <a:pt x="513588" y="0"/>
                  </a:lnTo>
                  <a:lnTo>
                    <a:pt x="513588" y="350520"/>
                  </a:lnTo>
                  <a:lnTo>
                    <a:pt x="0" y="350520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4901183" y="5138927"/>
              <a:ext cx="257810" cy="70485"/>
            </a:xfrm>
            <a:custGeom>
              <a:avLst/>
              <a:gdLst/>
              <a:ahLst/>
              <a:cxnLst/>
              <a:rect l="l" t="t" r="r" b="b"/>
              <a:pathLst>
                <a:path w="257810" h="70485">
                  <a:moveTo>
                    <a:pt x="138684" y="70104"/>
                  </a:moveTo>
                  <a:lnTo>
                    <a:pt x="138684" y="0"/>
                  </a:lnTo>
                  <a:lnTo>
                    <a:pt x="216209" y="22860"/>
                  </a:lnTo>
                  <a:lnTo>
                    <a:pt x="150876" y="22860"/>
                  </a:lnTo>
                  <a:lnTo>
                    <a:pt x="150876" y="45720"/>
                  </a:lnTo>
                  <a:lnTo>
                    <a:pt x="221377" y="45720"/>
                  </a:lnTo>
                  <a:lnTo>
                    <a:pt x="138684" y="70104"/>
                  </a:lnTo>
                  <a:close/>
                </a:path>
                <a:path w="257810" h="70485">
                  <a:moveTo>
                    <a:pt x="138684" y="45720"/>
                  </a:moveTo>
                  <a:lnTo>
                    <a:pt x="0" y="45720"/>
                  </a:lnTo>
                  <a:lnTo>
                    <a:pt x="0" y="22860"/>
                  </a:lnTo>
                  <a:lnTo>
                    <a:pt x="138684" y="22860"/>
                  </a:lnTo>
                  <a:lnTo>
                    <a:pt x="138684" y="45720"/>
                  </a:lnTo>
                  <a:close/>
                </a:path>
                <a:path w="257810" h="70485">
                  <a:moveTo>
                    <a:pt x="221377" y="45720"/>
                  </a:moveTo>
                  <a:lnTo>
                    <a:pt x="150876" y="45720"/>
                  </a:lnTo>
                  <a:lnTo>
                    <a:pt x="150876" y="22860"/>
                  </a:lnTo>
                  <a:lnTo>
                    <a:pt x="216209" y="22860"/>
                  </a:lnTo>
                  <a:lnTo>
                    <a:pt x="257556" y="35052"/>
                  </a:lnTo>
                  <a:lnTo>
                    <a:pt x="221377" y="4572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5929883" y="5071871"/>
              <a:ext cx="515620" cy="350520"/>
            </a:xfrm>
            <a:custGeom>
              <a:avLst/>
              <a:gdLst/>
              <a:ahLst/>
              <a:cxnLst/>
              <a:rect l="l" t="t" r="r" b="b"/>
              <a:pathLst>
                <a:path w="515620" h="350520">
                  <a:moveTo>
                    <a:pt x="0" y="0"/>
                  </a:moveTo>
                  <a:lnTo>
                    <a:pt x="515112" y="0"/>
                  </a:lnTo>
                  <a:lnTo>
                    <a:pt x="515112" y="350520"/>
                  </a:lnTo>
                  <a:lnTo>
                    <a:pt x="0" y="350520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72328" y="5128260"/>
              <a:ext cx="257810" cy="70485"/>
            </a:xfrm>
            <a:custGeom>
              <a:avLst/>
              <a:gdLst/>
              <a:ahLst/>
              <a:cxnLst/>
              <a:rect l="l" t="t" r="r" b="b"/>
              <a:pathLst>
                <a:path w="257810" h="70485">
                  <a:moveTo>
                    <a:pt x="140208" y="70104"/>
                  </a:moveTo>
                  <a:lnTo>
                    <a:pt x="140208" y="0"/>
                  </a:lnTo>
                  <a:lnTo>
                    <a:pt x="221841" y="24384"/>
                  </a:lnTo>
                  <a:lnTo>
                    <a:pt x="150876" y="24384"/>
                  </a:lnTo>
                  <a:lnTo>
                    <a:pt x="150876" y="47244"/>
                  </a:lnTo>
                  <a:lnTo>
                    <a:pt x="216739" y="47244"/>
                  </a:lnTo>
                  <a:lnTo>
                    <a:pt x="140208" y="70104"/>
                  </a:lnTo>
                  <a:close/>
                </a:path>
                <a:path w="257810" h="70485">
                  <a:moveTo>
                    <a:pt x="140208" y="47244"/>
                  </a:moveTo>
                  <a:lnTo>
                    <a:pt x="0" y="47244"/>
                  </a:lnTo>
                  <a:lnTo>
                    <a:pt x="0" y="24384"/>
                  </a:lnTo>
                  <a:lnTo>
                    <a:pt x="140208" y="24384"/>
                  </a:lnTo>
                  <a:lnTo>
                    <a:pt x="140208" y="47244"/>
                  </a:lnTo>
                  <a:close/>
                </a:path>
                <a:path w="257810" h="70485">
                  <a:moveTo>
                    <a:pt x="216739" y="47244"/>
                  </a:moveTo>
                  <a:lnTo>
                    <a:pt x="150876" y="47244"/>
                  </a:lnTo>
                  <a:lnTo>
                    <a:pt x="150876" y="24384"/>
                  </a:lnTo>
                  <a:lnTo>
                    <a:pt x="221841" y="24384"/>
                  </a:lnTo>
                  <a:lnTo>
                    <a:pt x="257556" y="35052"/>
                  </a:lnTo>
                  <a:lnTo>
                    <a:pt x="216739" y="472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701028" y="5064251"/>
              <a:ext cx="515620" cy="349250"/>
            </a:xfrm>
            <a:custGeom>
              <a:avLst/>
              <a:gdLst/>
              <a:ahLst/>
              <a:cxnLst/>
              <a:rect l="l" t="t" r="r" b="b"/>
              <a:pathLst>
                <a:path w="515620" h="349250">
                  <a:moveTo>
                    <a:pt x="0" y="0"/>
                  </a:moveTo>
                  <a:lnTo>
                    <a:pt x="515111" y="0"/>
                  </a:lnTo>
                  <a:lnTo>
                    <a:pt x="515111" y="348996"/>
                  </a:lnTo>
                  <a:lnTo>
                    <a:pt x="0" y="348996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8883" y="5138927"/>
              <a:ext cx="3342640" cy="222885"/>
            </a:xfrm>
            <a:custGeom>
              <a:avLst/>
              <a:gdLst/>
              <a:ahLst/>
              <a:cxnLst/>
              <a:rect l="l" t="t" r="r" b="b"/>
              <a:pathLst>
                <a:path w="3342640" h="222885">
                  <a:moveTo>
                    <a:pt x="256032" y="152412"/>
                  </a:moveTo>
                  <a:lnTo>
                    <a:pt x="117348" y="152412"/>
                  </a:lnTo>
                  <a:lnTo>
                    <a:pt x="117348" y="129552"/>
                  </a:lnTo>
                  <a:lnTo>
                    <a:pt x="0" y="164604"/>
                  </a:lnTo>
                  <a:lnTo>
                    <a:pt x="117348" y="199656"/>
                  </a:lnTo>
                  <a:lnTo>
                    <a:pt x="117348" y="176796"/>
                  </a:lnTo>
                  <a:lnTo>
                    <a:pt x="256032" y="176796"/>
                  </a:lnTo>
                  <a:lnTo>
                    <a:pt x="256032" y="152412"/>
                  </a:lnTo>
                  <a:close/>
                </a:path>
                <a:path w="3342640" h="222885">
                  <a:moveTo>
                    <a:pt x="1028712" y="163068"/>
                  </a:moveTo>
                  <a:lnTo>
                    <a:pt x="888504" y="163068"/>
                  </a:lnTo>
                  <a:lnTo>
                    <a:pt x="888504" y="138684"/>
                  </a:lnTo>
                  <a:lnTo>
                    <a:pt x="771156" y="175260"/>
                  </a:lnTo>
                  <a:lnTo>
                    <a:pt x="888504" y="210312"/>
                  </a:lnTo>
                  <a:lnTo>
                    <a:pt x="888504" y="185928"/>
                  </a:lnTo>
                  <a:lnTo>
                    <a:pt x="1028712" y="185928"/>
                  </a:lnTo>
                  <a:lnTo>
                    <a:pt x="1028712" y="163068"/>
                  </a:lnTo>
                  <a:close/>
                </a:path>
                <a:path w="3342640" h="222885">
                  <a:moveTo>
                    <a:pt x="1799844" y="152412"/>
                  </a:moveTo>
                  <a:lnTo>
                    <a:pt x="1659636" y="152412"/>
                  </a:lnTo>
                  <a:lnTo>
                    <a:pt x="1659636" y="129552"/>
                  </a:lnTo>
                  <a:lnTo>
                    <a:pt x="1542288" y="164604"/>
                  </a:lnTo>
                  <a:lnTo>
                    <a:pt x="1659636" y="199656"/>
                  </a:lnTo>
                  <a:lnTo>
                    <a:pt x="1659636" y="176796"/>
                  </a:lnTo>
                  <a:lnTo>
                    <a:pt x="1799844" y="176796"/>
                  </a:lnTo>
                  <a:lnTo>
                    <a:pt x="1799844" y="152412"/>
                  </a:lnTo>
                  <a:close/>
                </a:path>
                <a:path w="3342640" h="222885">
                  <a:moveTo>
                    <a:pt x="2570988" y="169164"/>
                  </a:moveTo>
                  <a:lnTo>
                    <a:pt x="2432304" y="169164"/>
                  </a:lnTo>
                  <a:lnTo>
                    <a:pt x="2432304" y="144780"/>
                  </a:lnTo>
                  <a:lnTo>
                    <a:pt x="2313432" y="179832"/>
                  </a:lnTo>
                  <a:lnTo>
                    <a:pt x="2432304" y="216408"/>
                  </a:lnTo>
                  <a:lnTo>
                    <a:pt x="2432304" y="192024"/>
                  </a:lnTo>
                  <a:lnTo>
                    <a:pt x="2570988" y="192024"/>
                  </a:lnTo>
                  <a:lnTo>
                    <a:pt x="2570988" y="169164"/>
                  </a:lnTo>
                  <a:close/>
                </a:path>
                <a:path w="3342640" h="222885">
                  <a:moveTo>
                    <a:pt x="3342144" y="175272"/>
                  </a:moveTo>
                  <a:lnTo>
                    <a:pt x="3203460" y="175272"/>
                  </a:lnTo>
                  <a:lnTo>
                    <a:pt x="3203460" y="150888"/>
                  </a:lnTo>
                  <a:lnTo>
                    <a:pt x="3086112" y="185940"/>
                  </a:lnTo>
                  <a:lnTo>
                    <a:pt x="3203460" y="222516"/>
                  </a:lnTo>
                  <a:lnTo>
                    <a:pt x="3203460" y="198132"/>
                  </a:lnTo>
                  <a:lnTo>
                    <a:pt x="3342144" y="198132"/>
                  </a:lnTo>
                  <a:lnTo>
                    <a:pt x="3342144" y="175272"/>
                  </a:lnTo>
                  <a:close/>
                </a:path>
                <a:path w="3342640" h="222885">
                  <a:moveTo>
                    <a:pt x="3342144" y="35052"/>
                  </a:moveTo>
                  <a:lnTo>
                    <a:pt x="3301327" y="22860"/>
                  </a:lnTo>
                  <a:lnTo>
                    <a:pt x="3224796" y="0"/>
                  </a:lnTo>
                  <a:lnTo>
                    <a:pt x="3224796" y="22860"/>
                  </a:lnTo>
                  <a:lnTo>
                    <a:pt x="3086112" y="22860"/>
                  </a:lnTo>
                  <a:lnTo>
                    <a:pt x="3086112" y="47244"/>
                  </a:lnTo>
                  <a:lnTo>
                    <a:pt x="3224796" y="47244"/>
                  </a:lnTo>
                  <a:lnTo>
                    <a:pt x="3224796" y="70104"/>
                  </a:lnTo>
                  <a:lnTo>
                    <a:pt x="3301327" y="47244"/>
                  </a:lnTo>
                  <a:lnTo>
                    <a:pt x="3342144" y="35052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6142592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55891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std::forward_list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4075579" cy="1893128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Implemented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one-way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linked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list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Small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memory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footprint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Efficient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insertion/deletion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Does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not</a:t>
            </a:r>
            <a:r>
              <a:rPr sz="2030" spc="-4" dirty="0">
                <a:latin typeface="Calibri"/>
                <a:cs typeface="Calibri"/>
              </a:rPr>
              <a:t> provide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support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 size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Elements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 </a:t>
            </a:r>
            <a:r>
              <a:rPr sz="2030" dirty="0">
                <a:latin typeface="Calibri"/>
                <a:cs typeface="Calibri"/>
              </a:rPr>
              <a:t>added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front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33606" y="4567293"/>
            <a:ext cx="3878356" cy="340659"/>
            <a:chOff x="2832354" y="5176266"/>
            <a:chExt cx="4395470" cy="386080"/>
          </a:xfrm>
        </p:grpSpPr>
        <p:sp>
          <p:nvSpPr>
            <p:cNvPr id="6" name="object 6"/>
            <p:cNvSpPr/>
            <p:nvPr/>
          </p:nvSpPr>
          <p:spPr>
            <a:xfrm>
              <a:off x="2843784" y="5187696"/>
              <a:ext cx="1286510" cy="350520"/>
            </a:xfrm>
            <a:custGeom>
              <a:avLst/>
              <a:gdLst/>
              <a:ahLst/>
              <a:cxnLst/>
              <a:rect l="l" t="t" r="r" b="b"/>
              <a:pathLst>
                <a:path w="1286510" h="350520">
                  <a:moveTo>
                    <a:pt x="0" y="0"/>
                  </a:moveTo>
                  <a:lnTo>
                    <a:pt x="515112" y="0"/>
                  </a:lnTo>
                  <a:lnTo>
                    <a:pt x="515112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  <a:path w="1286510" h="350520">
                  <a:moveTo>
                    <a:pt x="771143" y="0"/>
                  </a:moveTo>
                  <a:lnTo>
                    <a:pt x="1286256" y="0"/>
                  </a:lnTo>
                  <a:lnTo>
                    <a:pt x="1286256" y="350519"/>
                  </a:lnTo>
                  <a:lnTo>
                    <a:pt x="771143" y="350519"/>
                  </a:lnTo>
                  <a:lnTo>
                    <a:pt x="771143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3358896" y="5327904"/>
              <a:ext cx="256540" cy="70485"/>
            </a:xfrm>
            <a:custGeom>
              <a:avLst/>
              <a:gdLst/>
              <a:ahLst/>
              <a:cxnLst/>
              <a:rect l="l" t="t" r="r" b="b"/>
              <a:pathLst>
                <a:path w="256539" h="70485">
                  <a:moveTo>
                    <a:pt x="138684" y="70104"/>
                  </a:moveTo>
                  <a:lnTo>
                    <a:pt x="138684" y="0"/>
                  </a:lnTo>
                  <a:lnTo>
                    <a:pt x="215215" y="22860"/>
                  </a:lnTo>
                  <a:lnTo>
                    <a:pt x="150876" y="22860"/>
                  </a:lnTo>
                  <a:lnTo>
                    <a:pt x="150876" y="47244"/>
                  </a:lnTo>
                  <a:lnTo>
                    <a:pt x="215215" y="47244"/>
                  </a:lnTo>
                  <a:lnTo>
                    <a:pt x="138684" y="70104"/>
                  </a:lnTo>
                  <a:close/>
                </a:path>
                <a:path w="256539" h="70485">
                  <a:moveTo>
                    <a:pt x="138684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138684" y="22860"/>
                  </a:lnTo>
                  <a:lnTo>
                    <a:pt x="138684" y="47244"/>
                  </a:lnTo>
                  <a:close/>
                </a:path>
                <a:path w="256539" h="70485">
                  <a:moveTo>
                    <a:pt x="215215" y="47244"/>
                  </a:moveTo>
                  <a:lnTo>
                    <a:pt x="150876" y="47244"/>
                  </a:lnTo>
                  <a:lnTo>
                    <a:pt x="150876" y="22860"/>
                  </a:lnTo>
                  <a:lnTo>
                    <a:pt x="215215" y="22860"/>
                  </a:lnTo>
                  <a:lnTo>
                    <a:pt x="256031" y="35052"/>
                  </a:lnTo>
                  <a:lnTo>
                    <a:pt x="215215" y="472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4387596" y="5193792"/>
              <a:ext cx="513715" cy="350520"/>
            </a:xfrm>
            <a:custGeom>
              <a:avLst/>
              <a:gdLst/>
              <a:ahLst/>
              <a:cxnLst/>
              <a:rect l="l" t="t" r="r" b="b"/>
              <a:pathLst>
                <a:path w="513714" h="350520">
                  <a:moveTo>
                    <a:pt x="0" y="0"/>
                  </a:moveTo>
                  <a:lnTo>
                    <a:pt x="513587" y="0"/>
                  </a:lnTo>
                  <a:lnTo>
                    <a:pt x="513587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130040" y="5334000"/>
              <a:ext cx="257810" cy="70485"/>
            </a:xfrm>
            <a:custGeom>
              <a:avLst/>
              <a:gdLst/>
              <a:ahLst/>
              <a:cxnLst/>
              <a:rect l="l" t="t" r="r" b="b"/>
              <a:pathLst>
                <a:path w="257810" h="70485">
                  <a:moveTo>
                    <a:pt x="138684" y="70104"/>
                  </a:moveTo>
                  <a:lnTo>
                    <a:pt x="138684" y="0"/>
                  </a:lnTo>
                  <a:lnTo>
                    <a:pt x="216209" y="22860"/>
                  </a:lnTo>
                  <a:lnTo>
                    <a:pt x="150876" y="22860"/>
                  </a:lnTo>
                  <a:lnTo>
                    <a:pt x="150876" y="47244"/>
                  </a:lnTo>
                  <a:lnTo>
                    <a:pt x="216209" y="47244"/>
                  </a:lnTo>
                  <a:lnTo>
                    <a:pt x="138684" y="70104"/>
                  </a:lnTo>
                  <a:close/>
                </a:path>
                <a:path w="257810" h="70485">
                  <a:moveTo>
                    <a:pt x="138684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138684" y="22860"/>
                  </a:lnTo>
                  <a:lnTo>
                    <a:pt x="138684" y="47244"/>
                  </a:lnTo>
                  <a:close/>
                </a:path>
                <a:path w="257810" h="70485">
                  <a:moveTo>
                    <a:pt x="216209" y="47244"/>
                  </a:moveTo>
                  <a:lnTo>
                    <a:pt x="150876" y="47244"/>
                  </a:lnTo>
                  <a:lnTo>
                    <a:pt x="150876" y="22860"/>
                  </a:lnTo>
                  <a:lnTo>
                    <a:pt x="216209" y="22860"/>
                  </a:lnTo>
                  <a:lnTo>
                    <a:pt x="257556" y="35052"/>
                  </a:lnTo>
                  <a:lnTo>
                    <a:pt x="216209" y="472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8739" y="5199887"/>
              <a:ext cx="513715" cy="350520"/>
            </a:xfrm>
            <a:custGeom>
              <a:avLst/>
              <a:gdLst/>
              <a:ahLst/>
              <a:cxnLst/>
              <a:rect l="l" t="t" r="r" b="b"/>
              <a:pathLst>
                <a:path w="513714" h="350520">
                  <a:moveTo>
                    <a:pt x="0" y="0"/>
                  </a:moveTo>
                  <a:lnTo>
                    <a:pt x="513588" y="0"/>
                  </a:lnTo>
                  <a:lnTo>
                    <a:pt x="513588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4901183" y="5349239"/>
              <a:ext cx="257810" cy="71755"/>
            </a:xfrm>
            <a:custGeom>
              <a:avLst/>
              <a:gdLst/>
              <a:ahLst/>
              <a:cxnLst/>
              <a:rect l="l" t="t" r="r" b="b"/>
              <a:pathLst>
                <a:path w="257810" h="71754">
                  <a:moveTo>
                    <a:pt x="138684" y="71628"/>
                  </a:moveTo>
                  <a:lnTo>
                    <a:pt x="138684" y="0"/>
                  </a:lnTo>
                  <a:lnTo>
                    <a:pt x="221377" y="24384"/>
                  </a:lnTo>
                  <a:lnTo>
                    <a:pt x="150876" y="24384"/>
                  </a:lnTo>
                  <a:lnTo>
                    <a:pt x="150876" y="47244"/>
                  </a:lnTo>
                  <a:lnTo>
                    <a:pt x="217932" y="47244"/>
                  </a:lnTo>
                  <a:lnTo>
                    <a:pt x="138684" y="71628"/>
                  </a:lnTo>
                  <a:close/>
                </a:path>
                <a:path w="257810" h="71754">
                  <a:moveTo>
                    <a:pt x="138684" y="47244"/>
                  </a:moveTo>
                  <a:lnTo>
                    <a:pt x="0" y="47244"/>
                  </a:lnTo>
                  <a:lnTo>
                    <a:pt x="0" y="24384"/>
                  </a:lnTo>
                  <a:lnTo>
                    <a:pt x="138684" y="24384"/>
                  </a:lnTo>
                  <a:lnTo>
                    <a:pt x="138684" y="47244"/>
                  </a:lnTo>
                  <a:close/>
                </a:path>
                <a:path w="257810" h="71754">
                  <a:moveTo>
                    <a:pt x="217932" y="47244"/>
                  </a:moveTo>
                  <a:lnTo>
                    <a:pt x="150876" y="47244"/>
                  </a:lnTo>
                  <a:lnTo>
                    <a:pt x="150876" y="24384"/>
                  </a:lnTo>
                  <a:lnTo>
                    <a:pt x="221377" y="24384"/>
                  </a:lnTo>
                  <a:lnTo>
                    <a:pt x="257556" y="35052"/>
                  </a:lnTo>
                  <a:lnTo>
                    <a:pt x="217932" y="472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5929883" y="5199887"/>
              <a:ext cx="515620" cy="350520"/>
            </a:xfrm>
            <a:custGeom>
              <a:avLst/>
              <a:gdLst/>
              <a:ahLst/>
              <a:cxnLst/>
              <a:rect l="l" t="t" r="r" b="b"/>
              <a:pathLst>
                <a:path w="515620" h="350520">
                  <a:moveTo>
                    <a:pt x="0" y="0"/>
                  </a:moveTo>
                  <a:lnTo>
                    <a:pt x="515112" y="0"/>
                  </a:lnTo>
                  <a:lnTo>
                    <a:pt x="515112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72328" y="5340095"/>
              <a:ext cx="257810" cy="70485"/>
            </a:xfrm>
            <a:custGeom>
              <a:avLst/>
              <a:gdLst/>
              <a:ahLst/>
              <a:cxnLst/>
              <a:rect l="l" t="t" r="r" b="b"/>
              <a:pathLst>
                <a:path w="257810" h="70485">
                  <a:moveTo>
                    <a:pt x="140208" y="70104"/>
                  </a:moveTo>
                  <a:lnTo>
                    <a:pt x="140208" y="0"/>
                  </a:lnTo>
                  <a:lnTo>
                    <a:pt x="216739" y="22860"/>
                  </a:lnTo>
                  <a:lnTo>
                    <a:pt x="150876" y="22860"/>
                  </a:lnTo>
                  <a:lnTo>
                    <a:pt x="150876" y="47244"/>
                  </a:lnTo>
                  <a:lnTo>
                    <a:pt x="216739" y="47244"/>
                  </a:lnTo>
                  <a:lnTo>
                    <a:pt x="140208" y="70104"/>
                  </a:lnTo>
                  <a:close/>
                </a:path>
                <a:path w="257810" h="70485">
                  <a:moveTo>
                    <a:pt x="140208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140208" y="22860"/>
                  </a:lnTo>
                  <a:lnTo>
                    <a:pt x="140208" y="47244"/>
                  </a:lnTo>
                  <a:close/>
                </a:path>
                <a:path w="257810" h="70485">
                  <a:moveTo>
                    <a:pt x="216739" y="47244"/>
                  </a:moveTo>
                  <a:lnTo>
                    <a:pt x="150876" y="47244"/>
                  </a:lnTo>
                  <a:lnTo>
                    <a:pt x="150876" y="22860"/>
                  </a:lnTo>
                  <a:lnTo>
                    <a:pt x="216739" y="22860"/>
                  </a:lnTo>
                  <a:lnTo>
                    <a:pt x="257556" y="35052"/>
                  </a:lnTo>
                  <a:lnTo>
                    <a:pt x="216739" y="472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701028" y="5192268"/>
              <a:ext cx="515620" cy="350520"/>
            </a:xfrm>
            <a:custGeom>
              <a:avLst/>
              <a:gdLst/>
              <a:ahLst/>
              <a:cxnLst/>
              <a:rect l="l" t="t" r="r" b="b"/>
              <a:pathLst>
                <a:path w="515620" h="350520">
                  <a:moveTo>
                    <a:pt x="0" y="0"/>
                  </a:moveTo>
                  <a:lnTo>
                    <a:pt x="515111" y="0"/>
                  </a:lnTo>
                  <a:lnTo>
                    <a:pt x="515111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44996" y="5349239"/>
              <a:ext cx="256540" cy="71755"/>
            </a:xfrm>
            <a:custGeom>
              <a:avLst/>
              <a:gdLst/>
              <a:ahLst/>
              <a:cxnLst/>
              <a:rect l="l" t="t" r="r" b="b"/>
              <a:pathLst>
                <a:path w="256540" h="71754">
                  <a:moveTo>
                    <a:pt x="138684" y="71628"/>
                  </a:moveTo>
                  <a:lnTo>
                    <a:pt x="138684" y="0"/>
                  </a:lnTo>
                  <a:lnTo>
                    <a:pt x="220317" y="24384"/>
                  </a:lnTo>
                  <a:lnTo>
                    <a:pt x="150876" y="24384"/>
                  </a:lnTo>
                  <a:lnTo>
                    <a:pt x="150876" y="47244"/>
                  </a:lnTo>
                  <a:lnTo>
                    <a:pt x="216916" y="47244"/>
                  </a:lnTo>
                  <a:lnTo>
                    <a:pt x="138684" y="71628"/>
                  </a:lnTo>
                  <a:close/>
                </a:path>
                <a:path w="256540" h="71754">
                  <a:moveTo>
                    <a:pt x="138684" y="47244"/>
                  </a:moveTo>
                  <a:lnTo>
                    <a:pt x="0" y="47244"/>
                  </a:lnTo>
                  <a:lnTo>
                    <a:pt x="0" y="24384"/>
                  </a:lnTo>
                  <a:lnTo>
                    <a:pt x="138684" y="24384"/>
                  </a:lnTo>
                  <a:lnTo>
                    <a:pt x="138684" y="47244"/>
                  </a:lnTo>
                  <a:close/>
                </a:path>
                <a:path w="256540" h="71754">
                  <a:moveTo>
                    <a:pt x="216916" y="47244"/>
                  </a:moveTo>
                  <a:lnTo>
                    <a:pt x="150876" y="47244"/>
                  </a:lnTo>
                  <a:lnTo>
                    <a:pt x="150876" y="24384"/>
                  </a:lnTo>
                  <a:lnTo>
                    <a:pt x="220317" y="24384"/>
                  </a:lnTo>
                  <a:lnTo>
                    <a:pt x="256031" y="35052"/>
                  </a:lnTo>
                  <a:lnTo>
                    <a:pt x="216916" y="47244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9475594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29575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9" dirty="0"/>
              <a:t>std::set/std::multi_set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4682378" cy="226964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Implemented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binary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tree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Elements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 stored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sorted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order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(&lt;</a:t>
            </a:r>
            <a:r>
              <a:rPr sz="2030" spc="9" dirty="0">
                <a:latin typeface="Calibri"/>
                <a:cs typeface="Calibri"/>
              </a:rPr>
              <a:t> &amp;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&gt;)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2" dirty="0">
                <a:latin typeface="Calibri"/>
                <a:cs typeface="Calibri"/>
              </a:rPr>
              <a:t>Value </a:t>
            </a:r>
            <a:r>
              <a:rPr sz="2030" spc="4" dirty="0">
                <a:latin typeface="Calibri"/>
                <a:cs typeface="Calibri"/>
              </a:rPr>
              <a:t>acts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key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8" dirty="0">
                <a:latin typeface="Calibri"/>
                <a:cs typeface="Calibri"/>
              </a:rPr>
              <a:t>Fast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search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random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access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Elements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cannot be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modified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directly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0389" y="2328357"/>
            <a:ext cx="2403101" cy="2055159"/>
            <a:chOff x="6421373" y="2638805"/>
            <a:chExt cx="2723515" cy="2329180"/>
          </a:xfrm>
        </p:grpSpPr>
        <p:sp>
          <p:nvSpPr>
            <p:cNvPr id="6" name="object 6"/>
            <p:cNvSpPr/>
            <p:nvPr/>
          </p:nvSpPr>
          <p:spPr>
            <a:xfrm>
              <a:off x="7519415" y="2644139"/>
              <a:ext cx="513715" cy="350520"/>
            </a:xfrm>
            <a:custGeom>
              <a:avLst/>
              <a:gdLst/>
              <a:ahLst/>
              <a:cxnLst/>
              <a:rect l="l" t="t" r="r" b="b"/>
              <a:pathLst>
                <a:path w="513715" h="350519">
                  <a:moveTo>
                    <a:pt x="513587" y="350519"/>
                  </a:moveTo>
                  <a:lnTo>
                    <a:pt x="0" y="350519"/>
                  </a:lnTo>
                  <a:lnTo>
                    <a:pt x="0" y="0"/>
                  </a:lnTo>
                  <a:lnTo>
                    <a:pt x="513587" y="0"/>
                  </a:lnTo>
                  <a:lnTo>
                    <a:pt x="513587" y="35051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7519415" y="2644139"/>
              <a:ext cx="513715" cy="350520"/>
            </a:xfrm>
            <a:custGeom>
              <a:avLst/>
              <a:gdLst/>
              <a:ahLst/>
              <a:cxnLst/>
              <a:rect l="l" t="t" r="r" b="b"/>
              <a:pathLst>
                <a:path w="513715" h="350519">
                  <a:moveTo>
                    <a:pt x="0" y="0"/>
                  </a:moveTo>
                  <a:lnTo>
                    <a:pt x="513587" y="0"/>
                  </a:lnTo>
                  <a:lnTo>
                    <a:pt x="513587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6780276" y="3477767"/>
              <a:ext cx="515620" cy="350520"/>
            </a:xfrm>
            <a:custGeom>
              <a:avLst/>
              <a:gdLst/>
              <a:ahLst/>
              <a:cxnLst/>
              <a:rect l="l" t="t" r="r" b="b"/>
              <a:pathLst>
                <a:path w="515620" h="350520">
                  <a:moveTo>
                    <a:pt x="515111" y="350520"/>
                  </a:moveTo>
                  <a:lnTo>
                    <a:pt x="0" y="350520"/>
                  </a:lnTo>
                  <a:lnTo>
                    <a:pt x="0" y="0"/>
                  </a:lnTo>
                  <a:lnTo>
                    <a:pt x="515111" y="0"/>
                  </a:lnTo>
                  <a:lnTo>
                    <a:pt x="515111" y="35052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780276" y="2994659"/>
              <a:ext cx="996950" cy="833755"/>
            </a:xfrm>
            <a:custGeom>
              <a:avLst/>
              <a:gdLst/>
              <a:ahLst/>
              <a:cxnLst/>
              <a:rect l="l" t="t" r="r" b="b"/>
              <a:pathLst>
                <a:path w="996950" h="833754">
                  <a:moveTo>
                    <a:pt x="0" y="483108"/>
                  </a:moveTo>
                  <a:lnTo>
                    <a:pt x="515111" y="483108"/>
                  </a:lnTo>
                  <a:lnTo>
                    <a:pt x="515111" y="833628"/>
                  </a:lnTo>
                  <a:lnTo>
                    <a:pt x="0" y="833628"/>
                  </a:lnTo>
                  <a:lnTo>
                    <a:pt x="0" y="483108"/>
                  </a:lnTo>
                  <a:close/>
                </a:path>
                <a:path w="996950" h="833754">
                  <a:moveTo>
                    <a:pt x="996695" y="0"/>
                  </a:moveTo>
                  <a:lnTo>
                    <a:pt x="257555" y="483108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8281415" y="3477767"/>
              <a:ext cx="515620" cy="349250"/>
            </a:xfrm>
            <a:custGeom>
              <a:avLst/>
              <a:gdLst/>
              <a:ahLst/>
              <a:cxnLst/>
              <a:rect l="l" t="t" r="r" b="b"/>
              <a:pathLst>
                <a:path w="515620" h="349250">
                  <a:moveTo>
                    <a:pt x="515112" y="348996"/>
                  </a:moveTo>
                  <a:lnTo>
                    <a:pt x="0" y="348996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3489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7776971" y="2994659"/>
              <a:ext cx="1019810" cy="832485"/>
            </a:xfrm>
            <a:custGeom>
              <a:avLst/>
              <a:gdLst/>
              <a:ahLst/>
              <a:cxnLst/>
              <a:rect l="l" t="t" r="r" b="b"/>
              <a:pathLst>
                <a:path w="1019809" h="832485">
                  <a:moveTo>
                    <a:pt x="504444" y="483108"/>
                  </a:moveTo>
                  <a:lnTo>
                    <a:pt x="1019556" y="483108"/>
                  </a:lnTo>
                  <a:lnTo>
                    <a:pt x="1019556" y="832104"/>
                  </a:lnTo>
                  <a:lnTo>
                    <a:pt x="504444" y="832104"/>
                  </a:lnTo>
                  <a:lnTo>
                    <a:pt x="504444" y="483108"/>
                  </a:lnTo>
                  <a:close/>
                </a:path>
                <a:path w="1019809" h="832485">
                  <a:moveTo>
                    <a:pt x="0" y="0"/>
                  </a:moveTo>
                  <a:lnTo>
                    <a:pt x="762000" y="483108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7129271" y="4611623"/>
              <a:ext cx="513715" cy="350520"/>
            </a:xfrm>
            <a:custGeom>
              <a:avLst/>
              <a:gdLst/>
              <a:ahLst/>
              <a:cxnLst/>
              <a:rect l="l" t="t" r="r" b="b"/>
              <a:pathLst>
                <a:path w="513715" h="350520">
                  <a:moveTo>
                    <a:pt x="513588" y="350520"/>
                  </a:moveTo>
                  <a:lnTo>
                    <a:pt x="0" y="350520"/>
                  </a:lnTo>
                  <a:lnTo>
                    <a:pt x="0" y="0"/>
                  </a:lnTo>
                  <a:lnTo>
                    <a:pt x="513588" y="0"/>
                  </a:lnTo>
                  <a:lnTo>
                    <a:pt x="513588" y="35052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7037831" y="3828288"/>
              <a:ext cx="605155" cy="1134110"/>
            </a:xfrm>
            <a:custGeom>
              <a:avLst/>
              <a:gdLst/>
              <a:ahLst/>
              <a:cxnLst/>
              <a:rect l="l" t="t" r="r" b="b"/>
              <a:pathLst>
                <a:path w="605154" h="1134110">
                  <a:moveTo>
                    <a:pt x="91439" y="783335"/>
                  </a:moveTo>
                  <a:lnTo>
                    <a:pt x="605028" y="783335"/>
                  </a:lnTo>
                  <a:lnTo>
                    <a:pt x="605028" y="1133856"/>
                  </a:lnTo>
                  <a:lnTo>
                    <a:pt x="91439" y="1133856"/>
                  </a:lnTo>
                  <a:lnTo>
                    <a:pt x="91439" y="783335"/>
                  </a:lnTo>
                  <a:close/>
                </a:path>
                <a:path w="605154" h="1134110">
                  <a:moveTo>
                    <a:pt x="0" y="0"/>
                  </a:moveTo>
                  <a:lnTo>
                    <a:pt x="348996" y="783335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6707" y="4611623"/>
              <a:ext cx="515620" cy="350520"/>
            </a:xfrm>
            <a:custGeom>
              <a:avLst/>
              <a:gdLst/>
              <a:ahLst/>
              <a:cxnLst/>
              <a:rect l="l" t="t" r="r" b="b"/>
              <a:pathLst>
                <a:path w="515620" h="350520">
                  <a:moveTo>
                    <a:pt x="515112" y="350520"/>
                  </a:moveTo>
                  <a:lnTo>
                    <a:pt x="0" y="350520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35052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6707" y="3828288"/>
              <a:ext cx="611505" cy="1134110"/>
            </a:xfrm>
            <a:custGeom>
              <a:avLst/>
              <a:gdLst/>
              <a:ahLst/>
              <a:cxnLst/>
              <a:rect l="l" t="t" r="r" b="b"/>
              <a:pathLst>
                <a:path w="611504" h="1134110">
                  <a:moveTo>
                    <a:pt x="0" y="783335"/>
                  </a:moveTo>
                  <a:lnTo>
                    <a:pt x="515112" y="783335"/>
                  </a:lnTo>
                  <a:lnTo>
                    <a:pt x="515112" y="1133856"/>
                  </a:lnTo>
                  <a:lnTo>
                    <a:pt x="0" y="1133856"/>
                  </a:lnTo>
                  <a:lnTo>
                    <a:pt x="0" y="783335"/>
                  </a:lnTo>
                  <a:close/>
                </a:path>
                <a:path w="611504" h="1134110">
                  <a:moveTo>
                    <a:pt x="611124" y="0"/>
                  </a:moveTo>
                  <a:lnTo>
                    <a:pt x="257556" y="783335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8624315" y="4611623"/>
              <a:ext cx="515620" cy="350520"/>
            </a:xfrm>
            <a:custGeom>
              <a:avLst/>
              <a:gdLst/>
              <a:ahLst/>
              <a:cxnLst/>
              <a:rect l="l" t="t" r="r" b="b"/>
              <a:pathLst>
                <a:path w="515620" h="350520">
                  <a:moveTo>
                    <a:pt x="515112" y="350520"/>
                  </a:moveTo>
                  <a:lnTo>
                    <a:pt x="0" y="350520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35052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8624315" y="4611623"/>
              <a:ext cx="515620" cy="350520"/>
            </a:xfrm>
            <a:custGeom>
              <a:avLst/>
              <a:gdLst/>
              <a:ahLst/>
              <a:cxnLst/>
              <a:rect l="l" t="t" r="r" b="b"/>
              <a:pathLst>
                <a:path w="515620" h="350520">
                  <a:moveTo>
                    <a:pt x="0" y="0"/>
                  </a:moveTo>
                  <a:lnTo>
                    <a:pt x="515112" y="0"/>
                  </a:lnTo>
                  <a:lnTo>
                    <a:pt x="515112" y="350520"/>
                  </a:lnTo>
                  <a:lnTo>
                    <a:pt x="0" y="35052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923276" y="4611623"/>
              <a:ext cx="513715" cy="350520"/>
            </a:xfrm>
            <a:custGeom>
              <a:avLst/>
              <a:gdLst/>
              <a:ahLst/>
              <a:cxnLst/>
              <a:rect l="l" t="t" r="r" b="b"/>
              <a:pathLst>
                <a:path w="513715" h="350520">
                  <a:moveTo>
                    <a:pt x="513587" y="350520"/>
                  </a:moveTo>
                  <a:lnTo>
                    <a:pt x="0" y="350520"/>
                  </a:lnTo>
                  <a:lnTo>
                    <a:pt x="0" y="0"/>
                  </a:lnTo>
                  <a:lnTo>
                    <a:pt x="513587" y="0"/>
                  </a:lnTo>
                  <a:lnTo>
                    <a:pt x="513587" y="35052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923276" y="3828288"/>
              <a:ext cx="958850" cy="1134110"/>
            </a:xfrm>
            <a:custGeom>
              <a:avLst/>
              <a:gdLst/>
              <a:ahLst/>
              <a:cxnLst/>
              <a:rect l="l" t="t" r="r" b="b"/>
              <a:pathLst>
                <a:path w="958850" h="1134110">
                  <a:moveTo>
                    <a:pt x="0" y="783335"/>
                  </a:moveTo>
                  <a:lnTo>
                    <a:pt x="513587" y="783335"/>
                  </a:lnTo>
                  <a:lnTo>
                    <a:pt x="513587" y="1133856"/>
                  </a:lnTo>
                  <a:lnTo>
                    <a:pt x="0" y="1133856"/>
                  </a:lnTo>
                  <a:lnTo>
                    <a:pt x="0" y="783335"/>
                  </a:lnTo>
                  <a:close/>
                </a:path>
                <a:path w="958850" h="1134110">
                  <a:moveTo>
                    <a:pt x="609600" y="0"/>
                  </a:moveTo>
                  <a:lnTo>
                    <a:pt x="958595" y="783335"/>
                  </a:lnTo>
                </a:path>
                <a:path w="958850" h="1134110">
                  <a:moveTo>
                    <a:pt x="609600" y="0"/>
                  </a:moveTo>
                  <a:lnTo>
                    <a:pt x="256031" y="783335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15137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60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66159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523535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8" dirty="0"/>
              <a:t>std::map/std::multi_map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5525621" cy="1893128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Implemented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binary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tree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Stores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pair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 contains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key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 </a:t>
            </a:r>
            <a:r>
              <a:rPr sz="2030" spc="-9" dirty="0">
                <a:latin typeface="Calibri"/>
                <a:cs typeface="Calibri"/>
              </a:rPr>
              <a:t>value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Elements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stored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dirty="0">
                <a:latin typeface="Calibri"/>
                <a:cs typeface="Calibri"/>
              </a:rPr>
              <a:t> sorted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order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based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26" dirty="0">
                <a:latin typeface="Calibri"/>
                <a:cs typeface="Calibri"/>
              </a:rPr>
              <a:t>key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8" dirty="0">
                <a:latin typeface="Calibri"/>
                <a:cs typeface="Calibri"/>
              </a:rPr>
              <a:t>Fast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search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random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access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9709" y="4095486"/>
            <a:ext cx="3613337" cy="32540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77623" indent="-166977">
              <a:spcBef>
                <a:spcPts val="10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Keys </a:t>
            </a:r>
            <a:r>
              <a:rPr sz="2030" spc="-4" dirty="0">
                <a:latin typeface="Calibri"/>
                <a:cs typeface="Calibri"/>
              </a:rPr>
              <a:t>cannot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be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modified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directly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78251" y="2562338"/>
            <a:ext cx="2369484" cy="2060201"/>
            <a:chOff x="6849617" y="2903982"/>
            <a:chExt cx="2685415" cy="2334895"/>
          </a:xfrm>
        </p:grpSpPr>
        <p:sp>
          <p:nvSpPr>
            <p:cNvPr id="7" name="object 7"/>
            <p:cNvSpPr/>
            <p:nvPr/>
          </p:nvSpPr>
          <p:spPr>
            <a:xfrm>
              <a:off x="7450835" y="3265932"/>
              <a:ext cx="1499870" cy="483234"/>
            </a:xfrm>
            <a:custGeom>
              <a:avLst/>
              <a:gdLst/>
              <a:ahLst/>
              <a:cxnLst/>
              <a:rect l="l" t="t" r="r" b="b"/>
              <a:pathLst>
                <a:path w="1499870" h="483235">
                  <a:moveTo>
                    <a:pt x="737616" y="0"/>
                  </a:moveTo>
                  <a:lnTo>
                    <a:pt x="0" y="483108"/>
                  </a:lnTo>
                </a:path>
                <a:path w="1499870" h="483235">
                  <a:moveTo>
                    <a:pt x="737616" y="0"/>
                  </a:moveTo>
                  <a:lnTo>
                    <a:pt x="1499616" y="483108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7958327" y="2909316"/>
              <a:ext cx="230504" cy="350520"/>
            </a:xfrm>
            <a:custGeom>
              <a:avLst/>
              <a:gdLst/>
              <a:ahLst/>
              <a:cxnLst/>
              <a:rect l="l" t="t" r="r" b="b"/>
              <a:pathLst>
                <a:path w="230504" h="350520">
                  <a:moveTo>
                    <a:pt x="230123" y="350519"/>
                  </a:moveTo>
                  <a:lnTo>
                    <a:pt x="0" y="350519"/>
                  </a:lnTo>
                  <a:lnTo>
                    <a:pt x="0" y="0"/>
                  </a:lnTo>
                  <a:lnTo>
                    <a:pt x="230123" y="0"/>
                  </a:lnTo>
                  <a:lnTo>
                    <a:pt x="230123" y="35051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7958327" y="2909316"/>
              <a:ext cx="230504" cy="350520"/>
            </a:xfrm>
            <a:custGeom>
              <a:avLst/>
              <a:gdLst/>
              <a:ahLst/>
              <a:cxnLst/>
              <a:rect l="l" t="t" r="r" b="b"/>
              <a:pathLst>
                <a:path w="230504" h="350520">
                  <a:moveTo>
                    <a:pt x="0" y="0"/>
                  </a:moveTo>
                  <a:lnTo>
                    <a:pt x="230123" y="0"/>
                  </a:lnTo>
                  <a:lnTo>
                    <a:pt x="230123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8188451" y="2909316"/>
              <a:ext cx="231775" cy="350520"/>
            </a:xfrm>
            <a:custGeom>
              <a:avLst/>
              <a:gdLst/>
              <a:ahLst/>
              <a:cxnLst/>
              <a:rect l="l" t="t" r="r" b="b"/>
              <a:pathLst>
                <a:path w="231775" h="350520">
                  <a:moveTo>
                    <a:pt x="231648" y="350519"/>
                  </a:moveTo>
                  <a:lnTo>
                    <a:pt x="0" y="350519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350519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8188451" y="2909316"/>
              <a:ext cx="231775" cy="350520"/>
            </a:xfrm>
            <a:custGeom>
              <a:avLst/>
              <a:gdLst/>
              <a:ahLst/>
              <a:cxnLst/>
              <a:rect l="l" t="t" r="r" b="b"/>
              <a:pathLst>
                <a:path w="231775" h="350520">
                  <a:moveTo>
                    <a:pt x="0" y="0"/>
                  </a:moveTo>
                  <a:lnTo>
                    <a:pt x="231648" y="0"/>
                  </a:lnTo>
                  <a:lnTo>
                    <a:pt x="231648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8592311" y="4099559"/>
              <a:ext cx="701040" cy="784860"/>
            </a:xfrm>
            <a:custGeom>
              <a:avLst/>
              <a:gdLst/>
              <a:ahLst/>
              <a:cxnLst/>
              <a:rect l="l" t="t" r="r" b="b"/>
              <a:pathLst>
                <a:path w="701040" h="784860">
                  <a:moveTo>
                    <a:pt x="353567" y="0"/>
                  </a:moveTo>
                  <a:lnTo>
                    <a:pt x="701039" y="784859"/>
                  </a:lnTo>
                </a:path>
                <a:path w="701040" h="784860">
                  <a:moveTo>
                    <a:pt x="353567" y="0"/>
                  </a:moveTo>
                  <a:lnTo>
                    <a:pt x="0" y="784859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8720327" y="3749040"/>
              <a:ext cx="230504" cy="350520"/>
            </a:xfrm>
            <a:custGeom>
              <a:avLst/>
              <a:gdLst/>
              <a:ahLst/>
              <a:cxnLst/>
              <a:rect l="l" t="t" r="r" b="b"/>
              <a:pathLst>
                <a:path w="230504" h="350520">
                  <a:moveTo>
                    <a:pt x="230123" y="350519"/>
                  </a:moveTo>
                  <a:lnTo>
                    <a:pt x="0" y="350519"/>
                  </a:lnTo>
                  <a:lnTo>
                    <a:pt x="0" y="0"/>
                  </a:lnTo>
                  <a:lnTo>
                    <a:pt x="230123" y="0"/>
                  </a:lnTo>
                  <a:lnTo>
                    <a:pt x="230123" y="35051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8720327" y="3749040"/>
              <a:ext cx="230504" cy="350520"/>
            </a:xfrm>
            <a:custGeom>
              <a:avLst/>
              <a:gdLst/>
              <a:ahLst/>
              <a:cxnLst/>
              <a:rect l="l" t="t" r="r" b="b"/>
              <a:pathLst>
                <a:path w="230504" h="350520">
                  <a:moveTo>
                    <a:pt x="0" y="0"/>
                  </a:moveTo>
                  <a:lnTo>
                    <a:pt x="230123" y="0"/>
                  </a:lnTo>
                  <a:lnTo>
                    <a:pt x="230123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8950451" y="3749040"/>
              <a:ext cx="231775" cy="350520"/>
            </a:xfrm>
            <a:custGeom>
              <a:avLst/>
              <a:gdLst/>
              <a:ahLst/>
              <a:cxnLst/>
              <a:rect l="l" t="t" r="r" b="b"/>
              <a:pathLst>
                <a:path w="231775" h="350520">
                  <a:moveTo>
                    <a:pt x="231648" y="350519"/>
                  </a:moveTo>
                  <a:lnTo>
                    <a:pt x="0" y="350519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350519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0451" y="3749040"/>
              <a:ext cx="231775" cy="350520"/>
            </a:xfrm>
            <a:custGeom>
              <a:avLst/>
              <a:gdLst/>
              <a:ahLst/>
              <a:cxnLst/>
              <a:rect l="l" t="t" r="r" b="b"/>
              <a:pathLst>
                <a:path w="231775" h="350520">
                  <a:moveTo>
                    <a:pt x="0" y="0"/>
                  </a:moveTo>
                  <a:lnTo>
                    <a:pt x="231648" y="0"/>
                  </a:lnTo>
                  <a:lnTo>
                    <a:pt x="231648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7095743" y="4099559"/>
              <a:ext cx="702945" cy="784860"/>
            </a:xfrm>
            <a:custGeom>
              <a:avLst/>
              <a:gdLst/>
              <a:ahLst/>
              <a:cxnLst/>
              <a:rect l="l" t="t" r="r" b="b"/>
              <a:pathLst>
                <a:path w="702945" h="784860">
                  <a:moveTo>
                    <a:pt x="355091" y="0"/>
                  </a:moveTo>
                  <a:lnTo>
                    <a:pt x="702563" y="784859"/>
                  </a:lnTo>
                </a:path>
                <a:path w="702945" h="784860">
                  <a:moveTo>
                    <a:pt x="355091" y="0"/>
                  </a:moveTo>
                  <a:lnTo>
                    <a:pt x="0" y="784859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39" y="3749040"/>
              <a:ext cx="231775" cy="350520"/>
            </a:xfrm>
            <a:custGeom>
              <a:avLst/>
              <a:gdLst/>
              <a:ahLst/>
              <a:cxnLst/>
              <a:rect l="l" t="t" r="r" b="b"/>
              <a:pathLst>
                <a:path w="231775" h="350520">
                  <a:moveTo>
                    <a:pt x="231648" y="350519"/>
                  </a:moveTo>
                  <a:lnTo>
                    <a:pt x="0" y="350519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35051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39" y="3749040"/>
              <a:ext cx="231775" cy="350520"/>
            </a:xfrm>
            <a:custGeom>
              <a:avLst/>
              <a:gdLst/>
              <a:ahLst/>
              <a:cxnLst/>
              <a:rect l="l" t="t" r="r" b="b"/>
              <a:pathLst>
                <a:path w="231775" h="350520">
                  <a:moveTo>
                    <a:pt x="0" y="0"/>
                  </a:moveTo>
                  <a:lnTo>
                    <a:pt x="231648" y="0"/>
                  </a:lnTo>
                  <a:lnTo>
                    <a:pt x="231648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7447787" y="3749040"/>
              <a:ext cx="230504" cy="350520"/>
            </a:xfrm>
            <a:custGeom>
              <a:avLst/>
              <a:gdLst/>
              <a:ahLst/>
              <a:cxnLst/>
              <a:rect l="l" t="t" r="r" b="b"/>
              <a:pathLst>
                <a:path w="230504" h="350520">
                  <a:moveTo>
                    <a:pt x="230124" y="350519"/>
                  </a:moveTo>
                  <a:lnTo>
                    <a:pt x="0" y="350519"/>
                  </a:lnTo>
                  <a:lnTo>
                    <a:pt x="0" y="0"/>
                  </a:lnTo>
                  <a:lnTo>
                    <a:pt x="230124" y="0"/>
                  </a:lnTo>
                  <a:lnTo>
                    <a:pt x="230124" y="350519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447787" y="3749040"/>
              <a:ext cx="230504" cy="350520"/>
            </a:xfrm>
            <a:custGeom>
              <a:avLst/>
              <a:gdLst/>
              <a:ahLst/>
              <a:cxnLst/>
              <a:rect l="l" t="t" r="r" b="b"/>
              <a:pathLst>
                <a:path w="230504" h="350520">
                  <a:moveTo>
                    <a:pt x="0" y="0"/>
                  </a:moveTo>
                  <a:lnTo>
                    <a:pt x="230124" y="0"/>
                  </a:lnTo>
                  <a:lnTo>
                    <a:pt x="230124" y="350519"/>
                  </a:lnTo>
                  <a:lnTo>
                    <a:pt x="0" y="35051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9067799" y="4884419"/>
              <a:ext cx="231775" cy="349250"/>
            </a:xfrm>
            <a:custGeom>
              <a:avLst/>
              <a:gdLst/>
              <a:ahLst/>
              <a:cxnLst/>
              <a:rect l="l" t="t" r="r" b="b"/>
              <a:pathLst>
                <a:path w="231775" h="349250">
                  <a:moveTo>
                    <a:pt x="231648" y="348996"/>
                  </a:moveTo>
                  <a:lnTo>
                    <a:pt x="0" y="348996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3489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9067799" y="4884419"/>
              <a:ext cx="231775" cy="349250"/>
            </a:xfrm>
            <a:custGeom>
              <a:avLst/>
              <a:gdLst/>
              <a:ahLst/>
              <a:cxnLst/>
              <a:rect l="l" t="t" r="r" b="b"/>
              <a:pathLst>
                <a:path w="231775" h="349250">
                  <a:moveTo>
                    <a:pt x="0" y="0"/>
                  </a:moveTo>
                  <a:lnTo>
                    <a:pt x="231648" y="0"/>
                  </a:lnTo>
                  <a:lnTo>
                    <a:pt x="231648" y="348996"/>
                  </a:lnTo>
                  <a:lnTo>
                    <a:pt x="0" y="3489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9299447" y="4884419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230123" y="348996"/>
                  </a:moveTo>
                  <a:lnTo>
                    <a:pt x="0" y="348996"/>
                  </a:lnTo>
                  <a:lnTo>
                    <a:pt x="0" y="0"/>
                  </a:lnTo>
                  <a:lnTo>
                    <a:pt x="230123" y="0"/>
                  </a:lnTo>
                  <a:lnTo>
                    <a:pt x="230123" y="348996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9299447" y="4884419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0" y="0"/>
                  </a:moveTo>
                  <a:lnTo>
                    <a:pt x="230123" y="0"/>
                  </a:lnTo>
                  <a:lnTo>
                    <a:pt x="230123" y="348996"/>
                  </a:lnTo>
                  <a:lnTo>
                    <a:pt x="0" y="3489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8356091" y="4884419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230123" y="348996"/>
                  </a:moveTo>
                  <a:lnTo>
                    <a:pt x="0" y="348996"/>
                  </a:lnTo>
                  <a:lnTo>
                    <a:pt x="0" y="0"/>
                  </a:lnTo>
                  <a:lnTo>
                    <a:pt x="230123" y="0"/>
                  </a:lnTo>
                  <a:lnTo>
                    <a:pt x="230123" y="3489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8356091" y="4884419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0" y="0"/>
                  </a:moveTo>
                  <a:lnTo>
                    <a:pt x="230123" y="0"/>
                  </a:lnTo>
                  <a:lnTo>
                    <a:pt x="230123" y="348996"/>
                  </a:lnTo>
                  <a:lnTo>
                    <a:pt x="0" y="3489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8586215" y="4884419"/>
              <a:ext cx="231775" cy="349250"/>
            </a:xfrm>
            <a:custGeom>
              <a:avLst/>
              <a:gdLst/>
              <a:ahLst/>
              <a:cxnLst/>
              <a:rect l="l" t="t" r="r" b="b"/>
              <a:pathLst>
                <a:path w="231775" h="349250">
                  <a:moveTo>
                    <a:pt x="231648" y="348996"/>
                  </a:moveTo>
                  <a:lnTo>
                    <a:pt x="0" y="348996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348996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8586215" y="4884419"/>
              <a:ext cx="231775" cy="349250"/>
            </a:xfrm>
            <a:custGeom>
              <a:avLst/>
              <a:gdLst/>
              <a:ahLst/>
              <a:cxnLst/>
              <a:rect l="l" t="t" r="r" b="b"/>
              <a:pathLst>
                <a:path w="231775" h="349250">
                  <a:moveTo>
                    <a:pt x="0" y="0"/>
                  </a:moveTo>
                  <a:lnTo>
                    <a:pt x="231648" y="0"/>
                  </a:lnTo>
                  <a:lnTo>
                    <a:pt x="231648" y="348996"/>
                  </a:lnTo>
                  <a:lnTo>
                    <a:pt x="0" y="3489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7568183" y="4884419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230123" y="348996"/>
                  </a:moveTo>
                  <a:lnTo>
                    <a:pt x="0" y="348996"/>
                  </a:lnTo>
                  <a:lnTo>
                    <a:pt x="0" y="0"/>
                  </a:lnTo>
                  <a:lnTo>
                    <a:pt x="230123" y="0"/>
                  </a:lnTo>
                  <a:lnTo>
                    <a:pt x="230123" y="3489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7568183" y="4884419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0" y="0"/>
                  </a:moveTo>
                  <a:lnTo>
                    <a:pt x="230123" y="0"/>
                  </a:lnTo>
                  <a:lnTo>
                    <a:pt x="230123" y="348996"/>
                  </a:lnTo>
                  <a:lnTo>
                    <a:pt x="0" y="3489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7798307" y="4884419"/>
              <a:ext cx="231775" cy="349250"/>
            </a:xfrm>
            <a:custGeom>
              <a:avLst/>
              <a:gdLst/>
              <a:ahLst/>
              <a:cxnLst/>
              <a:rect l="l" t="t" r="r" b="b"/>
              <a:pathLst>
                <a:path w="231775" h="349250">
                  <a:moveTo>
                    <a:pt x="231648" y="348996"/>
                  </a:moveTo>
                  <a:lnTo>
                    <a:pt x="0" y="348996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348996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7798307" y="4884419"/>
              <a:ext cx="231775" cy="349250"/>
            </a:xfrm>
            <a:custGeom>
              <a:avLst/>
              <a:gdLst/>
              <a:ahLst/>
              <a:cxnLst/>
              <a:rect l="l" t="t" r="r" b="b"/>
              <a:pathLst>
                <a:path w="231775" h="349250">
                  <a:moveTo>
                    <a:pt x="0" y="0"/>
                  </a:moveTo>
                  <a:lnTo>
                    <a:pt x="231648" y="0"/>
                  </a:lnTo>
                  <a:lnTo>
                    <a:pt x="231648" y="348996"/>
                  </a:lnTo>
                  <a:lnTo>
                    <a:pt x="0" y="3489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6854951" y="4884419"/>
              <a:ext cx="231775" cy="349250"/>
            </a:xfrm>
            <a:custGeom>
              <a:avLst/>
              <a:gdLst/>
              <a:ahLst/>
              <a:cxnLst/>
              <a:rect l="l" t="t" r="r" b="b"/>
              <a:pathLst>
                <a:path w="231775" h="349250">
                  <a:moveTo>
                    <a:pt x="231648" y="348996"/>
                  </a:moveTo>
                  <a:lnTo>
                    <a:pt x="0" y="348996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3489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6854951" y="4884419"/>
              <a:ext cx="231775" cy="349250"/>
            </a:xfrm>
            <a:custGeom>
              <a:avLst/>
              <a:gdLst/>
              <a:ahLst/>
              <a:cxnLst/>
              <a:rect l="l" t="t" r="r" b="b"/>
              <a:pathLst>
                <a:path w="231775" h="349250">
                  <a:moveTo>
                    <a:pt x="0" y="0"/>
                  </a:moveTo>
                  <a:lnTo>
                    <a:pt x="231648" y="0"/>
                  </a:lnTo>
                  <a:lnTo>
                    <a:pt x="231648" y="348996"/>
                  </a:lnTo>
                  <a:lnTo>
                    <a:pt x="0" y="3489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7086599" y="4884419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230123" y="348996"/>
                  </a:moveTo>
                  <a:lnTo>
                    <a:pt x="0" y="348996"/>
                  </a:lnTo>
                  <a:lnTo>
                    <a:pt x="0" y="0"/>
                  </a:lnTo>
                  <a:lnTo>
                    <a:pt x="230123" y="0"/>
                  </a:lnTo>
                  <a:lnTo>
                    <a:pt x="230123" y="348996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86599" y="4884419"/>
              <a:ext cx="230504" cy="349250"/>
            </a:xfrm>
            <a:custGeom>
              <a:avLst/>
              <a:gdLst/>
              <a:ahLst/>
              <a:cxnLst/>
              <a:rect l="l" t="t" r="r" b="b"/>
              <a:pathLst>
                <a:path w="230504" h="349250">
                  <a:moveTo>
                    <a:pt x="0" y="0"/>
                  </a:moveTo>
                  <a:lnTo>
                    <a:pt x="230123" y="0"/>
                  </a:lnTo>
                  <a:lnTo>
                    <a:pt x="230123" y="348996"/>
                  </a:lnTo>
                  <a:lnTo>
                    <a:pt x="0" y="3489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813194" y="2590851"/>
            <a:ext cx="292474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18" dirty="0">
                <a:latin typeface="Calibri"/>
                <a:cs typeface="Calibri"/>
              </a:rPr>
              <a:t>K</a:t>
            </a:r>
            <a:r>
              <a:rPr sz="1456" spc="-13" dirty="0">
                <a:latin typeface="Calibri"/>
                <a:cs typeface="Calibri"/>
              </a:rPr>
              <a:t>e</a:t>
            </a:r>
            <a:r>
              <a:rPr sz="1456" dirty="0">
                <a:latin typeface="Calibri"/>
                <a:cs typeface="Calibri"/>
              </a:rPr>
              <a:t>y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5137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61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30783" y="2597556"/>
            <a:ext cx="43983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84" dirty="0">
                <a:latin typeface="Calibri"/>
                <a:cs typeface="Calibri"/>
              </a:rPr>
              <a:t>V</a:t>
            </a:r>
            <a:r>
              <a:rPr sz="1456" dirty="0">
                <a:latin typeface="Calibri"/>
                <a:cs typeface="Calibri"/>
              </a:rPr>
              <a:t>al</a:t>
            </a:r>
            <a:r>
              <a:rPr sz="1456" spc="4" dirty="0">
                <a:latin typeface="Calibri"/>
                <a:cs typeface="Calibri"/>
              </a:rPr>
              <a:t>u</a:t>
            </a:r>
            <a:r>
              <a:rPr sz="1456" dirty="0">
                <a:latin typeface="Calibri"/>
                <a:cs typeface="Calibri"/>
              </a:rPr>
              <a:t>e</a:t>
            </a:r>
            <a:endParaRPr sz="145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57394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529317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7" dirty="0"/>
              <a:t>U</a:t>
            </a:r>
            <a:r>
              <a:rPr sz="3177" spc="-71" dirty="0"/>
              <a:t>n</a:t>
            </a:r>
            <a:r>
              <a:rPr sz="3177" spc="-75" dirty="0"/>
              <a:t>o</a:t>
            </a:r>
            <a:r>
              <a:rPr sz="3177" spc="-106" dirty="0"/>
              <a:t>r</a:t>
            </a:r>
            <a:r>
              <a:rPr sz="3177" spc="-71" dirty="0"/>
              <a:t>d</a:t>
            </a:r>
            <a:r>
              <a:rPr sz="3177" spc="-35" dirty="0"/>
              <a:t>e</a:t>
            </a:r>
            <a:r>
              <a:rPr sz="3177" spc="-106" dirty="0"/>
              <a:t>r</a:t>
            </a:r>
            <a:r>
              <a:rPr sz="3177" spc="-35" dirty="0"/>
              <a:t>e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18" dirty="0"/>
              <a:t>C</a:t>
            </a:r>
            <a:r>
              <a:rPr sz="3177" spc="-44" dirty="0"/>
              <a:t>o</a:t>
            </a:r>
            <a:r>
              <a:rPr sz="3177" spc="-106" dirty="0"/>
              <a:t>n</a:t>
            </a:r>
            <a:r>
              <a:rPr sz="3177" spc="-110" dirty="0"/>
              <a:t>t</a:t>
            </a:r>
            <a:r>
              <a:rPr sz="3177" spc="-97" dirty="0"/>
              <a:t>a</a:t>
            </a:r>
            <a:r>
              <a:rPr sz="3177" spc="-110" dirty="0"/>
              <a:t>i</a:t>
            </a:r>
            <a:r>
              <a:rPr sz="3177" spc="-71" dirty="0"/>
              <a:t>n</a:t>
            </a:r>
            <a:r>
              <a:rPr sz="3177" spc="-35" dirty="0"/>
              <a:t>e</a:t>
            </a:r>
            <a:r>
              <a:rPr sz="3177" spc="-141" dirty="0"/>
              <a:t>r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50" y="1969362"/>
            <a:ext cx="7029449" cy="2146915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Associative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containers </a:t>
            </a:r>
            <a:r>
              <a:rPr sz="1897" spc="-9" dirty="0">
                <a:latin typeface="Calibri"/>
                <a:cs typeface="Calibri"/>
              </a:rPr>
              <a:t>implemented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hash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tables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22" dirty="0">
                <a:latin typeface="Calibri"/>
                <a:cs typeface="Calibri"/>
              </a:rPr>
              <a:t>Values</a:t>
            </a:r>
            <a:r>
              <a:rPr sz="1897" spc="-35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are</a:t>
            </a:r>
            <a:r>
              <a:rPr sz="1897" spc="-4" dirty="0">
                <a:latin typeface="Calibri"/>
                <a:cs typeface="Calibri"/>
              </a:rPr>
              <a:t> hashed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and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stored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in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undefined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order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22" dirty="0">
                <a:latin typeface="Calibri"/>
                <a:cs typeface="Calibri"/>
              </a:rPr>
              <a:t>Fast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search,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insertion/deletion,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but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may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degrade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over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period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of</a:t>
            </a:r>
            <a:r>
              <a:rPr sz="1897" dirty="0">
                <a:latin typeface="Calibri"/>
                <a:cs typeface="Calibri"/>
              </a:rPr>
              <a:t> time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i="1" spc="-9" dirty="0">
                <a:latin typeface="Calibri"/>
                <a:cs typeface="Calibri"/>
              </a:rPr>
              <a:t>std::unordered_set</a:t>
            </a:r>
            <a:r>
              <a:rPr sz="1897" i="1" spc="4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stores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values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that</a:t>
            </a:r>
            <a:r>
              <a:rPr sz="1897" dirty="0">
                <a:latin typeface="Calibri"/>
                <a:cs typeface="Calibri"/>
              </a:rPr>
              <a:t> act </a:t>
            </a:r>
            <a:r>
              <a:rPr sz="1897" spc="-4" dirty="0">
                <a:latin typeface="Calibri"/>
                <a:cs typeface="Calibri"/>
              </a:rPr>
              <a:t>as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31" dirty="0">
                <a:latin typeface="Calibri"/>
                <a:cs typeface="Calibri"/>
              </a:rPr>
              <a:t>keys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for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hashing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i="1" spc="-9" dirty="0">
                <a:latin typeface="Calibri"/>
                <a:cs typeface="Calibri"/>
              </a:rPr>
              <a:t>std::unordered_map </a:t>
            </a:r>
            <a:r>
              <a:rPr sz="1897" spc="-18" dirty="0">
                <a:latin typeface="Calibri"/>
                <a:cs typeface="Calibri"/>
              </a:rPr>
              <a:t>stores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pairs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(</a:t>
            </a:r>
            <a:r>
              <a:rPr sz="1897" i="1" spc="-4" dirty="0">
                <a:latin typeface="Calibri"/>
                <a:cs typeface="Calibri"/>
              </a:rPr>
              <a:t>first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used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compute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hash)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22" dirty="0">
                <a:latin typeface="Calibri"/>
                <a:cs typeface="Calibri"/>
              </a:rPr>
              <a:t>Iterators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are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constant</a:t>
            </a:r>
            <a:endParaRPr sz="1897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5720" y="4264734"/>
            <a:ext cx="2166657" cy="1312769"/>
            <a:chOff x="1418082" y="4833365"/>
            <a:chExt cx="2455545" cy="1487805"/>
          </a:xfrm>
        </p:grpSpPr>
        <p:sp>
          <p:nvSpPr>
            <p:cNvPr id="6" name="object 6"/>
            <p:cNvSpPr/>
            <p:nvPr/>
          </p:nvSpPr>
          <p:spPr>
            <a:xfrm>
              <a:off x="1423416" y="4838699"/>
              <a:ext cx="2444750" cy="1477010"/>
            </a:xfrm>
            <a:custGeom>
              <a:avLst/>
              <a:gdLst/>
              <a:ahLst/>
              <a:cxnLst/>
              <a:rect l="l" t="t" r="r" b="b"/>
              <a:pathLst>
                <a:path w="2444750" h="1477010">
                  <a:moveTo>
                    <a:pt x="1222248" y="1476756"/>
                  </a:moveTo>
                  <a:lnTo>
                    <a:pt x="1163020" y="1475904"/>
                  </a:lnTo>
                  <a:lnTo>
                    <a:pt x="1104521" y="1473374"/>
                  </a:lnTo>
                  <a:lnTo>
                    <a:pt x="1046814" y="1469206"/>
                  </a:lnTo>
                  <a:lnTo>
                    <a:pt x="989964" y="1463438"/>
                  </a:lnTo>
                  <a:lnTo>
                    <a:pt x="934034" y="1456109"/>
                  </a:lnTo>
                  <a:lnTo>
                    <a:pt x="879088" y="1447258"/>
                  </a:lnTo>
                  <a:lnTo>
                    <a:pt x="825191" y="1436923"/>
                  </a:lnTo>
                  <a:lnTo>
                    <a:pt x="772405" y="1425144"/>
                  </a:lnTo>
                  <a:lnTo>
                    <a:pt x="720797" y="1411959"/>
                  </a:lnTo>
                  <a:lnTo>
                    <a:pt x="670428" y="1397407"/>
                  </a:lnTo>
                  <a:lnTo>
                    <a:pt x="621364" y="1381527"/>
                  </a:lnTo>
                  <a:lnTo>
                    <a:pt x="573667" y="1364359"/>
                  </a:lnTo>
                  <a:lnTo>
                    <a:pt x="527404" y="1345940"/>
                  </a:lnTo>
                  <a:lnTo>
                    <a:pt x="482636" y="1326309"/>
                  </a:lnTo>
                  <a:lnTo>
                    <a:pt x="439428" y="1305506"/>
                  </a:lnTo>
                  <a:lnTo>
                    <a:pt x="397844" y="1283569"/>
                  </a:lnTo>
                  <a:lnTo>
                    <a:pt x="357949" y="1260538"/>
                  </a:lnTo>
                  <a:lnTo>
                    <a:pt x="319806" y="1236451"/>
                  </a:lnTo>
                  <a:lnTo>
                    <a:pt x="283478" y="1211346"/>
                  </a:lnTo>
                  <a:lnTo>
                    <a:pt x="249031" y="1185263"/>
                  </a:lnTo>
                  <a:lnTo>
                    <a:pt x="216528" y="1158241"/>
                  </a:lnTo>
                  <a:lnTo>
                    <a:pt x="186032" y="1130318"/>
                  </a:lnTo>
                  <a:lnTo>
                    <a:pt x="157609" y="1101533"/>
                  </a:lnTo>
                  <a:lnTo>
                    <a:pt x="131322" y="1071926"/>
                  </a:lnTo>
                  <a:lnTo>
                    <a:pt x="107234" y="1041534"/>
                  </a:lnTo>
                  <a:lnTo>
                    <a:pt x="65915" y="978554"/>
                  </a:lnTo>
                  <a:lnTo>
                    <a:pt x="34163" y="912905"/>
                  </a:lnTo>
                  <a:lnTo>
                    <a:pt x="12490" y="844896"/>
                  </a:lnTo>
                  <a:lnTo>
                    <a:pt x="1409" y="774839"/>
                  </a:lnTo>
                  <a:lnTo>
                    <a:pt x="0" y="739139"/>
                  </a:lnTo>
                  <a:lnTo>
                    <a:pt x="1409" y="703310"/>
                  </a:lnTo>
                  <a:lnTo>
                    <a:pt x="12490" y="633014"/>
                  </a:lnTo>
                  <a:lnTo>
                    <a:pt x="34163" y="564796"/>
                  </a:lnTo>
                  <a:lnTo>
                    <a:pt x="65915" y="498964"/>
                  </a:lnTo>
                  <a:lnTo>
                    <a:pt x="107234" y="435827"/>
                  </a:lnTo>
                  <a:lnTo>
                    <a:pt x="131322" y="405365"/>
                  </a:lnTo>
                  <a:lnTo>
                    <a:pt x="157609" y="375694"/>
                  </a:lnTo>
                  <a:lnTo>
                    <a:pt x="186032" y="346850"/>
                  </a:lnTo>
                  <a:lnTo>
                    <a:pt x="216528" y="318873"/>
                  </a:lnTo>
                  <a:lnTo>
                    <a:pt x="249031" y="291802"/>
                  </a:lnTo>
                  <a:lnTo>
                    <a:pt x="283478" y="265675"/>
                  </a:lnTo>
                  <a:lnTo>
                    <a:pt x="319806" y="240531"/>
                  </a:lnTo>
                  <a:lnTo>
                    <a:pt x="357949" y="216407"/>
                  </a:lnTo>
                  <a:lnTo>
                    <a:pt x="397844" y="193344"/>
                  </a:lnTo>
                  <a:lnTo>
                    <a:pt x="439428" y="171380"/>
                  </a:lnTo>
                  <a:lnTo>
                    <a:pt x="482636" y="150552"/>
                  </a:lnTo>
                  <a:lnTo>
                    <a:pt x="527404" y="130901"/>
                  </a:lnTo>
                  <a:lnTo>
                    <a:pt x="573667" y="112463"/>
                  </a:lnTo>
                  <a:lnTo>
                    <a:pt x="621364" y="95279"/>
                  </a:lnTo>
                  <a:lnTo>
                    <a:pt x="670428" y="79387"/>
                  </a:lnTo>
                  <a:lnTo>
                    <a:pt x="720797" y="64825"/>
                  </a:lnTo>
                  <a:lnTo>
                    <a:pt x="772405" y="51631"/>
                  </a:lnTo>
                  <a:lnTo>
                    <a:pt x="825191" y="39845"/>
                  </a:lnTo>
                  <a:lnTo>
                    <a:pt x="879088" y="29506"/>
                  </a:lnTo>
                  <a:lnTo>
                    <a:pt x="934034" y="20651"/>
                  </a:lnTo>
                  <a:lnTo>
                    <a:pt x="989964" y="13319"/>
                  </a:lnTo>
                  <a:lnTo>
                    <a:pt x="1046814" y="7550"/>
                  </a:lnTo>
                  <a:lnTo>
                    <a:pt x="1104521" y="3381"/>
                  </a:lnTo>
                  <a:lnTo>
                    <a:pt x="1163020" y="851"/>
                  </a:lnTo>
                  <a:lnTo>
                    <a:pt x="1222248" y="0"/>
                  </a:lnTo>
                  <a:lnTo>
                    <a:pt x="1281475" y="851"/>
                  </a:lnTo>
                  <a:lnTo>
                    <a:pt x="1339974" y="3381"/>
                  </a:lnTo>
                  <a:lnTo>
                    <a:pt x="1397681" y="7550"/>
                  </a:lnTo>
                  <a:lnTo>
                    <a:pt x="1454531" y="13319"/>
                  </a:lnTo>
                  <a:lnTo>
                    <a:pt x="1510461" y="20651"/>
                  </a:lnTo>
                  <a:lnTo>
                    <a:pt x="1565407" y="29506"/>
                  </a:lnTo>
                  <a:lnTo>
                    <a:pt x="1619305" y="39845"/>
                  </a:lnTo>
                  <a:lnTo>
                    <a:pt x="1672090" y="51631"/>
                  </a:lnTo>
                  <a:lnTo>
                    <a:pt x="1723698" y="64825"/>
                  </a:lnTo>
                  <a:lnTo>
                    <a:pt x="1774067" y="79387"/>
                  </a:lnTo>
                  <a:lnTo>
                    <a:pt x="1823131" y="95279"/>
                  </a:lnTo>
                  <a:lnTo>
                    <a:pt x="1870828" y="112463"/>
                  </a:lnTo>
                  <a:lnTo>
                    <a:pt x="1917092" y="130901"/>
                  </a:lnTo>
                  <a:lnTo>
                    <a:pt x="1961859" y="150552"/>
                  </a:lnTo>
                  <a:lnTo>
                    <a:pt x="2005067" y="171380"/>
                  </a:lnTo>
                  <a:lnTo>
                    <a:pt x="2046651" y="193344"/>
                  </a:lnTo>
                  <a:lnTo>
                    <a:pt x="2086546" y="216407"/>
                  </a:lnTo>
                  <a:lnTo>
                    <a:pt x="2124689" y="240531"/>
                  </a:lnTo>
                  <a:lnTo>
                    <a:pt x="2161017" y="265675"/>
                  </a:lnTo>
                  <a:lnTo>
                    <a:pt x="2195464" y="291802"/>
                  </a:lnTo>
                  <a:lnTo>
                    <a:pt x="2227967" y="318873"/>
                  </a:lnTo>
                  <a:lnTo>
                    <a:pt x="2258463" y="346850"/>
                  </a:lnTo>
                  <a:lnTo>
                    <a:pt x="2286886" y="375694"/>
                  </a:lnTo>
                  <a:lnTo>
                    <a:pt x="2313174" y="405365"/>
                  </a:lnTo>
                  <a:lnTo>
                    <a:pt x="2337261" y="435827"/>
                  </a:lnTo>
                  <a:lnTo>
                    <a:pt x="2378580" y="498964"/>
                  </a:lnTo>
                  <a:lnTo>
                    <a:pt x="2410332" y="564796"/>
                  </a:lnTo>
                  <a:lnTo>
                    <a:pt x="2432005" y="633014"/>
                  </a:lnTo>
                  <a:lnTo>
                    <a:pt x="2443086" y="703310"/>
                  </a:lnTo>
                  <a:lnTo>
                    <a:pt x="2444496" y="739139"/>
                  </a:lnTo>
                  <a:lnTo>
                    <a:pt x="2443086" y="774839"/>
                  </a:lnTo>
                  <a:lnTo>
                    <a:pt x="2432005" y="844896"/>
                  </a:lnTo>
                  <a:lnTo>
                    <a:pt x="2410332" y="912905"/>
                  </a:lnTo>
                  <a:lnTo>
                    <a:pt x="2378580" y="978554"/>
                  </a:lnTo>
                  <a:lnTo>
                    <a:pt x="2337261" y="1041534"/>
                  </a:lnTo>
                  <a:lnTo>
                    <a:pt x="2313174" y="1071926"/>
                  </a:lnTo>
                  <a:lnTo>
                    <a:pt x="2286886" y="1101533"/>
                  </a:lnTo>
                  <a:lnTo>
                    <a:pt x="2258463" y="1130318"/>
                  </a:lnTo>
                  <a:lnTo>
                    <a:pt x="2227967" y="1158241"/>
                  </a:lnTo>
                  <a:lnTo>
                    <a:pt x="2195464" y="1185263"/>
                  </a:lnTo>
                  <a:lnTo>
                    <a:pt x="2161017" y="1211346"/>
                  </a:lnTo>
                  <a:lnTo>
                    <a:pt x="2124689" y="1236451"/>
                  </a:lnTo>
                  <a:lnTo>
                    <a:pt x="2086546" y="1260538"/>
                  </a:lnTo>
                  <a:lnTo>
                    <a:pt x="2046651" y="1283569"/>
                  </a:lnTo>
                  <a:lnTo>
                    <a:pt x="2005067" y="1305506"/>
                  </a:lnTo>
                  <a:lnTo>
                    <a:pt x="1961859" y="1326309"/>
                  </a:lnTo>
                  <a:lnTo>
                    <a:pt x="1917092" y="1345940"/>
                  </a:lnTo>
                  <a:lnTo>
                    <a:pt x="1870828" y="1364359"/>
                  </a:lnTo>
                  <a:lnTo>
                    <a:pt x="1823131" y="1381527"/>
                  </a:lnTo>
                  <a:lnTo>
                    <a:pt x="1774067" y="1397407"/>
                  </a:lnTo>
                  <a:lnTo>
                    <a:pt x="1723698" y="1411959"/>
                  </a:lnTo>
                  <a:lnTo>
                    <a:pt x="1672090" y="1425144"/>
                  </a:lnTo>
                  <a:lnTo>
                    <a:pt x="1619305" y="1436923"/>
                  </a:lnTo>
                  <a:lnTo>
                    <a:pt x="1565407" y="1447258"/>
                  </a:lnTo>
                  <a:lnTo>
                    <a:pt x="1510461" y="1456109"/>
                  </a:lnTo>
                  <a:lnTo>
                    <a:pt x="1454531" y="1463438"/>
                  </a:lnTo>
                  <a:lnTo>
                    <a:pt x="1397681" y="1469206"/>
                  </a:lnTo>
                  <a:lnTo>
                    <a:pt x="1339974" y="1473374"/>
                  </a:lnTo>
                  <a:lnTo>
                    <a:pt x="1281475" y="1475904"/>
                  </a:lnTo>
                  <a:lnTo>
                    <a:pt x="1222248" y="147675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423416" y="4838699"/>
              <a:ext cx="2444750" cy="1477010"/>
            </a:xfrm>
            <a:custGeom>
              <a:avLst/>
              <a:gdLst/>
              <a:ahLst/>
              <a:cxnLst/>
              <a:rect l="l" t="t" r="r" b="b"/>
              <a:pathLst>
                <a:path w="2444750" h="1477010">
                  <a:moveTo>
                    <a:pt x="0" y="739139"/>
                  </a:moveTo>
                  <a:lnTo>
                    <a:pt x="5594" y="667922"/>
                  </a:lnTo>
                  <a:lnTo>
                    <a:pt x="22035" y="598626"/>
                  </a:lnTo>
                  <a:lnTo>
                    <a:pt x="48811" y="531562"/>
                  </a:lnTo>
                  <a:lnTo>
                    <a:pt x="85411" y="467039"/>
                  </a:lnTo>
                  <a:lnTo>
                    <a:pt x="131322" y="405365"/>
                  </a:lnTo>
                  <a:lnTo>
                    <a:pt x="157609" y="375694"/>
                  </a:lnTo>
                  <a:lnTo>
                    <a:pt x="186032" y="346850"/>
                  </a:lnTo>
                  <a:lnTo>
                    <a:pt x="216528" y="318873"/>
                  </a:lnTo>
                  <a:lnTo>
                    <a:pt x="249031" y="291802"/>
                  </a:lnTo>
                  <a:lnTo>
                    <a:pt x="283478" y="265675"/>
                  </a:lnTo>
                  <a:lnTo>
                    <a:pt x="319806" y="240531"/>
                  </a:lnTo>
                  <a:lnTo>
                    <a:pt x="357949" y="216407"/>
                  </a:lnTo>
                  <a:lnTo>
                    <a:pt x="397844" y="193344"/>
                  </a:lnTo>
                  <a:lnTo>
                    <a:pt x="439428" y="171380"/>
                  </a:lnTo>
                  <a:lnTo>
                    <a:pt x="482636" y="150552"/>
                  </a:lnTo>
                  <a:lnTo>
                    <a:pt x="527404" y="130901"/>
                  </a:lnTo>
                  <a:lnTo>
                    <a:pt x="573667" y="112463"/>
                  </a:lnTo>
                  <a:lnTo>
                    <a:pt x="621364" y="95279"/>
                  </a:lnTo>
                  <a:lnTo>
                    <a:pt x="670428" y="79387"/>
                  </a:lnTo>
                  <a:lnTo>
                    <a:pt x="720797" y="64825"/>
                  </a:lnTo>
                  <a:lnTo>
                    <a:pt x="772405" y="51631"/>
                  </a:lnTo>
                  <a:lnTo>
                    <a:pt x="825191" y="39845"/>
                  </a:lnTo>
                  <a:lnTo>
                    <a:pt x="879088" y="29506"/>
                  </a:lnTo>
                  <a:lnTo>
                    <a:pt x="934034" y="20651"/>
                  </a:lnTo>
                  <a:lnTo>
                    <a:pt x="989964" y="13319"/>
                  </a:lnTo>
                  <a:lnTo>
                    <a:pt x="1046814" y="7550"/>
                  </a:lnTo>
                  <a:lnTo>
                    <a:pt x="1104521" y="3381"/>
                  </a:lnTo>
                  <a:lnTo>
                    <a:pt x="1163020" y="851"/>
                  </a:lnTo>
                  <a:lnTo>
                    <a:pt x="1222248" y="0"/>
                  </a:lnTo>
                  <a:lnTo>
                    <a:pt x="1281475" y="851"/>
                  </a:lnTo>
                  <a:lnTo>
                    <a:pt x="1339974" y="3381"/>
                  </a:lnTo>
                  <a:lnTo>
                    <a:pt x="1397681" y="7550"/>
                  </a:lnTo>
                  <a:lnTo>
                    <a:pt x="1454531" y="13319"/>
                  </a:lnTo>
                  <a:lnTo>
                    <a:pt x="1510461" y="20651"/>
                  </a:lnTo>
                  <a:lnTo>
                    <a:pt x="1565407" y="29506"/>
                  </a:lnTo>
                  <a:lnTo>
                    <a:pt x="1619305" y="39845"/>
                  </a:lnTo>
                  <a:lnTo>
                    <a:pt x="1672090" y="51631"/>
                  </a:lnTo>
                  <a:lnTo>
                    <a:pt x="1723698" y="64825"/>
                  </a:lnTo>
                  <a:lnTo>
                    <a:pt x="1774067" y="79387"/>
                  </a:lnTo>
                  <a:lnTo>
                    <a:pt x="1823131" y="95279"/>
                  </a:lnTo>
                  <a:lnTo>
                    <a:pt x="1870828" y="112463"/>
                  </a:lnTo>
                  <a:lnTo>
                    <a:pt x="1917092" y="130901"/>
                  </a:lnTo>
                  <a:lnTo>
                    <a:pt x="1961859" y="150552"/>
                  </a:lnTo>
                  <a:lnTo>
                    <a:pt x="2005067" y="171380"/>
                  </a:lnTo>
                  <a:lnTo>
                    <a:pt x="2046651" y="193344"/>
                  </a:lnTo>
                  <a:lnTo>
                    <a:pt x="2086546" y="216407"/>
                  </a:lnTo>
                  <a:lnTo>
                    <a:pt x="2124689" y="240531"/>
                  </a:lnTo>
                  <a:lnTo>
                    <a:pt x="2161017" y="265675"/>
                  </a:lnTo>
                  <a:lnTo>
                    <a:pt x="2195464" y="291802"/>
                  </a:lnTo>
                  <a:lnTo>
                    <a:pt x="2227967" y="318873"/>
                  </a:lnTo>
                  <a:lnTo>
                    <a:pt x="2258463" y="346850"/>
                  </a:lnTo>
                  <a:lnTo>
                    <a:pt x="2286886" y="375694"/>
                  </a:lnTo>
                  <a:lnTo>
                    <a:pt x="2313174" y="405365"/>
                  </a:lnTo>
                  <a:lnTo>
                    <a:pt x="2337261" y="435827"/>
                  </a:lnTo>
                  <a:lnTo>
                    <a:pt x="2378580" y="498964"/>
                  </a:lnTo>
                  <a:lnTo>
                    <a:pt x="2410332" y="564796"/>
                  </a:lnTo>
                  <a:lnTo>
                    <a:pt x="2432005" y="633014"/>
                  </a:lnTo>
                  <a:lnTo>
                    <a:pt x="2443086" y="703310"/>
                  </a:lnTo>
                  <a:lnTo>
                    <a:pt x="2444496" y="739139"/>
                  </a:lnTo>
                  <a:lnTo>
                    <a:pt x="2443086" y="774839"/>
                  </a:lnTo>
                  <a:lnTo>
                    <a:pt x="2432005" y="844896"/>
                  </a:lnTo>
                  <a:lnTo>
                    <a:pt x="2410332" y="912905"/>
                  </a:lnTo>
                  <a:lnTo>
                    <a:pt x="2378580" y="978554"/>
                  </a:lnTo>
                  <a:lnTo>
                    <a:pt x="2337261" y="1041534"/>
                  </a:lnTo>
                  <a:lnTo>
                    <a:pt x="2313174" y="1071926"/>
                  </a:lnTo>
                  <a:lnTo>
                    <a:pt x="2286886" y="1101533"/>
                  </a:lnTo>
                  <a:lnTo>
                    <a:pt x="2258463" y="1130318"/>
                  </a:lnTo>
                  <a:lnTo>
                    <a:pt x="2227967" y="1158241"/>
                  </a:lnTo>
                  <a:lnTo>
                    <a:pt x="2195464" y="1185263"/>
                  </a:lnTo>
                  <a:lnTo>
                    <a:pt x="2161017" y="1211346"/>
                  </a:lnTo>
                  <a:lnTo>
                    <a:pt x="2124689" y="1236451"/>
                  </a:lnTo>
                  <a:lnTo>
                    <a:pt x="2086546" y="1260538"/>
                  </a:lnTo>
                  <a:lnTo>
                    <a:pt x="2046651" y="1283569"/>
                  </a:lnTo>
                  <a:lnTo>
                    <a:pt x="2005067" y="1305506"/>
                  </a:lnTo>
                  <a:lnTo>
                    <a:pt x="1961859" y="1326309"/>
                  </a:lnTo>
                  <a:lnTo>
                    <a:pt x="1917092" y="1345940"/>
                  </a:lnTo>
                  <a:lnTo>
                    <a:pt x="1870828" y="1364359"/>
                  </a:lnTo>
                  <a:lnTo>
                    <a:pt x="1823131" y="1381527"/>
                  </a:lnTo>
                  <a:lnTo>
                    <a:pt x="1774067" y="1397407"/>
                  </a:lnTo>
                  <a:lnTo>
                    <a:pt x="1723698" y="1411959"/>
                  </a:lnTo>
                  <a:lnTo>
                    <a:pt x="1672090" y="1425144"/>
                  </a:lnTo>
                  <a:lnTo>
                    <a:pt x="1619305" y="1436923"/>
                  </a:lnTo>
                  <a:lnTo>
                    <a:pt x="1565407" y="1447258"/>
                  </a:lnTo>
                  <a:lnTo>
                    <a:pt x="1510461" y="1456109"/>
                  </a:lnTo>
                  <a:lnTo>
                    <a:pt x="1454531" y="1463438"/>
                  </a:lnTo>
                  <a:lnTo>
                    <a:pt x="1397681" y="1469206"/>
                  </a:lnTo>
                  <a:lnTo>
                    <a:pt x="1339974" y="1473374"/>
                  </a:lnTo>
                  <a:lnTo>
                    <a:pt x="1281475" y="1475904"/>
                  </a:lnTo>
                  <a:lnTo>
                    <a:pt x="1222248" y="1476756"/>
                  </a:lnTo>
                  <a:lnTo>
                    <a:pt x="1163020" y="1475904"/>
                  </a:lnTo>
                  <a:lnTo>
                    <a:pt x="1104521" y="1473374"/>
                  </a:lnTo>
                  <a:lnTo>
                    <a:pt x="1046814" y="1469206"/>
                  </a:lnTo>
                  <a:lnTo>
                    <a:pt x="989964" y="1463438"/>
                  </a:lnTo>
                  <a:lnTo>
                    <a:pt x="934034" y="1456109"/>
                  </a:lnTo>
                  <a:lnTo>
                    <a:pt x="879088" y="1447258"/>
                  </a:lnTo>
                  <a:lnTo>
                    <a:pt x="825191" y="1436923"/>
                  </a:lnTo>
                  <a:lnTo>
                    <a:pt x="772405" y="1425144"/>
                  </a:lnTo>
                  <a:lnTo>
                    <a:pt x="720797" y="1411959"/>
                  </a:lnTo>
                  <a:lnTo>
                    <a:pt x="670428" y="1397407"/>
                  </a:lnTo>
                  <a:lnTo>
                    <a:pt x="621364" y="1381527"/>
                  </a:lnTo>
                  <a:lnTo>
                    <a:pt x="573667" y="1364359"/>
                  </a:lnTo>
                  <a:lnTo>
                    <a:pt x="527404" y="1345940"/>
                  </a:lnTo>
                  <a:lnTo>
                    <a:pt x="482636" y="1326309"/>
                  </a:lnTo>
                  <a:lnTo>
                    <a:pt x="439428" y="1305506"/>
                  </a:lnTo>
                  <a:lnTo>
                    <a:pt x="397844" y="1283569"/>
                  </a:lnTo>
                  <a:lnTo>
                    <a:pt x="357949" y="1260538"/>
                  </a:lnTo>
                  <a:lnTo>
                    <a:pt x="319806" y="1236451"/>
                  </a:lnTo>
                  <a:lnTo>
                    <a:pt x="283478" y="1211346"/>
                  </a:lnTo>
                  <a:lnTo>
                    <a:pt x="249031" y="1185263"/>
                  </a:lnTo>
                  <a:lnTo>
                    <a:pt x="216528" y="1158241"/>
                  </a:lnTo>
                  <a:lnTo>
                    <a:pt x="186032" y="1130318"/>
                  </a:lnTo>
                  <a:lnTo>
                    <a:pt x="157609" y="1101533"/>
                  </a:lnTo>
                  <a:lnTo>
                    <a:pt x="131322" y="1071926"/>
                  </a:lnTo>
                  <a:lnTo>
                    <a:pt x="107234" y="1041534"/>
                  </a:lnTo>
                  <a:lnTo>
                    <a:pt x="65915" y="978554"/>
                  </a:lnTo>
                  <a:lnTo>
                    <a:pt x="34163" y="912905"/>
                  </a:lnTo>
                  <a:lnTo>
                    <a:pt x="12490" y="844896"/>
                  </a:lnTo>
                  <a:lnTo>
                    <a:pt x="1409" y="774839"/>
                  </a:lnTo>
                  <a:lnTo>
                    <a:pt x="0" y="739139"/>
                  </a:lnTo>
                </a:path>
              </a:pathLst>
            </a:custGeom>
            <a:ln w="10668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2168651" y="4983480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5" h="277495">
                  <a:moveTo>
                    <a:pt x="406908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73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168651" y="4983480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5" h="277495">
                  <a:moveTo>
                    <a:pt x="0" y="0"/>
                  </a:moveTo>
                  <a:lnTo>
                    <a:pt x="406908" y="0"/>
                  </a:lnTo>
                  <a:lnTo>
                    <a:pt x="406908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00400" y="5536692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5" h="277495">
                  <a:moveTo>
                    <a:pt x="406908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73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00400" y="5536692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5" h="277495">
                  <a:moveTo>
                    <a:pt x="0" y="0"/>
                  </a:moveTo>
                  <a:lnTo>
                    <a:pt x="406908" y="0"/>
                  </a:lnTo>
                  <a:lnTo>
                    <a:pt x="406908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3644" y="5564123"/>
              <a:ext cx="408940" cy="276225"/>
            </a:xfrm>
            <a:custGeom>
              <a:avLst/>
              <a:gdLst/>
              <a:ahLst/>
              <a:cxnLst/>
              <a:rect l="l" t="t" r="r" b="b"/>
              <a:pathLst>
                <a:path w="408939" h="276225">
                  <a:moveTo>
                    <a:pt x="408431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408431" y="0"/>
                  </a:lnTo>
                  <a:lnTo>
                    <a:pt x="408431" y="275844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23644" y="5564123"/>
              <a:ext cx="408940" cy="276225"/>
            </a:xfrm>
            <a:custGeom>
              <a:avLst/>
              <a:gdLst/>
              <a:ahLst/>
              <a:cxnLst/>
              <a:rect l="l" t="t" r="r" b="b"/>
              <a:pathLst>
                <a:path w="408939" h="276225">
                  <a:moveTo>
                    <a:pt x="0" y="0"/>
                  </a:moveTo>
                  <a:lnTo>
                    <a:pt x="408431" y="0"/>
                  </a:lnTo>
                  <a:lnTo>
                    <a:pt x="408431" y="275844"/>
                  </a:lnTo>
                  <a:lnTo>
                    <a:pt x="0" y="27584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09316" y="5035296"/>
              <a:ext cx="408940" cy="277495"/>
            </a:xfrm>
            <a:custGeom>
              <a:avLst/>
              <a:gdLst/>
              <a:ahLst/>
              <a:cxnLst/>
              <a:rect l="l" t="t" r="r" b="b"/>
              <a:pathLst>
                <a:path w="408939" h="277495">
                  <a:moveTo>
                    <a:pt x="408432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408432" y="0"/>
                  </a:lnTo>
                  <a:lnTo>
                    <a:pt x="408432" y="2773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09316" y="5035296"/>
              <a:ext cx="408940" cy="277495"/>
            </a:xfrm>
            <a:custGeom>
              <a:avLst/>
              <a:gdLst/>
              <a:ahLst/>
              <a:cxnLst/>
              <a:rect l="l" t="t" r="r" b="b"/>
              <a:pathLst>
                <a:path w="408939" h="277495">
                  <a:moveTo>
                    <a:pt x="0" y="0"/>
                  </a:moveTo>
                  <a:lnTo>
                    <a:pt x="408432" y="0"/>
                  </a:lnTo>
                  <a:lnTo>
                    <a:pt x="408432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2596" y="5425439"/>
              <a:ext cx="407034" cy="276225"/>
            </a:xfrm>
            <a:custGeom>
              <a:avLst/>
              <a:gdLst/>
              <a:ahLst/>
              <a:cxnLst/>
              <a:rect l="l" t="t" r="r" b="b"/>
              <a:pathLst>
                <a:path w="407035" h="276225">
                  <a:moveTo>
                    <a:pt x="406907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406907" y="0"/>
                  </a:lnTo>
                  <a:lnTo>
                    <a:pt x="406907" y="275844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2482596" y="5425439"/>
              <a:ext cx="407034" cy="276225"/>
            </a:xfrm>
            <a:custGeom>
              <a:avLst/>
              <a:gdLst/>
              <a:ahLst/>
              <a:cxnLst/>
              <a:rect l="l" t="t" r="r" b="b"/>
              <a:pathLst>
                <a:path w="407035" h="276225">
                  <a:moveTo>
                    <a:pt x="0" y="0"/>
                  </a:moveTo>
                  <a:lnTo>
                    <a:pt x="406907" y="0"/>
                  </a:lnTo>
                  <a:lnTo>
                    <a:pt x="406907" y="275844"/>
                  </a:lnTo>
                  <a:lnTo>
                    <a:pt x="0" y="27584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2240280" y="5940551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5" h="277495">
                  <a:moveTo>
                    <a:pt x="406908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73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2240280" y="5940551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5" h="277495">
                  <a:moveTo>
                    <a:pt x="0" y="0"/>
                  </a:moveTo>
                  <a:lnTo>
                    <a:pt x="406908" y="0"/>
                  </a:lnTo>
                  <a:lnTo>
                    <a:pt x="406908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309571" y="4264734"/>
            <a:ext cx="2164976" cy="1312769"/>
            <a:chOff x="5865114" y="4833365"/>
            <a:chExt cx="2453640" cy="1487805"/>
          </a:xfrm>
        </p:grpSpPr>
        <p:sp>
          <p:nvSpPr>
            <p:cNvPr id="21" name="object 21"/>
            <p:cNvSpPr/>
            <p:nvPr/>
          </p:nvSpPr>
          <p:spPr>
            <a:xfrm>
              <a:off x="5870448" y="4838699"/>
              <a:ext cx="2443480" cy="1477010"/>
            </a:xfrm>
            <a:custGeom>
              <a:avLst/>
              <a:gdLst/>
              <a:ahLst/>
              <a:cxnLst/>
              <a:rect l="l" t="t" r="r" b="b"/>
              <a:pathLst>
                <a:path w="2443479" h="1477010">
                  <a:moveTo>
                    <a:pt x="1222248" y="1476756"/>
                  </a:moveTo>
                  <a:lnTo>
                    <a:pt x="1163020" y="1475904"/>
                  </a:lnTo>
                  <a:lnTo>
                    <a:pt x="1104521" y="1473374"/>
                  </a:lnTo>
                  <a:lnTo>
                    <a:pt x="1046814" y="1469206"/>
                  </a:lnTo>
                  <a:lnTo>
                    <a:pt x="989964" y="1463438"/>
                  </a:lnTo>
                  <a:lnTo>
                    <a:pt x="934034" y="1456109"/>
                  </a:lnTo>
                  <a:lnTo>
                    <a:pt x="879088" y="1447258"/>
                  </a:lnTo>
                  <a:lnTo>
                    <a:pt x="825191" y="1436923"/>
                  </a:lnTo>
                  <a:lnTo>
                    <a:pt x="772405" y="1425144"/>
                  </a:lnTo>
                  <a:lnTo>
                    <a:pt x="720797" y="1411959"/>
                  </a:lnTo>
                  <a:lnTo>
                    <a:pt x="670428" y="1397407"/>
                  </a:lnTo>
                  <a:lnTo>
                    <a:pt x="621364" y="1381527"/>
                  </a:lnTo>
                  <a:lnTo>
                    <a:pt x="573667" y="1364359"/>
                  </a:lnTo>
                  <a:lnTo>
                    <a:pt x="527404" y="1345940"/>
                  </a:lnTo>
                  <a:lnTo>
                    <a:pt x="482636" y="1326309"/>
                  </a:lnTo>
                  <a:lnTo>
                    <a:pt x="439428" y="1305506"/>
                  </a:lnTo>
                  <a:lnTo>
                    <a:pt x="397844" y="1283569"/>
                  </a:lnTo>
                  <a:lnTo>
                    <a:pt x="357949" y="1260538"/>
                  </a:lnTo>
                  <a:lnTo>
                    <a:pt x="319806" y="1236451"/>
                  </a:lnTo>
                  <a:lnTo>
                    <a:pt x="283478" y="1211346"/>
                  </a:lnTo>
                  <a:lnTo>
                    <a:pt x="249031" y="1185263"/>
                  </a:lnTo>
                  <a:lnTo>
                    <a:pt x="216528" y="1158241"/>
                  </a:lnTo>
                  <a:lnTo>
                    <a:pt x="186032" y="1130318"/>
                  </a:lnTo>
                  <a:lnTo>
                    <a:pt x="157609" y="1101533"/>
                  </a:lnTo>
                  <a:lnTo>
                    <a:pt x="131322" y="1071926"/>
                  </a:lnTo>
                  <a:lnTo>
                    <a:pt x="107234" y="1041534"/>
                  </a:lnTo>
                  <a:lnTo>
                    <a:pt x="65915" y="978554"/>
                  </a:lnTo>
                  <a:lnTo>
                    <a:pt x="34163" y="912905"/>
                  </a:lnTo>
                  <a:lnTo>
                    <a:pt x="12490" y="844896"/>
                  </a:lnTo>
                  <a:lnTo>
                    <a:pt x="1409" y="774839"/>
                  </a:lnTo>
                  <a:lnTo>
                    <a:pt x="0" y="739139"/>
                  </a:lnTo>
                  <a:lnTo>
                    <a:pt x="1409" y="703310"/>
                  </a:lnTo>
                  <a:lnTo>
                    <a:pt x="12490" y="633014"/>
                  </a:lnTo>
                  <a:lnTo>
                    <a:pt x="34163" y="564796"/>
                  </a:lnTo>
                  <a:lnTo>
                    <a:pt x="65915" y="498964"/>
                  </a:lnTo>
                  <a:lnTo>
                    <a:pt x="107234" y="435827"/>
                  </a:lnTo>
                  <a:lnTo>
                    <a:pt x="131322" y="405365"/>
                  </a:lnTo>
                  <a:lnTo>
                    <a:pt x="157609" y="375694"/>
                  </a:lnTo>
                  <a:lnTo>
                    <a:pt x="186032" y="346850"/>
                  </a:lnTo>
                  <a:lnTo>
                    <a:pt x="216528" y="318873"/>
                  </a:lnTo>
                  <a:lnTo>
                    <a:pt x="249031" y="291802"/>
                  </a:lnTo>
                  <a:lnTo>
                    <a:pt x="283478" y="265675"/>
                  </a:lnTo>
                  <a:lnTo>
                    <a:pt x="319806" y="240531"/>
                  </a:lnTo>
                  <a:lnTo>
                    <a:pt x="357949" y="216407"/>
                  </a:lnTo>
                  <a:lnTo>
                    <a:pt x="397844" y="193344"/>
                  </a:lnTo>
                  <a:lnTo>
                    <a:pt x="439428" y="171380"/>
                  </a:lnTo>
                  <a:lnTo>
                    <a:pt x="482636" y="150552"/>
                  </a:lnTo>
                  <a:lnTo>
                    <a:pt x="527404" y="130901"/>
                  </a:lnTo>
                  <a:lnTo>
                    <a:pt x="573667" y="112463"/>
                  </a:lnTo>
                  <a:lnTo>
                    <a:pt x="621364" y="95279"/>
                  </a:lnTo>
                  <a:lnTo>
                    <a:pt x="670428" y="79387"/>
                  </a:lnTo>
                  <a:lnTo>
                    <a:pt x="720797" y="64825"/>
                  </a:lnTo>
                  <a:lnTo>
                    <a:pt x="772405" y="51631"/>
                  </a:lnTo>
                  <a:lnTo>
                    <a:pt x="825191" y="39845"/>
                  </a:lnTo>
                  <a:lnTo>
                    <a:pt x="879088" y="29506"/>
                  </a:lnTo>
                  <a:lnTo>
                    <a:pt x="934034" y="20651"/>
                  </a:lnTo>
                  <a:lnTo>
                    <a:pt x="989964" y="13319"/>
                  </a:lnTo>
                  <a:lnTo>
                    <a:pt x="1046814" y="7550"/>
                  </a:lnTo>
                  <a:lnTo>
                    <a:pt x="1104521" y="3381"/>
                  </a:lnTo>
                  <a:lnTo>
                    <a:pt x="1163020" y="851"/>
                  </a:lnTo>
                  <a:lnTo>
                    <a:pt x="1222248" y="0"/>
                  </a:lnTo>
                  <a:lnTo>
                    <a:pt x="1281345" y="851"/>
                  </a:lnTo>
                  <a:lnTo>
                    <a:pt x="1339721" y="3381"/>
                  </a:lnTo>
                  <a:lnTo>
                    <a:pt x="1397312" y="7550"/>
                  </a:lnTo>
                  <a:lnTo>
                    <a:pt x="1454054" y="13319"/>
                  </a:lnTo>
                  <a:lnTo>
                    <a:pt x="1509883" y="20651"/>
                  </a:lnTo>
                  <a:lnTo>
                    <a:pt x="1564734" y="29506"/>
                  </a:lnTo>
                  <a:lnTo>
                    <a:pt x="1618544" y="39845"/>
                  </a:lnTo>
                  <a:lnTo>
                    <a:pt x="1671247" y="51631"/>
                  </a:lnTo>
                  <a:lnTo>
                    <a:pt x="1722780" y="64825"/>
                  </a:lnTo>
                  <a:lnTo>
                    <a:pt x="1773079" y="79387"/>
                  </a:lnTo>
                  <a:lnTo>
                    <a:pt x="1822079" y="95279"/>
                  </a:lnTo>
                  <a:lnTo>
                    <a:pt x="1869716" y="112463"/>
                  </a:lnTo>
                  <a:lnTo>
                    <a:pt x="1915927" y="130901"/>
                  </a:lnTo>
                  <a:lnTo>
                    <a:pt x="1960646" y="150552"/>
                  </a:lnTo>
                  <a:lnTo>
                    <a:pt x="2003809" y="171380"/>
                  </a:lnTo>
                  <a:lnTo>
                    <a:pt x="2045353" y="193344"/>
                  </a:lnTo>
                  <a:lnTo>
                    <a:pt x="2085213" y="216407"/>
                  </a:lnTo>
                  <a:lnTo>
                    <a:pt x="2123324" y="240531"/>
                  </a:lnTo>
                  <a:lnTo>
                    <a:pt x="2159624" y="265675"/>
                  </a:lnTo>
                  <a:lnTo>
                    <a:pt x="2194046" y="291802"/>
                  </a:lnTo>
                  <a:lnTo>
                    <a:pt x="2226529" y="318873"/>
                  </a:lnTo>
                  <a:lnTo>
                    <a:pt x="2257006" y="346850"/>
                  </a:lnTo>
                  <a:lnTo>
                    <a:pt x="2285414" y="375694"/>
                  </a:lnTo>
                  <a:lnTo>
                    <a:pt x="2311688" y="405365"/>
                  </a:lnTo>
                  <a:lnTo>
                    <a:pt x="2335765" y="435827"/>
                  </a:lnTo>
                  <a:lnTo>
                    <a:pt x="2377070" y="498964"/>
                  </a:lnTo>
                  <a:lnTo>
                    <a:pt x="2408813" y="564796"/>
                  </a:lnTo>
                  <a:lnTo>
                    <a:pt x="2430482" y="633014"/>
                  </a:lnTo>
                  <a:lnTo>
                    <a:pt x="2441562" y="703310"/>
                  </a:lnTo>
                  <a:lnTo>
                    <a:pt x="2442972" y="739139"/>
                  </a:lnTo>
                  <a:lnTo>
                    <a:pt x="2441562" y="774839"/>
                  </a:lnTo>
                  <a:lnTo>
                    <a:pt x="2430482" y="844896"/>
                  </a:lnTo>
                  <a:lnTo>
                    <a:pt x="2408813" y="912905"/>
                  </a:lnTo>
                  <a:lnTo>
                    <a:pt x="2377070" y="978554"/>
                  </a:lnTo>
                  <a:lnTo>
                    <a:pt x="2335765" y="1041534"/>
                  </a:lnTo>
                  <a:lnTo>
                    <a:pt x="2311688" y="1071926"/>
                  </a:lnTo>
                  <a:lnTo>
                    <a:pt x="2285414" y="1101533"/>
                  </a:lnTo>
                  <a:lnTo>
                    <a:pt x="2257006" y="1130318"/>
                  </a:lnTo>
                  <a:lnTo>
                    <a:pt x="2226529" y="1158241"/>
                  </a:lnTo>
                  <a:lnTo>
                    <a:pt x="2194046" y="1185263"/>
                  </a:lnTo>
                  <a:lnTo>
                    <a:pt x="2159624" y="1211346"/>
                  </a:lnTo>
                  <a:lnTo>
                    <a:pt x="2123324" y="1236451"/>
                  </a:lnTo>
                  <a:lnTo>
                    <a:pt x="2085213" y="1260538"/>
                  </a:lnTo>
                  <a:lnTo>
                    <a:pt x="2045353" y="1283569"/>
                  </a:lnTo>
                  <a:lnTo>
                    <a:pt x="2003809" y="1305506"/>
                  </a:lnTo>
                  <a:lnTo>
                    <a:pt x="1960646" y="1326309"/>
                  </a:lnTo>
                  <a:lnTo>
                    <a:pt x="1915927" y="1345940"/>
                  </a:lnTo>
                  <a:lnTo>
                    <a:pt x="1869716" y="1364359"/>
                  </a:lnTo>
                  <a:lnTo>
                    <a:pt x="1822079" y="1381527"/>
                  </a:lnTo>
                  <a:lnTo>
                    <a:pt x="1773079" y="1397407"/>
                  </a:lnTo>
                  <a:lnTo>
                    <a:pt x="1722780" y="1411959"/>
                  </a:lnTo>
                  <a:lnTo>
                    <a:pt x="1671247" y="1425144"/>
                  </a:lnTo>
                  <a:lnTo>
                    <a:pt x="1618544" y="1436923"/>
                  </a:lnTo>
                  <a:lnTo>
                    <a:pt x="1564734" y="1447258"/>
                  </a:lnTo>
                  <a:lnTo>
                    <a:pt x="1509883" y="1456109"/>
                  </a:lnTo>
                  <a:lnTo>
                    <a:pt x="1454054" y="1463438"/>
                  </a:lnTo>
                  <a:lnTo>
                    <a:pt x="1397312" y="1469206"/>
                  </a:lnTo>
                  <a:lnTo>
                    <a:pt x="1339721" y="1473374"/>
                  </a:lnTo>
                  <a:lnTo>
                    <a:pt x="1281345" y="1475904"/>
                  </a:lnTo>
                  <a:lnTo>
                    <a:pt x="1222248" y="147675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5870448" y="4838699"/>
              <a:ext cx="2443480" cy="1477010"/>
            </a:xfrm>
            <a:custGeom>
              <a:avLst/>
              <a:gdLst/>
              <a:ahLst/>
              <a:cxnLst/>
              <a:rect l="l" t="t" r="r" b="b"/>
              <a:pathLst>
                <a:path w="2443479" h="1477010">
                  <a:moveTo>
                    <a:pt x="0" y="739139"/>
                  </a:moveTo>
                  <a:lnTo>
                    <a:pt x="5594" y="667922"/>
                  </a:lnTo>
                  <a:lnTo>
                    <a:pt x="22035" y="598626"/>
                  </a:lnTo>
                  <a:lnTo>
                    <a:pt x="48811" y="531562"/>
                  </a:lnTo>
                  <a:lnTo>
                    <a:pt x="85411" y="467039"/>
                  </a:lnTo>
                  <a:lnTo>
                    <a:pt x="131322" y="405365"/>
                  </a:lnTo>
                  <a:lnTo>
                    <a:pt x="157609" y="375694"/>
                  </a:lnTo>
                  <a:lnTo>
                    <a:pt x="186032" y="346850"/>
                  </a:lnTo>
                  <a:lnTo>
                    <a:pt x="216528" y="318873"/>
                  </a:lnTo>
                  <a:lnTo>
                    <a:pt x="249031" y="291802"/>
                  </a:lnTo>
                  <a:lnTo>
                    <a:pt x="283478" y="265675"/>
                  </a:lnTo>
                  <a:lnTo>
                    <a:pt x="319806" y="240531"/>
                  </a:lnTo>
                  <a:lnTo>
                    <a:pt x="357949" y="216407"/>
                  </a:lnTo>
                  <a:lnTo>
                    <a:pt x="397844" y="193344"/>
                  </a:lnTo>
                  <a:lnTo>
                    <a:pt x="439428" y="171380"/>
                  </a:lnTo>
                  <a:lnTo>
                    <a:pt x="482636" y="150552"/>
                  </a:lnTo>
                  <a:lnTo>
                    <a:pt x="527404" y="130901"/>
                  </a:lnTo>
                  <a:lnTo>
                    <a:pt x="573667" y="112463"/>
                  </a:lnTo>
                  <a:lnTo>
                    <a:pt x="621364" y="95279"/>
                  </a:lnTo>
                  <a:lnTo>
                    <a:pt x="670428" y="79387"/>
                  </a:lnTo>
                  <a:lnTo>
                    <a:pt x="720797" y="64825"/>
                  </a:lnTo>
                  <a:lnTo>
                    <a:pt x="772405" y="51631"/>
                  </a:lnTo>
                  <a:lnTo>
                    <a:pt x="825191" y="39845"/>
                  </a:lnTo>
                  <a:lnTo>
                    <a:pt x="879088" y="29506"/>
                  </a:lnTo>
                  <a:lnTo>
                    <a:pt x="934034" y="20651"/>
                  </a:lnTo>
                  <a:lnTo>
                    <a:pt x="989964" y="13319"/>
                  </a:lnTo>
                  <a:lnTo>
                    <a:pt x="1046814" y="7550"/>
                  </a:lnTo>
                  <a:lnTo>
                    <a:pt x="1104521" y="3381"/>
                  </a:lnTo>
                  <a:lnTo>
                    <a:pt x="1163020" y="851"/>
                  </a:lnTo>
                  <a:lnTo>
                    <a:pt x="1222248" y="0"/>
                  </a:lnTo>
                  <a:lnTo>
                    <a:pt x="1281345" y="851"/>
                  </a:lnTo>
                  <a:lnTo>
                    <a:pt x="1339721" y="3381"/>
                  </a:lnTo>
                  <a:lnTo>
                    <a:pt x="1397312" y="7550"/>
                  </a:lnTo>
                  <a:lnTo>
                    <a:pt x="1454054" y="13319"/>
                  </a:lnTo>
                  <a:lnTo>
                    <a:pt x="1509883" y="20651"/>
                  </a:lnTo>
                  <a:lnTo>
                    <a:pt x="1564734" y="29506"/>
                  </a:lnTo>
                  <a:lnTo>
                    <a:pt x="1618544" y="39845"/>
                  </a:lnTo>
                  <a:lnTo>
                    <a:pt x="1671247" y="51631"/>
                  </a:lnTo>
                  <a:lnTo>
                    <a:pt x="1722780" y="64825"/>
                  </a:lnTo>
                  <a:lnTo>
                    <a:pt x="1773079" y="79387"/>
                  </a:lnTo>
                  <a:lnTo>
                    <a:pt x="1822079" y="95279"/>
                  </a:lnTo>
                  <a:lnTo>
                    <a:pt x="1869716" y="112463"/>
                  </a:lnTo>
                  <a:lnTo>
                    <a:pt x="1915927" y="130901"/>
                  </a:lnTo>
                  <a:lnTo>
                    <a:pt x="1960646" y="150552"/>
                  </a:lnTo>
                  <a:lnTo>
                    <a:pt x="2003809" y="171380"/>
                  </a:lnTo>
                  <a:lnTo>
                    <a:pt x="2045353" y="193344"/>
                  </a:lnTo>
                  <a:lnTo>
                    <a:pt x="2085213" y="216407"/>
                  </a:lnTo>
                  <a:lnTo>
                    <a:pt x="2123324" y="240531"/>
                  </a:lnTo>
                  <a:lnTo>
                    <a:pt x="2159624" y="265675"/>
                  </a:lnTo>
                  <a:lnTo>
                    <a:pt x="2194046" y="291802"/>
                  </a:lnTo>
                  <a:lnTo>
                    <a:pt x="2226529" y="318873"/>
                  </a:lnTo>
                  <a:lnTo>
                    <a:pt x="2257006" y="346850"/>
                  </a:lnTo>
                  <a:lnTo>
                    <a:pt x="2285414" y="375694"/>
                  </a:lnTo>
                  <a:lnTo>
                    <a:pt x="2311688" y="405365"/>
                  </a:lnTo>
                  <a:lnTo>
                    <a:pt x="2335765" y="435827"/>
                  </a:lnTo>
                  <a:lnTo>
                    <a:pt x="2377070" y="498964"/>
                  </a:lnTo>
                  <a:lnTo>
                    <a:pt x="2408813" y="564796"/>
                  </a:lnTo>
                  <a:lnTo>
                    <a:pt x="2430482" y="633014"/>
                  </a:lnTo>
                  <a:lnTo>
                    <a:pt x="2441562" y="703310"/>
                  </a:lnTo>
                  <a:lnTo>
                    <a:pt x="2442972" y="739139"/>
                  </a:lnTo>
                  <a:lnTo>
                    <a:pt x="2441562" y="774839"/>
                  </a:lnTo>
                  <a:lnTo>
                    <a:pt x="2430482" y="844896"/>
                  </a:lnTo>
                  <a:lnTo>
                    <a:pt x="2408813" y="912905"/>
                  </a:lnTo>
                  <a:lnTo>
                    <a:pt x="2377070" y="978554"/>
                  </a:lnTo>
                  <a:lnTo>
                    <a:pt x="2335765" y="1041534"/>
                  </a:lnTo>
                  <a:lnTo>
                    <a:pt x="2311688" y="1071926"/>
                  </a:lnTo>
                  <a:lnTo>
                    <a:pt x="2285414" y="1101533"/>
                  </a:lnTo>
                  <a:lnTo>
                    <a:pt x="2257006" y="1130318"/>
                  </a:lnTo>
                  <a:lnTo>
                    <a:pt x="2226529" y="1158241"/>
                  </a:lnTo>
                  <a:lnTo>
                    <a:pt x="2194046" y="1185263"/>
                  </a:lnTo>
                  <a:lnTo>
                    <a:pt x="2159624" y="1211346"/>
                  </a:lnTo>
                  <a:lnTo>
                    <a:pt x="2123324" y="1236451"/>
                  </a:lnTo>
                  <a:lnTo>
                    <a:pt x="2085213" y="1260538"/>
                  </a:lnTo>
                  <a:lnTo>
                    <a:pt x="2045353" y="1283569"/>
                  </a:lnTo>
                  <a:lnTo>
                    <a:pt x="2003809" y="1305506"/>
                  </a:lnTo>
                  <a:lnTo>
                    <a:pt x="1960646" y="1326309"/>
                  </a:lnTo>
                  <a:lnTo>
                    <a:pt x="1915927" y="1345940"/>
                  </a:lnTo>
                  <a:lnTo>
                    <a:pt x="1869716" y="1364359"/>
                  </a:lnTo>
                  <a:lnTo>
                    <a:pt x="1822079" y="1381527"/>
                  </a:lnTo>
                  <a:lnTo>
                    <a:pt x="1773079" y="1397407"/>
                  </a:lnTo>
                  <a:lnTo>
                    <a:pt x="1722780" y="1411959"/>
                  </a:lnTo>
                  <a:lnTo>
                    <a:pt x="1671247" y="1425144"/>
                  </a:lnTo>
                  <a:lnTo>
                    <a:pt x="1618544" y="1436923"/>
                  </a:lnTo>
                  <a:lnTo>
                    <a:pt x="1564734" y="1447258"/>
                  </a:lnTo>
                  <a:lnTo>
                    <a:pt x="1509883" y="1456109"/>
                  </a:lnTo>
                  <a:lnTo>
                    <a:pt x="1454054" y="1463438"/>
                  </a:lnTo>
                  <a:lnTo>
                    <a:pt x="1397312" y="1469206"/>
                  </a:lnTo>
                  <a:lnTo>
                    <a:pt x="1339721" y="1473374"/>
                  </a:lnTo>
                  <a:lnTo>
                    <a:pt x="1281345" y="1475904"/>
                  </a:lnTo>
                  <a:lnTo>
                    <a:pt x="1222248" y="1476756"/>
                  </a:lnTo>
                  <a:lnTo>
                    <a:pt x="1163020" y="1475904"/>
                  </a:lnTo>
                  <a:lnTo>
                    <a:pt x="1104521" y="1473374"/>
                  </a:lnTo>
                  <a:lnTo>
                    <a:pt x="1046814" y="1469206"/>
                  </a:lnTo>
                  <a:lnTo>
                    <a:pt x="989964" y="1463438"/>
                  </a:lnTo>
                  <a:lnTo>
                    <a:pt x="934034" y="1456109"/>
                  </a:lnTo>
                  <a:lnTo>
                    <a:pt x="879088" y="1447258"/>
                  </a:lnTo>
                  <a:lnTo>
                    <a:pt x="825191" y="1436923"/>
                  </a:lnTo>
                  <a:lnTo>
                    <a:pt x="772405" y="1425144"/>
                  </a:lnTo>
                  <a:lnTo>
                    <a:pt x="720797" y="1411959"/>
                  </a:lnTo>
                  <a:lnTo>
                    <a:pt x="670428" y="1397407"/>
                  </a:lnTo>
                  <a:lnTo>
                    <a:pt x="621364" y="1381527"/>
                  </a:lnTo>
                  <a:lnTo>
                    <a:pt x="573667" y="1364359"/>
                  </a:lnTo>
                  <a:lnTo>
                    <a:pt x="527404" y="1345940"/>
                  </a:lnTo>
                  <a:lnTo>
                    <a:pt x="482636" y="1326309"/>
                  </a:lnTo>
                  <a:lnTo>
                    <a:pt x="439428" y="1305506"/>
                  </a:lnTo>
                  <a:lnTo>
                    <a:pt x="397844" y="1283569"/>
                  </a:lnTo>
                  <a:lnTo>
                    <a:pt x="357949" y="1260538"/>
                  </a:lnTo>
                  <a:lnTo>
                    <a:pt x="319806" y="1236451"/>
                  </a:lnTo>
                  <a:lnTo>
                    <a:pt x="283478" y="1211346"/>
                  </a:lnTo>
                  <a:lnTo>
                    <a:pt x="249031" y="1185263"/>
                  </a:lnTo>
                  <a:lnTo>
                    <a:pt x="216528" y="1158241"/>
                  </a:lnTo>
                  <a:lnTo>
                    <a:pt x="186032" y="1130318"/>
                  </a:lnTo>
                  <a:lnTo>
                    <a:pt x="157609" y="1101533"/>
                  </a:lnTo>
                  <a:lnTo>
                    <a:pt x="131322" y="1071926"/>
                  </a:lnTo>
                  <a:lnTo>
                    <a:pt x="107234" y="1041534"/>
                  </a:lnTo>
                  <a:lnTo>
                    <a:pt x="65915" y="978554"/>
                  </a:lnTo>
                  <a:lnTo>
                    <a:pt x="34163" y="912905"/>
                  </a:lnTo>
                  <a:lnTo>
                    <a:pt x="12490" y="844896"/>
                  </a:lnTo>
                  <a:lnTo>
                    <a:pt x="1409" y="774839"/>
                  </a:lnTo>
                  <a:lnTo>
                    <a:pt x="0" y="739139"/>
                  </a:lnTo>
                </a:path>
              </a:pathLst>
            </a:custGeom>
            <a:ln w="10668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7039355" y="4939284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7039355" y="4939284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6848855" y="4939284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7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6848855" y="4939284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7813548" y="5247132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7813548" y="5247132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7623048" y="5247132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7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7623048" y="5247132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7623048" y="5782055"/>
              <a:ext cx="190500" cy="276225"/>
            </a:xfrm>
            <a:custGeom>
              <a:avLst/>
              <a:gdLst/>
              <a:ahLst/>
              <a:cxnLst/>
              <a:rect l="l" t="t" r="r" b="b"/>
              <a:pathLst>
                <a:path w="190500" h="276225">
                  <a:moveTo>
                    <a:pt x="190500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5844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3048" y="5782055"/>
              <a:ext cx="190500" cy="276225"/>
            </a:xfrm>
            <a:custGeom>
              <a:avLst/>
              <a:gdLst/>
              <a:ahLst/>
              <a:cxnLst/>
              <a:rect l="l" t="t" r="r" b="b"/>
              <a:pathLst>
                <a:path w="190500" h="276225">
                  <a:moveTo>
                    <a:pt x="0" y="0"/>
                  </a:moveTo>
                  <a:lnTo>
                    <a:pt x="190500" y="0"/>
                  </a:lnTo>
                  <a:lnTo>
                    <a:pt x="190500" y="275844"/>
                  </a:lnTo>
                  <a:lnTo>
                    <a:pt x="0" y="27584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7432548" y="5782055"/>
              <a:ext cx="190500" cy="276225"/>
            </a:xfrm>
            <a:custGeom>
              <a:avLst/>
              <a:gdLst/>
              <a:ahLst/>
              <a:cxnLst/>
              <a:rect l="l" t="t" r="r" b="b"/>
              <a:pathLst>
                <a:path w="190500" h="276225">
                  <a:moveTo>
                    <a:pt x="190500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584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7432548" y="5782055"/>
              <a:ext cx="190500" cy="276225"/>
            </a:xfrm>
            <a:custGeom>
              <a:avLst/>
              <a:gdLst/>
              <a:ahLst/>
              <a:cxnLst/>
              <a:rect l="l" t="t" r="r" b="b"/>
              <a:pathLst>
                <a:path w="190500" h="276225">
                  <a:moveTo>
                    <a:pt x="0" y="0"/>
                  </a:moveTo>
                  <a:lnTo>
                    <a:pt x="190500" y="0"/>
                  </a:lnTo>
                  <a:lnTo>
                    <a:pt x="190500" y="275844"/>
                  </a:lnTo>
                  <a:lnTo>
                    <a:pt x="0" y="27584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6240780" y="5405628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6240780" y="5405628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6050280" y="5405628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7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050280" y="5405628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6752844" y="5861303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6752844" y="5861303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6562344" y="5861303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7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6562344" y="5861303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7092696" y="5474207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8"/>
                  </a:moveTo>
                  <a:lnTo>
                    <a:pt x="0" y="277368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8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7092696" y="5474207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8"/>
                  </a:lnTo>
                  <a:lnTo>
                    <a:pt x="0" y="27736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6902196" y="5474207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190500" y="277368"/>
                  </a:moveTo>
                  <a:lnTo>
                    <a:pt x="0" y="277368"/>
                  </a:lnTo>
                  <a:lnTo>
                    <a:pt x="0" y="0"/>
                  </a:lnTo>
                  <a:lnTo>
                    <a:pt x="190500" y="0"/>
                  </a:lnTo>
                  <a:lnTo>
                    <a:pt x="190500" y="277368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6902196" y="5474207"/>
              <a:ext cx="190500" cy="277495"/>
            </a:xfrm>
            <a:custGeom>
              <a:avLst/>
              <a:gdLst/>
              <a:ahLst/>
              <a:cxnLst/>
              <a:rect l="l" t="t" r="r" b="b"/>
              <a:pathLst>
                <a:path w="190500" h="277495">
                  <a:moveTo>
                    <a:pt x="0" y="0"/>
                  </a:moveTo>
                  <a:lnTo>
                    <a:pt x="190500" y="0"/>
                  </a:lnTo>
                  <a:lnTo>
                    <a:pt x="190500" y="277368"/>
                  </a:lnTo>
                  <a:lnTo>
                    <a:pt x="0" y="27736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69309" y="5496726"/>
            <a:ext cx="1620931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Unordered</a:t>
            </a:r>
            <a:r>
              <a:rPr sz="1279" spc="-22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set/multiset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998753" y="5457696"/>
            <a:ext cx="1812551" cy="298430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ts val="1337"/>
              </a:lnSpc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Unordered</a:t>
            </a:r>
            <a:r>
              <a:rPr sz="1279" spc="-35" dirty="0">
                <a:latin typeface="Calibri"/>
                <a:cs typeface="Calibri"/>
              </a:rPr>
              <a:t> </a:t>
            </a:r>
            <a:r>
              <a:rPr sz="1279" spc="13" dirty="0">
                <a:latin typeface="Calibri"/>
                <a:cs typeface="Calibri"/>
              </a:rPr>
              <a:t>map/multimap</a:t>
            </a:r>
            <a:endParaRPr sz="1279">
              <a:latin typeface="Calibri"/>
              <a:cs typeface="Calibri"/>
            </a:endParaRPr>
          </a:p>
          <a:p>
            <a:pPr marL="1163793">
              <a:lnSpc>
                <a:spcPts val="860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162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94237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56129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Implementation</a:t>
            </a:r>
            <a:endParaRPr sz="3177" dirty="0"/>
          </a:p>
        </p:txBody>
      </p:sp>
      <p:grpSp>
        <p:nvGrpSpPr>
          <p:cNvPr id="4" name="object 4"/>
          <p:cNvGrpSpPr/>
          <p:nvPr/>
        </p:nvGrpSpPr>
        <p:grpSpPr>
          <a:xfrm>
            <a:off x="4257338" y="2457451"/>
            <a:ext cx="3634068" cy="2869266"/>
            <a:chOff x="4672583" y="2785110"/>
            <a:chExt cx="4118610" cy="3251835"/>
          </a:xfrm>
        </p:grpSpPr>
        <p:sp>
          <p:nvSpPr>
            <p:cNvPr id="5" name="object 5"/>
            <p:cNvSpPr/>
            <p:nvPr/>
          </p:nvSpPr>
          <p:spPr>
            <a:xfrm>
              <a:off x="5809487" y="2796540"/>
              <a:ext cx="513715" cy="2799715"/>
            </a:xfrm>
            <a:custGeom>
              <a:avLst/>
              <a:gdLst/>
              <a:ahLst/>
              <a:cxnLst/>
              <a:rect l="l" t="t" r="r" b="b"/>
              <a:pathLst>
                <a:path w="513714" h="2799715">
                  <a:moveTo>
                    <a:pt x="0" y="0"/>
                  </a:moveTo>
                  <a:lnTo>
                    <a:pt x="513588" y="0"/>
                  </a:lnTo>
                  <a:lnTo>
                    <a:pt x="513588" y="348995"/>
                  </a:lnTo>
                  <a:lnTo>
                    <a:pt x="0" y="348995"/>
                  </a:lnTo>
                  <a:lnTo>
                    <a:pt x="0" y="0"/>
                  </a:lnTo>
                  <a:close/>
                </a:path>
                <a:path w="513714" h="2799715">
                  <a:moveTo>
                    <a:pt x="0" y="348995"/>
                  </a:moveTo>
                  <a:lnTo>
                    <a:pt x="513588" y="348995"/>
                  </a:lnTo>
                  <a:lnTo>
                    <a:pt x="513588" y="699516"/>
                  </a:lnTo>
                  <a:lnTo>
                    <a:pt x="0" y="699516"/>
                  </a:lnTo>
                  <a:lnTo>
                    <a:pt x="0" y="348995"/>
                  </a:lnTo>
                  <a:close/>
                </a:path>
                <a:path w="513714" h="2799715">
                  <a:moveTo>
                    <a:pt x="0" y="696467"/>
                  </a:moveTo>
                  <a:lnTo>
                    <a:pt x="513588" y="696467"/>
                  </a:lnTo>
                  <a:lnTo>
                    <a:pt x="513588" y="1046987"/>
                  </a:lnTo>
                  <a:lnTo>
                    <a:pt x="0" y="1046987"/>
                  </a:lnTo>
                  <a:lnTo>
                    <a:pt x="0" y="696467"/>
                  </a:lnTo>
                  <a:close/>
                </a:path>
                <a:path w="513714" h="2799715">
                  <a:moveTo>
                    <a:pt x="0" y="1046987"/>
                  </a:moveTo>
                  <a:lnTo>
                    <a:pt x="513588" y="1046987"/>
                  </a:lnTo>
                  <a:lnTo>
                    <a:pt x="513588" y="1395983"/>
                  </a:lnTo>
                  <a:lnTo>
                    <a:pt x="0" y="1395983"/>
                  </a:lnTo>
                  <a:lnTo>
                    <a:pt x="0" y="1046987"/>
                  </a:lnTo>
                  <a:close/>
                </a:path>
                <a:path w="513714" h="2799715">
                  <a:moveTo>
                    <a:pt x="0" y="1395983"/>
                  </a:moveTo>
                  <a:lnTo>
                    <a:pt x="513588" y="1395983"/>
                  </a:lnTo>
                  <a:lnTo>
                    <a:pt x="513588" y="1746503"/>
                  </a:lnTo>
                  <a:lnTo>
                    <a:pt x="0" y="1746503"/>
                  </a:lnTo>
                  <a:lnTo>
                    <a:pt x="0" y="1395983"/>
                  </a:lnTo>
                  <a:close/>
                </a:path>
                <a:path w="513714" h="2799715">
                  <a:moveTo>
                    <a:pt x="0" y="1746503"/>
                  </a:moveTo>
                  <a:lnTo>
                    <a:pt x="513588" y="1746503"/>
                  </a:lnTo>
                  <a:lnTo>
                    <a:pt x="513588" y="2095499"/>
                  </a:lnTo>
                  <a:lnTo>
                    <a:pt x="0" y="2095499"/>
                  </a:lnTo>
                  <a:lnTo>
                    <a:pt x="0" y="1746503"/>
                  </a:lnTo>
                  <a:close/>
                </a:path>
                <a:path w="513714" h="2799715">
                  <a:moveTo>
                    <a:pt x="0" y="2095499"/>
                  </a:moveTo>
                  <a:lnTo>
                    <a:pt x="513588" y="2095499"/>
                  </a:lnTo>
                  <a:lnTo>
                    <a:pt x="513588" y="2446020"/>
                  </a:lnTo>
                  <a:lnTo>
                    <a:pt x="0" y="2446020"/>
                  </a:lnTo>
                  <a:lnTo>
                    <a:pt x="0" y="2095499"/>
                  </a:lnTo>
                  <a:close/>
                </a:path>
                <a:path w="513714" h="2799715">
                  <a:moveTo>
                    <a:pt x="0" y="2449067"/>
                  </a:moveTo>
                  <a:lnTo>
                    <a:pt x="513588" y="2449067"/>
                  </a:lnTo>
                  <a:lnTo>
                    <a:pt x="513588" y="2799588"/>
                  </a:lnTo>
                  <a:lnTo>
                    <a:pt x="0" y="2799588"/>
                  </a:lnTo>
                  <a:lnTo>
                    <a:pt x="0" y="2449067"/>
                  </a:lnTo>
                  <a:close/>
                </a:path>
              </a:pathLst>
            </a:custGeom>
            <a:ln w="22859">
              <a:solidFill>
                <a:srgbClr val="5B9AD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5672328" y="5596128"/>
              <a:ext cx="754380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4379" y="0"/>
                  </a:lnTo>
                </a:path>
              </a:pathLst>
            </a:custGeom>
            <a:ln w="22859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6019800" y="5460492"/>
              <a:ext cx="71755" cy="576580"/>
            </a:xfrm>
            <a:custGeom>
              <a:avLst/>
              <a:gdLst/>
              <a:ahLst/>
              <a:cxnLst/>
              <a:rect l="l" t="t" r="r" b="b"/>
              <a:pathLst>
                <a:path w="71754" h="576579">
                  <a:moveTo>
                    <a:pt x="47244" y="518160"/>
                  </a:moveTo>
                  <a:lnTo>
                    <a:pt x="24384" y="518160"/>
                  </a:lnTo>
                  <a:lnTo>
                    <a:pt x="24384" y="0"/>
                  </a:lnTo>
                  <a:lnTo>
                    <a:pt x="47244" y="0"/>
                  </a:lnTo>
                  <a:lnTo>
                    <a:pt x="47244" y="518160"/>
                  </a:lnTo>
                  <a:close/>
                </a:path>
                <a:path w="71754" h="576579">
                  <a:moveTo>
                    <a:pt x="35052" y="576072"/>
                  </a:moveTo>
                  <a:lnTo>
                    <a:pt x="0" y="505968"/>
                  </a:lnTo>
                  <a:lnTo>
                    <a:pt x="24384" y="505968"/>
                  </a:lnTo>
                  <a:lnTo>
                    <a:pt x="24384" y="518160"/>
                  </a:lnTo>
                  <a:lnTo>
                    <a:pt x="65266" y="518160"/>
                  </a:lnTo>
                  <a:lnTo>
                    <a:pt x="35052" y="576072"/>
                  </a:lnTo>
                  <a:close/>
                </a:path>
                <a:path w="71754" h="576579">
                  <a:moveTo>
                    <a:pt x="65266" y="518160"/>
                  </a:moveTo>
                  <a:lnTo>
                    <a:pt x="47244" y="518160"/>
                  </a:lnTo>
                  <a:lnTo>
                    <a:pt x="47244" y="505968"/>
                  </a:lnTo>
                  <a:lnTo>
                    <a:pt x="71628" y="505968"/>
                  </a:lnTo>
                  <a:lnTo>
                    <a:pt x="65266" y="51816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6751319" y="2833116"/>
              <a:ext cx="407034" cy="276225"/>
            </a:xfrm>
            <a:custGeom>
              <a:avLst/>
              <a:gdLst/>
              <a:ahLst/>
              <a:cxnLst/>
              <a:rect l="l" t="t" r="r" b="b"/>
              <a:pathLst>
                <a:path w="407034" h="276225">
                  <a:moveTo>
                    <a:pt x="406908" y="275843"/>
                  </a:moveTo>
                  <a:lnTo>
                    <a:pt x="0" y="275843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5843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751319" y="2833116"/>
              <a:ext cx="407034" cy="276225"/>
            </a:xfrm>
            <a:custGeom>
              <a:avLst/>
              <a:gdLst/>
              <a:ahLst/>
              <a:cxnLst/>
              <a:rect l="l" t="t" r="r" b="b"/>
              <a:pathLst>
                <a:path w="407034" h="276225">
                  <a:moveTo>
                    <a:pt x="0" y="0"/>
                  </a:moveTo>
                  <a:lnTo>
                    <a:pt x="406908" y="0"/>
                  </a:lnTo>
                  <a:lnTo>
                    <a:pt x="406908" y="275843"/>
                  </a:lnTo>
                  <a:lnTo>
                    <a:pt x="0" y="275843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6323076" y="2929127"/>
              <a:ext cx="1242060" cy="763905"/>
            </a:xfrm>
            <a:custGeom>
              <a:avLst/>
              <a:gdLst/>
              <a:ahLst/>
              <a:cxnLst/>
              <a:rect l="l" t="t" r="r" b="b"/>
              <a:pathLst>
                <a:path w="1242059" h="763904">
                  <a:moveTo>
                    <a:pt x="428244" y="728484"/>
                  </a:moveTo>
                  <a:lnTo>
                    <a:pt x="386892" y="716292"/>
                  </a:lnTo>
                  <a:lnTo>
                    <a:pt x="309372" y="693432"/>
                  </a:lnTo>
                  <a:lnTo>
                    <a:pt x="309372" y="716292"/>
                  </a:lnTo>
                  <a:lnTo>
                    <a:pt x="0" y="716292"/>
                  </a:lnTo>
                  <a:lnTo>
                    <a:pt x="0" y="740676"/>
                  </a:lnTo>
                  <a:lnTo>
                    <a:pt x="309372" y="740676"/>
                  </a:lnTo>
                  <a:lnTo>
                    <a:pt x="309372" y="763536"/>
                  </a:lnTo>
                  <a:lnTo>
                    <a:pt x="386892" y="740676"/>
                  </a:lnTo>
                  <a:lnTo>
                    <a:pt x="428244" y="728484"/>
                  </a:lnTo>
                  <a:close/>
                </a:path>
                <a:path w="1242059" h="763904">
                  <a:moveTo>
                    <a:pt x="428244" y="41160"/>
                  </a:moveTo>
                  <a:lnTo>
                    <a:pt x="392061" y="30492"/>
                  </a:lnTo>
                  <a:lnTo>
                    <a:pt x="309372" y="6108"/>
                  </a:lnTo>
                  <a:lnTo>
                    <a:pt x="309372" y="30492"/>
                  </a:lnTo>
                  <a:lnTo>
                    <a:pt x="0" y="30492"/>
                  </a:lnTo>
                  <a:lnTo>
                    <a:pt x="0" y="53352"/>
                  </a:lnTo>
                  <a:lnTo>
                    <a:pt x="309372" y="53352"/>
                  </a:lnTo>
                  <a:lnTo>
                    <a:pt x="309372" y="76212"/>
                  </a:lnTo>
                  <a:lnTo>
                    <a:pt x="386892" y="53352"/>
                  </a:lnTo>
                  <a:lnTo>
                    <a:pt x="428244" y="41160"/>
                  </a:lnTo>
                  <a:close/>
                </a:path>
                <a:path w="1242059" h="763904">
                  <a:moveTo>
                    <a:pt x="1242060" y="35052"/>
                  </a:moveTo>
                  <a:lnTo>
                    <a:pt x="1206334" y="24384"/>
                  </a:lnTo>
                  <a:lnTo>
                    <a:pt x="1124712" y="0"/>
                  </a:lnTo>
                  <a:lnTo>
                    <a:pt x="1124712" y="24384"/>
                  </a:lnTo>
                  <a:lnTo>
                    <a:pt x="835152" y="24384"/>
                  </a:lnTo>
                  <a:lnTo>
                    <a:pt x="835152" y="47244"/>
                  </a:lnTo>
                  <a:lnTo>
                    <a:pt x="1124712" y="47244"/>
                  </a:lnTo>
                  <a:lnTo>
                    <a:pt x="1124712" y="71628"/>
                  </a:lnTo>
                  <a:lnTo>
                    <a:pt x="1202944" y="47244"/>
                  </a:lnTo>
                  <a:lnTo>
                    <a:pt x="1242060" y="3505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7565135" y="2827019"/>
              <a:ext cx="407034" cy="276225"/>
            </a:xfrm>
            <a:custGeom>
              <a:avLst/>
              <a:gdLst/>
              <a:ahLst/>
              <a:cxnLst/>
              <a:rect l="l" t="t" r="r" b="b"/>
              <a:pathLst>
                <a:path w="407034" h="276225">
                  <a:moveTo>
                    <a:pt x="406908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5844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7565135" y="2827019"/>
              <a:ext cx="407034" cy="276225"/>
            </a:xfrm>
            <a:custGeom>
              <a:avLst/>
              <a:gdLst/>
              <a:ahLst/>
              <a:cxnLst/>
              <a:rect l="l" t="t" r="r" b="b"/>
              <a:pathLst>
                <a:path w="407034" h="276225">
                  <a:moveTo>
                    <a:pt x="0" y="0"/>
                  </a:moveTo>
                  <a:lnTo>
                    <a:pt x="406908" y="0"/>
                  </a:lnTo>
                  <a:lnTo>
                    <a:pt x="406908" y="275844"/>
                  </a:lnTo>
                  <a:lnTo>
                    <a:pt x="0" y="27584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51319" y="3502151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4" h="277495">
                  <a:moveTo>
                    <a:pt x="406908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7367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751319" y="3502151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4" h="277495">
                  <a:moveTo>
                    <a:pt x="0" y="0"/>
                  </a:moveTo>
                  <a:lnTo>
                    <a:pt x="406908" y="0"/>
                  </a:lnTo>
                  <a:lnTo>
                    <a:pt x="406908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3076" y="3980688"/>
              <a:ext cx="428625" cy="71755"/>
            </a:xfrm>
            <a:custGeom>
              <a:avLst/>
              <a:gdLst/>
              <a:ahLst/>
              <a:cxnLst/>
              <a:rect l="l" t="t" r="r" b="b"/>
              <a:pathLst>
                <a:path w="428625" h="71754">
                  <a:moveTo>
                    <a:pt x="309372" y="71628"/>
                  </a:moveTo>
                  <a:lnTo>
                    <a:pt x="309372" y="0"/>
                  </a:lnTo>
                  <a:lnTo>
                    <a:pt x="392065" y="24384"/>
                  </a:lnTo>
                  <a:lnTo>
                    <a:pt x="321563" y="24384"/>
                  </a:lnTo>
                  <a:lnTo>
                    <a:pt x="321563" y="47244"/>
                  </a:lnTo>
                  <a:lnTo>
                    <a:pt x="388620" y="47244"/>
                  </a:lnTo>
                  <a:lnTo>
                    <a:pt x="309372" y="71628"/>
                  </a:lnTo>
                  <a:close/>
                </a:path>
                <a:path w="428625" h="71754">
                  <a:moveTo>
                    <a:pt x="309372" y="47244"/>
                  </a:moveTo>
                  <a:lnTo>
                    <a:pt x="0" y="47244"/>
                  </a:lnTo>
                  <a:lnTo>
                    <a:pt x="0" y="24384"/>
                  </a:lnTo>
                  <a:lnTo>
                    <a:pt x="309372" y="24384"/>
                  </a:lnTo>
                  <a:lnTo>
                    <a:pt x="309372" y="47244"/>
                  </a:lnTo>
                  <a:close/>
                </a:path>
                <a:path w="428625" h="71754">
                  <a:moveTo>
                    <a:pt x="388620" y="47244"/>
                  </a:moveTo>
                  <a:lnTo>
                    <a:pt x="321563" y="47244"/>
                  </a:lnTo>
                  <a:lnTo>
                    <a:pt x="321563" y="24384"/>
                  </a:lnTo>
                  <a:lnTo>
                    <a:pt x="392065" y="24384"/>
                  </a:lnTo>
                  <a:lnTo>
                    <a:pt x="428244" y="35052"/>
                  </a:lnTo>
                  <a:lnTo>
                    <a:pt x="388620" y="4724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751319" y="3861816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4" h="277495">
                  <a:moveTo>
                    <a:pt x="406908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7367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6751319" y="3861816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4" h="277495">
                  <a:moveTo>
                    <a:pt x="0" y="0"/>
                  </a:moveTo>
                  <a:lnTo>
                    <a:pt x="406908" y="0"/>
                  </a:lnTo>
                  <a:lnTo>
                    <a:pt x="406908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6751319" y="4916423"/>
              <a:ext cx="407034" cy="276225"/>
            </a:xfrm>
            <a:custGeom>
              <a:avLst/>
              <a:gdLst/>
              <a:ahLst/>
              <a:cxnLst/>
              <a:rect l="l" t="t" r="r" b="b"/>
              <a:pathLst>
                <a:path w="407034" h="276225">
                  <a:moveTo>
                    <a:pt x="406908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5844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751319" y="4916423"/>
              <a:ext cx="407034" cy="276225"/>
            </a:xfrm>
            <a:custGeom>
              <a:avLst/>
              <a:gdLst/>
              <a:ahLst/>
              <a:cxnLst/>
              <a:rect l="l" t="t" r="r" b="b"/>
              <a:pathLst>
                <a:path w="407034" h="276225">
                  <a:moveTo>
                    <a:pt x="0" y="0"/>
                  </a:moveTo>
                  <a:lnTo>
                    <a:pt x="406908" y="0"/>
                  </a:lnTo>
                  <a:lnTo>
                    <a:pt x="406908" y="275844"/>
                  </a:lnTo>
                  <a:lnTo>
                    <a:pt x="0" y="27584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6323076" y="5013959"/>
              <a:ext cx="1242060" cy="76835"/>
            </a:xfrm>
            <a:custGeom>
              <a:avLst/>
              <a:gdLst/>
              <a:ahLst/>
              <a:cxnLst/>
              <a:rect l="l" t="t" r="r" b="b"/>
              <a:pathLst>
                <a:path w="1242059" h="76835">
                  <a:moveTo>
                    <a:pt x="428244" y="41160"/>
                  </a:moveTo>
                  <a:lnTo>
                    <a:pt x="388620" y="28968"/>
                  </a:lnTo>
                  <a:lnTo>
                    <a:pt x="309372" y="4584"/>
                  </a:lnTo>
                  <a:lnTo>
                    <a:pt x="309372" y="28968"/>
                  </a:lnTo>
                  <a:lnTo>
                    <a:pt x="0" y="28968"/>
                  </a:lnTo>
                  <a:lnTo>
                    <a:pt x="0" y="51828"/>
                  </a:lnTo>
                  <a:lnTo>
                    <a:pt x="309372" y="51828"/>
                  </a:lnTo>
                  <a:lnTo>
                    <a:pt x="309372" y="76212"/>
                  </a:lnTo>
                  <a:lnTo>
                    <a:pt x="392061" y="51828"/>
                  </a:lnTo>
                  <a:lnTo>
                    <a:pt x="428244" y="41160"/>
                  </a:lnTo>
                  <a:close/>
                </a:path>
                <a:path w="1242059" h="76835">
                  <a:moveTo>
                    <a:pt x="1242060" y="35052"/>
                  </a:moveTo>
                  <a:lnTo>
                    <a:pt x="1201242" y="22860"/>
                  </a:lnTo>
                  <a:lnTo>
                    <a:pt x="1124712" y="0"/>
                  </a:lnTo>
                  <a:lnTo>
                    <a:pt x="1124712" y="22860"/>
                  </a:lnTo>
                  <a:lnTo>
                    <a:pt x="835152" y="22860"/>
                  </a:lnTo>
                  <a:lnTo>
                    <a:pt x="835152" y="47244"/>
                  </a:lnTo>
                  <a:lnTo>
                    <a:pt x="1124712" y="47244"/>
                  </a:lnTo>
                  <a:lnTo>
                    <a:pt x="1124712" y="70104"/>
                  </a:lnTo>
                  <a:lnTo>
                    <a:pt x="1201242" y="47244"/>
                  </a:lnTo>
                  <a:lnTo>
                    <a:pt x="1242060" y="3505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565135" y="4910328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4" h="277495">
                  <a:moveTo>
                    <a:pt x="406908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7367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7565135" y="4910328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4" h="277495">
                  <a:moveTo>
                    <a:pt x="0" y="0"/>
                  </a:moveTo>
                  <a:lnTo>
                    <a:pt x="406908" y="0"/>
                  </a:lnTo>
                  <a:lnTo>
                    <a:pt x="406908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7972044" y="5023104"/>
              <a:ext cx="407034" cy="70485"/>
            </a:xfrm>
            <a:custGeom>
              <a:avLst/>
              <a:gdLst/>
              <a:ahLst/>
              <a:cxnLst/>
              <a:rect l="l" t="t" r="r" b="b"/>
              <a:pathLst>
                <a:path w="407034" h="70485">
                  <a:moveTo>
                    <a:pt x="289560" y="70104"/>
                  </a:moveTo>
                  <a:lnTo>
                    <a:pt x="289560" y="0"/>
                  </a:lnTo>
                  <a:lnTo>
                    <a:pt x="366091" y="22860"/>
                  </a:lnTo>
                  <a:lnTo>
                    <a:pt x="301752" y="22860"/>
                  </a:lnTo>
                  <a:lnTo>
                    <a:pt x="301752" y="47244"/>
                  </a:lnTo>
                  <a:lnTo>
                    <a:pt x="366091" y="47244"/>
                  </a:lnTo>
                  <a:lnTo>
                    <a:pt x="289560" y="70104"/>
                  </a:lnTo>
                  <a:close/>
                </a:path>
                <a:path w="407034" h="70485">
                  <a:moveTo>
                    <a:pt x="289560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289560" y="22860"/>
                  </a:lnTo>
                  <a:lnTo>
                    <a:pt x="289560" y="47244"/>
                  </a:lnTo>
                  <a:close/>
                </a:path>
                <a:path w="407034" h="70485">
                  <a:moveTo>
                    <a:pt x="366091" y="47244"/>
                  </a:moveTo>
                  <a:lnTo>
                    <a:pt x="301752" y="47244"/>
                  </a:lnTo>
                  <a:lnTo>
                    <a:pt x="301752" y="22860"/>
                  </a:lnTo>
                  <a:lnTo>
                    <a:pt x="366091" y="22860"/>
                  </a:lnTo>
                  <a:lnTo>
                    <a:pt x="406908" y="35052"/>
                  </a:lnTo>
                  <a:lnTo>
                    <a:pt x="366091" y="4724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78951" y="4919471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4" h="277495">
                  <a:moveTo>
                    <a:pt x="406908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7367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8378951" y="4919471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4" h="277495">
                  <a:moveTo>
                    <a:pt x="0" y="0"/>
                  </a:moveTo>
                  <a:lnTo>
                    <a:pt x="406908" y="0"/>
                  </a:lnTo>
                  <a:lnTo>
                    <a:pt x="406908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4672571" y="2964192"/>
              <a:ext cx="1006475" cy="2071370"/>
            </a:xfrm>
            <a:custGeom>
              <a:avLst/>
              <a:gdLst/>
              <a:ahLst/>
              <a:cxnLst/>
              <a:rect l="l" t="t" r="r" b="b"/>
              <a:pathLst>
                <a:path w="1006475" h="2071370">
                  <a:moveTo>
                    <a:pt x="999744" y="2071116"/>
                  </a:moveTo>
                  <a:lnTo>
                    <a:pt x="986942" y="2046732"/>
                  </a:lnTo>
                  <a:lnTo>
                    <a:pt x="967740" y="2010156"/>
                  </a:lnTo>
                  <a:lnTo>
                    <a:pt x="953655" y="2028748"/>
                  </a:lnTo>
                  <a:lnTo>
                    <a:pt x="9144" y="1345692"/>
                  </a:lnTo>
                  <a:lnTo>
                    <a:pt x="0" y="1359408"/>
                  </a:lnTo>
                  <a:lnTo>
                    <a:pt x="944448" y="2040902"/>
                  </a:lnTo>
                  <a:lnTo>
                    <a:pt x="929640" y="2060448"/>
                  </a:lnTo>
                  <a:lnTo>
                    <a:pt x="999744" y="2071116"/>
                  </a:lnTo>
                  <a:close/>
                </a:path>
                <a:path w="1006475" h="2071370">
                  <a:moveTo>
                    <a:pt x="999744" y="0"/>
                  </a:moveTo>
                  <a:lnTo>
                    <a:pt x="931164" y="18288"/>
                  </a:lnTo>
                  <a:lnTo>
                    <a:pt x="947356" y="36195"/>
                  </a:lnTo>
                  <a:lnTo>
                    <a:pt x="0" y="873252"/>
                  </a:lnTo>
                  <a:lnTo>
                    <a:pt x="10668" y="885444"/>
                  </a:lnTo>
                  <a:lnTo>
                    <a:pt x="958215" y="48221"/>
                  </a:lnTo>
                  <a:lnTo>
                    <a:pt x="973836" y="65519"/>
                  </a:lnTo>
                  <a:lnTo>
                    <a:pt x="988301" y="28956"/>
                  </a:lnTo>
                  <a:lnTo>
                    <a:pt x="999744" y="0"/>
                  </a:lnTo>
                  <a:close/>
                </a:path>
                <a:path w="1006475" h="2071370">
                  <a:moveTo>
                    <a:pt x="1005840" y="681215"/>
                  </a:moveTo>
                  <a:lnTo>
                    <a:pt x="935736" y="673595"/>
                  </a:lnTo>
                  <a:lnTo>
                    <a:pt x="943635" y="695579"/>
                  </a:lnTo>
                  <a:lnTo>
                    <a:pt x="3048" y="1028687"/>
                  </a:lnTo>
                  <a:lnTo>
                    <a:pt x="7620" y="1043927"/>
                  </a:lnTo>
                  <a:lnTo>
                    <a:pt x="948994" y="710526"/>
                  </a:lnTo>
                  <a:lnTo>
                    <a:pt x="957072" y="733031"/>
                  </a:lnTo>
                  <a:lnTo>
                    <a:pt x="995807" y="691883"/>
                  </a:lnTo>
                  <a:lnTo>
                    <a:pt x="1005840" y="681215"/>
                  </a:lnTo>
                  <a:close/>
                </a:path>
                <a:path w="1006475" h="2071370">
                  <a:moveTo>
                    <a:pt x="1005852" y="1036320"/>
                  </a:moveTo>
                  <a:lnTo>
                    <a:pt x="1001382" y="1034796"/>
                  </a:lnTo>
                  <a:lnTo>
                    <a:pt x="938796" y="1013460"/>
                  </a:lnTo>
                  <a:lnTo>
                    <a:pt x="942124" y="1036205"/>
                  </a:lnTo>
                  <a:lnTo>
                    <a:pt x="4584" y="1164336"/>
                  </a:lnTo>
                  <a:lnTo>
                    <a:pt x="6108" y="1179576"/>
                  </a:lnTo>
                  <a:lnTo>
                    <a:pt x="944372" y="1051560"/>
                  </a:lnTo>
                  <a:lnTo>
                    <a:pt x="947940" y="1075944"/>
                  </a:lnTo>
                  <a:lnTo>
                    <a:pt x="1005852" y="1036320"/>
                  </a:lnTo>
                  <a:close/>
                </a:path>
              </a:pathLst>
            </a:custGeom>
            <a:solidFill>
              <a:srgbClr val="54823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203579" y="2155080"/>
            <a:ext cx="542925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dirty="0">
                <a:latin typeface="Calibri"/>
                <a:cs typeface="Calibri"/>
              </a:rPr>
              <a:t>Buckets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007435" y="3330163"/>
            <a:ext cx="1046629" cy="596153"/>
            <a:chOff x="3256026" y="3774185"/>
            <a:chExt cx="1186180" cy="675640"/>
          </a:xfrm>
        </p:grpSpPr>
        <p:sp>
          <p:nvSpPr>
            <p:cNvPr id="29" name="object 29"/>
            <p:cNvSpPr/>
            <p:nvPr/>
          </p:nvSpPr>
          <p:spPr>
            <a:xfrm>
              <a:off x="3261360" y="3779519"/>
              <a:ext cx="1175385" cy="664845"/>
            </a:xfrm>
            <a:custGeom>
              <a:avLst/>
              <a:gdLst/>
              <a:ahLst/>
              <a:cxnLst/>
              <a:rect l="l" t="t" r="r" b="b"/>
              <a:pathLst>
                <a:path w="1175385" h="664845">
                  <a:moveTo>
                    <a:pt x="1098804" y="664463"/>
                  </a:moveTo>
                  <a:lnTo>
                    <a:pt x="76200" y="664463"/>
                  </a:lnTo>
                  <a:lnTo>
                    <a:pt x="46291" y="658344"/>
                  </a:lnTo>
                  <a:lnTo>
                    <a:pt x="22097" y="641794"/>
                  </a:lnTo>
                  <a:lnTo>
                    <a:pt x="5905" y="617529"/>
                  </a:lnTo>
                  <a:lnTo>
                    <a:pt x="0" y="588263"/>
                  </a:lnTo>
                  <a:lnTo>
                    <a:pt x="0" y="76200"/>
                  </a:lnTo>
                  <a:lnTo>
                    <a:pt x="5905" y="46291"/>
                  </a:lnTo>
                  <a:lnTo>
                    <a:pt x="22097" y="22097"/>
                  </a:lnTo>
                  <a:lnTo>
                    <a:pt x="46291" y="5905"/>
                  </a:lnTo>
                  <a:lnTo>
                    <a:pt x="76200" y="0"/>
                  </a:lnTo>
                  <a:lnTo>
                    <a:pt x="1098804" y="0"/>
                  </a:lnTo>
                  <a:lnTo>
                    <a:pt x="1128069" y="5905"/>
                  </a:lnTo>
                  <a:lnTo>
                    <a:pt x="1152334" y="22098"/>
                  </a:lnTo>
                  <a:lnTo>
                    <a:pt x="1168884" y="46291"/>
                  </a:lnTo>
                  <a:lnTo>
                    <a:pt x="1175004" y="76200"/>
                  </a:lnTo>
                  <a:lnTo>
                    <a:pt x="1175004" y="588263"/>
                  </a:lnTo>
                  <a:lnTo>
                    <a:pt x="1168884" y="617529"/>
                  </a:lnTo>
                  <a:lnTo>
                    <a:pt x="1152334" y="641794"/>
                  </a:lnTo>
                  <a:lnTo>
                    <a:pt x="1128069" y="658344"/>
                  </a:lnTo>
                  <a:lnTo>
                    <a:pt x="1098804" y="664463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61360" y="3779519"/>
              <a:ext cx="1175385" cy="664845"/>
            </a:xfrm>
            <a:custGeom>
              <a:avLst/>
              <a:gdLst/>
              <a:ahLst/>
              <a:cxnLst/>
              <a:rect l="l" t="t" r="r" b="b"/>
              <a:pathLst>
                <a:path w="1175385" h="664845">
                  <a:moveTo>
                    <a:pt x="0" y="76200"/>
                  </a:moveTo>
                  <a:lnTo>
                    <a:pt x="5905" y="46291"/>
                  </a:lnTo>
                  <a:lnTo>
                    <a:pt x="22097" y="22097"/>
                  </a:lnTo>
                  <a:lnTo>
                    <a:pt x="46291" y="5905"/>
                  </a:lnTo>
                  <a:lnTo>
                    <a:pt x="76200" y="0"/>
                  </a:lnTo>
                  <a:lnTo>
                    <a:pt x="1098804" y="0"/>
                  </a:lnTo>
                  <a:lnTo>
                    <a:pt x="1128069" y="5905"/>
                  </a:lnTo>
                  <a:lnTo>
                    <a:pt x="1152334" y="22098"/>
                  </a:lnTo>
                  <a:lnTo>
                    <a:pt x="1168884" y="46291"/>
                  </a:lnTo>
                  <a:lnTo>
                    <a:pt x="1175004" y="76200"/>
                  </a:lnTo>
                  <a:lnTo>
                    <a:pt x="1175004" y="588263"/>
                  </a:lnTo>
                  <a:lnTo>
                    <a:pt x="1168884" y="617529"/>
                  </a:lnTo>
                  <a:lnTo>
                    <a:pt x="1152334" y="641794"/>
                  </a:lnTo>
                  <a:lnTo>
                    <a:pt x="1128069" y="658344"/>
                  </a:lnTo>
                  <a:lnTo>
                    <a:pt x="1098804" y="664463"/>
                  </a:lnTo>
                  <a:lnTo>
                    <a:pt x="76200" y="664463"/>
                  </a:lnTo>
                  <a:lnTo>
                    <a:pt x="46291" y="658344"/>
                  </a:lnTo>
                  <a:lnTo>
                    <a:pt x="22097" y="641794"/>
                  </a:lnTo>
                  <a:lnTo>
                    <a:pt x="5905" y="617529"/>
                  </a:lnTo>
                  <a:lnTo>
                    <a:pt x="0" y="588263"/>
                  </a:lnTo>
                  <a:lnTo>
                    <a:pt x="0" y="7620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731309" y="3500941"/>
            <a:ext cx="368674" cy="254374"/>
            <a:chOff x="1809750" y="3967733"/>
            <a:chExt cx="417830" cy="288290"/>
          </a:xfrm>
        </p:grpSpPr>
        <p:sp>
          <p:nvSpPr>
            <p:cNvPr id="32" name="object 32"/>
            <p:cNvSpPr/>
            <p:nvPr/>
          </p:nvSpPr>
          <p:spPr>
            <a:xfrm>
              <a:off x="1815083" y="3973067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5" h="277495">
                  <a:moveTo>
                    <a:pt x="406908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406908" y="0"/>
                  </a:lnTo>
                  <a:lnTo>
                    <a:pt x="406908" y="277367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1815083" y="3973067"/>
              <a:ext cx="407034" cy="277495"/>
            </a:xfrm>
            <a:custGeom>
              <a:avLst/>
              <a:gdLst/>
              <a:ahLst/>
              <a:cxnLst/>
              <a:rect l="l" t="t" r="r" b="b"/>
              <a:pathLst>
                <a:path w="407035" h="277495">
                  <a:moveTo>
                    <a:pt x="0" y="0"/>
                  </a:moveTo>
                  <a:lnTo>
                    <a:pt x="406908" y="0"/>
                  </a:lnTo>
                  <a:lnTo>
                    <a:pt x="406908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07469" y="3222794"/>
            <a:ext cx="2429435" cy="59684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R="1409775" algn="ctr">
              <a:lnSpc>
                <a:spcPts val="1487"/>
              </a:lnSpc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Insert</a:t>
            </a:r>
            <a:r>
              <a:rPr sz="1279" spc="-31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Element</a:t>
            </a:r>
            <a:endParaRPr sz="1279">
              <a:latin typeface="Calibri"/>
              <a:cs typeface="Calibri"/>
            </a:endParaRPr>
          </a:p>
          <a:p>
            <a:pPr marL="1815450" algn="ctr">
              <a:lnSpc>
                <a:spcPts val="1487"/>
              </a:lnSpc>
            </a:pP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Hash</a:t>
            </a:r>
            <a:endParaRPr sz="1279">
              <a:latin typeface="Calibri"/>
              <a:cs typeface="Calibri"/>
            </a:endParaRPr>
          </a:p>
          <a:p>
            <a:pPr marL="1815450" algn="ctr">
              <a:spcBef>
                <a:spcPts val="35"/>
              </a:spcBef>
            </a:pPr>
            <a:r>
              <a:rPr sz="1279" spc="9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52383" y="3599777"/>
            <a:ext cx="621366" cy="55469"/>
          </a:xfrm>
          <a:custGeom>
            <a:avLst/>
            <a:gdLst/>
            <a:ahLst/>
            <a:cxnLst/>
            <a:rect l="l" t="t" r="r" b="b"/>
            <a:pathLst>
              <a:path w="704214" h="62864">
                <a:moveTo>
                  <a:pt x="641604" y="62484"/>
                </a:moveTo>
                <a:lnTo>
                  <a:pt x="641604" y="0"/>
                </a:lnTo>
                <a:lnTo>
                  <a:pt x="689210" y="24384"/>
                </a:lnTo>
                <a:lnTo>
                  <a:pt x="652272" y="24384"/>
                </a:lnTo>
                <a:lnTo>
                  <a:pt x="652272" y="39624"/>
                </a:lnTo>
                <a:lnTo>
                  <a:pt x="688467" y="39624"/>
                </a:lnTo>
                <a:lnTo>
                  <a:pt x="641604" y="62484"/>
                </a:lnTo>
                <a:close/>
              </a:path>
              <a:path w="704214" h="62864">
                <a:moveTo>
                  <a:pt x="641604" y="39624"/>
                </a:moveTo>
                <a:lnTo>
                  <a:pt x="0" y="39624"/>
                </a:lnTo>
                <a:lnTo>
                  <a:pt x="0" y="24384"/>
                </a:lnTo>
                <a:lnTo>
                  <a:pt x="641604" y="24384"/>
                </a:lnTo>
                <a:lnTo>
                  <a:pt x="641604" y="39624"/>
                </a:lnTo>
                <a:close/>
              </a:path>
              <a:path w="704214" h="62864">
                <a:moveTo>
                  <a:pt x="688467" y="39624"/>
                </a:moveTo>
                <a:lnTo>
                  <a:pt x="652272" y="39624"/>
                </a:lnTo>
                <a:lnTo>
                  <a:pt x="652272" y="24384"/>
                </a:lnTo>
                <a:lnTo>
                  <a:pt x="689210" y="24384"/>
                </a:lnTo>
                <a:lnTo>
                  <a:pt x="704088" y="32004"/>
                </a:lnTo>
                <a:lnTo>
                  <a:pt x="688467" y="39624"/>
                </a:lnTo>
                <a:close/>
              </a:path>
            </a:pathLst>
          </a:custGeom>
          <a:solidFill>
            <a:srgbClr val="548234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 txBox="1"/>
          <p:nvPr/>
        </p:nvSpPr>
        <p:spPr>
          <a:xfrm>
            <a:off x="7000075" y="2152393"/>
            <a:ext cx="491378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latin typeface="Calibri"/>
                <a:cs typeface="Calibri"/>
              </a:rPr>
              <a:t>E</a:t>
            </a:r>
            <a:r>
              <a:rPr sz="1279" spc="9" dirty="0">
                <a:latin typeface="Calibri"/>
                <a:cs typeface="Calibri"/>
              </a:rPr>
              <a:t>n</a:t>
            </a:r>
            <a:r>
              <a:rPr sz="1279" spc="13" dirty="0">
                <a:latin typeface="Calibri"/>
                <a:cs typeface="Calibri"/>
              </a:rPr>
              <a:t>t</a:t>
            </a:r>
            <a:r>
              <a:rPr sz="1279" spc="-4" dirty="0">
                <a:latin typeface="Calibri"/>
                <a:cs typeface="Calibri"/>
              </a:rPr>
              <a:t>r</a:t>
            </a:r>
            <a:r>
              <a:rPr sz="1279" spc="9" dirty="0">
                <a:latin typeface="Calibri"/>
                <a:cs typeface="Calibri"/>
              </a:rPr>
              <a:t>ies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5507" y="4793427"/>
            <a:ext cx="203050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Load </a:t>
            </a:r>
            <a:r>
              <a:rPr sz="1279" spc="4" dirty="0">
                <a:latin typeface="Calibri"/>
                <a:cs typeface="Calibri"/>
              </a:rPr>
              <a:t>factor</a:t>
            </a:r>
            <a:r>
              <a:rPr sz="1279" spc="-13" dirty="0">
                <a:latin typeface="Calibri"/>
                <a:cs typeface="Calibri"/>
              </a:rPr>
              <a:t> </a:t>
            </a:r>
            <a:r>
              <a:rPr sz="1279" spc="13" dirty="0">
                <a:latin typeface="Calibri"/>
                <a:cs typeface="Calibri"/>
              </a:rPr>
              <a:t>=</a:t>
            </a:r>
            <a:r>
              <a:rPr sz="1279" spc="-18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entries/capacity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0783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50383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Complexity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230385"/>
            <a:ext cx="7516906" cy="25991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77623" indent="-166977">
              <a:lnSpc>
                <a:spcPts val="2656"/>
              </a:lnSpc>
              <a:spcBef>
                <a:spcPts val="79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Amount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time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taken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by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an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algorithm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to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run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input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size</a:t>
            </a:r>
            <a:endParaRPr sz="2338">
              <a:latin typeface="Calibri"/>
              <a:cs typeface="Calibri"/>
            </a:endParaRPr>
          </a:p>
          <a:p>
            <a:pPr marL="177623">
              <a:lnSpc>
                <a:spcPts val="2656"/>
              </a:lnSpc>
            </a:pPr>
            <a:r>
              <a:rPr sz="2338" i="1" spc="-9" dirty="0">
                <a:latin typeface="Calibri"/>
                <a:cs typeface="Calibri"/>
              </a:rPr>
              <a:t>n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26" dirty="0">
                <a:latin typeface="Calibri"/>
                <a:cs typeface="Calibri"/>
              </a:rPr>
              <a:t>Commonly,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represented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through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Big-O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notation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e.g.</a:t>
            </a:r>
            <a:endParaRPr sz="2338">
              <a:latin typeface="Calibri"/>
              <a:cs typeface="Calibri"/>
            </a:endParaRPr>
          </a:p>
          <a:p>
            <a:pPr marL="509895" lvl="1" indent="-165856">
              <a:spcBef>
                <a:spcPts val="150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spc="9" dirty="0">
                <a:latin typeface="Calibri"/>
                <a:cs typeface="Calibri"/>
              </a:rPr>
              <a:t>O(1)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represents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constant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time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28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spc="4" dirty="0">
                <a:latin typeface="Calibri"/>
                <a:cs typeface="Calibri"/>
              </a:rPr>
              <a:t>O(n)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represents</a:t>
            </a:r>
            <a:r>
              <a:rPr sz="2030" dirty="0">
                <a:latin typeface="Calibri"/>
                <a:cs typeface="Calibri"/>
              </a:rPr>
              <a:t> linear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time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19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Gives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rough</a:t>
            </a:r>
            <a:r>
              <a:rPr sz="2338" spc="-9" dirty="0">
                <a:latin typeface="Calibri"/>
                <a:cs typeface="Calibri"/>
              </a:rPr>
              <a:t> idea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about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performance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of</a:t>
            </a:r>
            <a:r>
              <a:rPr sz="2338" spc="-4" dirty="0">
                <a:latin typeface="Calibri"/>
                <a:cs typeface="Calibri"/>
              </a:rPr>
              <a:t> an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algorithm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Useful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large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input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size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9254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88366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5" dirty="0"/>
              <a:t>o</a:t>
            </a:r>
            <a:r>
              <a:rPr sz="3177" spc="-106" dirty="0"/>
              <a:t>n</a:t>
            </a:r>
            <a:r>
              <a:rPr sz="3177" spc="-110" dirty="0"/>
              <a:t>t</a:t>
            </a:r>
            <a:r>
              <a:rPr sz="3177" spc="-97" dirty="0"/>
              <a:t>a</a:t>
            </a:r>
            <a:r>
              <a:rPr sz="3177" spc="-79" dirty="0"/>
              <a:t>i</a:t>
            </a:r>
            <a:r>
              <a:rPr sz="3177" spc="-71" dirty="0"/>
              <a:t>n</a:t>
            </a:r>
            <a:r>
              <a:rPr sz="3177" spc="-66" dirty="0"/>
              <a:t>e</a:t>
            </a:r>
            <a:r>
              <a:rPr sz="3177" spc="-26" dirty="0"/>
              <a:t>r</a:t>
            </a:r>
            <a:r>
              <a:rPr sz="3177" spc="-62" dirty="0"/>
              <a:t> </a:t>
            </a:r>
            <a:r>
              <a:rPr sz="3177" spc="18" dirty="0"/>
              <a:t>C</a:t>
            </a:r>
            <a:r>
              <a:rPr sz="3177" spc="-71" dirty="0"/>
              <a:t>h</a:t>
            </a:r>
            <a:r>
              <a:rPr sz="3177" spc="-97" dirty="0"/>
              <a:t>a</a:t>
            </a:r>
            <a:r>
              <a:rPr sz="3177" spc="-71" dirty="0"/>
              <a:t>n</a:t>
            </a:r>
            <a:r>
              <a:rPr sz="3177" spc="-66" dirty="0"/>
              <a:t>g</a:t>
            </a:r>
            <a:r>
              <a:rPr sz="3177" spc="-35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371229" cy="2837489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All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functions</a:t>
            </a:r>
            <a:r>
              <a:rPr sz="2030" spc="-9" dirty="0">
                <a:latin typeface="Calibri"/>
                <a:cs typeface="Calibri"/>
              </a:rPr>
              <a:t> that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create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iterator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i="1" spc="-13" dirty="0">
                <a:latin typeface="Calibri"/>
                <a:cs typeface="Calibri"/>
              </a:rPr>
              <a:t>noexcept</a:t>
            </a:r>
            <a:endParaRPr sz="2030">
              <a:latin typeface="Calibri"/>
              <a:cs typeface="Calibri"/>
            </a:endParaRPr>
          </a:p>
          <a:p>
            <a:pPr marL="177623" marR="438173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New member </a:t>
            </a:r>
            <a:r>
              <a:rPr sz="2030" dirty="0">
                <a:latin typeface="Calibri"/>
                <a:cs typeface="Calibri"/>
              </a:rPr>
              <a:t>functions, such </a:t>
            </a:r>
            <a:r>
              <a:rPr sz="2030" spc="4" dirty="0">
                <a:latin typeface="Calibri"/>
                <a:cs typeface="Calibri"/>
              </a:rPr>
              <a:t>as </a:t>
            </a:r>
            <a:r>
              <a:rPr sz="2030" i="1" dirty="0">
                <a:latin typeface="Calibri"/>
                <a:cs typeface="Calibri"/>
              </a:rPr>
              <a:t>emplace(), emplace_back(), </a:t>
            </a:r>
            <a:r>
              <a:rPr sz="2030" i="1" spc="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emplace_front()</a:t>
            </a:r>
            <a:r>
              <a:rPr sz="2030" i="1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containers,</a:t>
            </a:r>
            <a:r>
              <a:rPr sz="2030" dirty="0">
                <a:latin typeface="Calibri"/>
                <a:cs typeface="Calibri"/>
              </a:rPr>
              <a:t> support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brace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list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Containers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move </a:t>
            </a:r>
            <a:r>
              <a:rPr sz="2030" spc="-13" dirty="0">
                <a:latin typeface="Calibri"/>
                <a:cs typeface="Calibri"/>
              </a:rPr>
              <a:t>aware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will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prefer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move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over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copy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22" dirty="0">
                <a:latin typeface="Calibri"/>
                <a:cs typeface="Calibri"/>
              </a:rPr>
              <a:t>std::vector,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new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functions</a:t>
            </a:r>
            <a:r>
              <a:rPr sz="2030" spc="-9" dirty="0">
                <a:latin typeface="Calibri"/>
                <a:cs typeface="Calibri"/>
              </a:rPr>
              <a:t> were</a:t>
            </a:r>
            <a:r>
              <a:rPr sz="2030" dirty="0">
                <a:latin typeface="Calibri"/>
                <a:cs typeface="Calibri"/>
              </a:rPr>
              <a:t> added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-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data(),</a:t>
            </a:r>
            <a:r>
              <a:rPr sz="2030" i="1" spc="-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shrink_to_fit()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spc="-4" dirty="0">
                <a:latin typeface="Calibri"/>
                <a:cs typeface="Calibri"/>
              </a:rPr>
              <a:t>std::erase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added </a:t>
            </a:r>
            <a:r>
              <a:rPr sz="2030" spc="-9" dirty="0">
                <a:latin typeface="Calibri"/>
                <a:cs typeface="Calibri"/>
              </a:rPr>
              <a:t>for </a:t>
            </a:r>
            <a:r>
              <a:rPr sz="2030" dirty="0">
                <a:latin typeface="Calibri"/>
                <a:cs typeface="Calibri"/>
              </a:rPr>
              <a:t>sequence </a:t>
            </a:r>
            <a:r>
              <a:rPr sz="2030" spc="-9" dirty="0">
                <a:latin typeface="Calibri"/>
                <a:cs typeface="Calibri"/>
              </a:rPr>
              <a:t>containers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5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Associative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containers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got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new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–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emplace_hint(),</a:t>
            </a:r>
            <a:r>
              <a:rPr sz="2030" i="1" spc="-26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extract(), </a:t>
            </a:r>
            <a:r>
              <a:rPr sz="2030" i="1" spc="-446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contains()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0952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612161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5" dirty="0"/>
              <a:t>o</a:t>
            </a:r>
            <a:r>
              <a:rPr sz="3177" spc="-88" dirty="0"/>
              <a:t>m</a:t>
            </a:r>
            <a:r>
              <a:rPr sz="3177" spc="-71" dirty="0"/>
              <a:t>p</a:t>
            </a:r>
            <a:r>
              <a:rPr sz="3177" spc="-110" dirty="0"/>
              <a:t>l</a:t>
            </a:r>
            <a:r>
              <a:rPr sz="3177" spc="-97" dirty="0"/>
              <a:t>e</a:t>
            </a:r>
            <a:r>
              <a:rPr sz="3177" spc="-150" dirty="0"/>
              <a:t>x</a:t>
            </a:r>
            <a:r>
              <a:rPr sz="3177" spc="-79" dirty="0"/>
              <a:t>it</a:t>
            </a:r>
            <a:r>
              <a:rPr sz="3177" spc="-93" dirty="0"/>
              <a:t>y</a:t>
            </a:r>
            <a:r>
              <a:rPr sz="3177" spc="-79" dirty="0"/>
              <a:t> </a:t>
            </a:r>
            <a:r>
              <a:rPr sz="3177" spc="-44" dirty="0"/>
              <a:t>o</a:t>
            </a:r>
            <a:r>
              <a:rPr sz="3177" spc="-49" dirty="0"/>
              <a:t>f</a:t>
            </a:r>
            <a:r>
              <a:rPr sz="3177" spc="-44" dirty="0"/>
              <a:t> </a:t>
            </a:r>
            <a:r>
              <a:rPr sz="3177" spc="-101" dirty="0"/>
              <a:t>O</a:t>
            </a:r>
            <a:r>
              <a:rPr sz="3177" spc="-40" dirty="0"/>
              <a:t>p</a:t>
            </a:r>
            <a:r>
              <a:rPr sz="3177" spc="-66" dirty="0"/>
              <a:t>e</a:t>
            </a:r>
            <a:r>
              <a:rPr sz="3177" spc="-106" dirty="0"/>
              <a:t>r</a:t>
            </a:r>
            <a:r>
              <a:rPr sz="3177" spc="-132" dirty="0"/>
              <a:t>a</a:t>
            </a:r>
            <a:r>
              <a:rPr sz="3177" spc="-44" dirty="0"/>
              <a:t>t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71" dirty="0"/>
              <a:t>n</a:t>
            </a:r>
            <a:r>
              <a:rPr sz="3177" spc="-26" dirty="0"/>
              <a:t>s</a:t>
            </a:r>
            <a:endParaRPr sz="3177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0260" y="2160270"/>
          <a:ext cx="7654173" cy="341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3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776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Container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073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b="1" i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1100" b="1" i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i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b="1" i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push_back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b="1" i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pop_back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b="1" i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insert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b="1" i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erase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b="1" i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find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b="1" i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sort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array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log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0" dirty="0">
                          <a:latin typeface="Calibri"/>
                          <a:cs typeface="Calibri"/>
                        </a:rPr>
                        <a:t>vector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log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deque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O(1)*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O(1)*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log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dirty="0">
                          <a:latin typeface="Calibri"/>
                          <a:cs typeface="Calibri"/>
                        </a:rPr>
                        <a:t>list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log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i="1" spc="10" dirty="0">
                          <a:latin typeface="Calibri"/>
                          <a:cs typeface="Calibri"/>
                        </a:rPr>
                        <a:t>forward_list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NA*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NA*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286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0" dirty="0">
                          <a:latin typeface="Calibri"/>
                          <a:cs typeface="Calibri"/>
                        </a:rPr>
                        <a:t>set/multiset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O(log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O(log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O(log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94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map/multimap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77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O(log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O(log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O(log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612">
                <a:tc>
                  <a:txBody>
                    <a:bodyPr/>
                    <a:lstStyle/>
                    <a:p>
                      <a:pPr marL="74295" marR="742315">
                        <a:lnSpc>
                          <a:spcPct val="102099"/>
                        </a:lnSpc>
                        <a:spcBef>
                          <a:spcPts val="204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unordered_set/ </a:t>
                      </a:r>
                      <a:r>
                        <a:rPr sz="1300" i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10" dirty="0">
                          <a:latin typeface="Calibri"/>
                          <a:cs typeface="Calibri"/>
                        </a:rPr>
                        <a:t>unordered_multiset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97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5268">
                <a:tc>
                  <a:txBody>
                    <a:bodyPr/>
                    <a:lstStyle/>
                    <a:p>
                      <a:pPr marL="74295" marR="623570">
                        <a:lnSpc>
                          <a:spcPct val="102099"/>
                        </a:lnSpc>
                        <a:spcBef>
                          <a:spcPts val="190"/>
                        </a:spcBef>
                      </a:pPr>
                      <a:r>
                        <a:rPr sz="1300" i="1" spc="15" dirty="0">
                          <a:latin typeface="Calibri"/>
                          <a:cs typeface="Calibri"/>
                        </a:rPr>
                        <a:t>unordered_map/ </a:t>
                      </a:r>
                      <a:r>
                        <a:rPr sz="1300" i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i="1" spc="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300" i="1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300" i="1" spc="1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300" i="1" spc="-1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300" i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i="1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300" i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i="1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300" i="1" dirty="0">
                          <a:latin typeface="Calibri"/>
                          <a:cs typeface="Calibri"/>
                        </a:rPr>
                        <a:t>_</a:t>
                      </a:r>
                      <a:r>
                        <a:rPr sz="1300" i="1" spc="-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300" i="1" spc="-2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300" i="1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300" i="1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300" i="1" spc="-1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300" i="1" spc="-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300" i="1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300" i="1" dirty="0">
                          <a:latin typeface="Calibri"/>
                          <a:cs typeface="Calibri"/>
                        </a:rPr>
                        <a:t>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291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O(1)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NA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29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Datatype Size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16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02451-95B5-EF9E-848D-95FA7B7C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381125"/>
            <a:ext cx="8553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82254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402553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S</a:t>
            </a:r>
            <a:r>
              <a:rPr sz="3177" spc="-71" dirty="0"/>
              <a:t>u</a:t>
            </a:r>
            <a:r>
              <a:rPr sz="3177" spc="-119" dirty="0"/>
              <a:t>m</a:t>
            </a:r>
            <a:r>
              <a:rPr sz="3177" spc="-88" dirty="0"/>
              <a:t>m</a:t>
            </a:r>
            <a:r>
              <a:rPr sz="3177" spc="-97" dirty="0"/>
              <a:t>a</a:t>
            </a:r>
            <a:r>
              <a:rPr sz="3177" spc="-44" dirty="0"/>
              <a:t>r</a:t>
            </a:r>
            <a:r>
              <a:rPr sz="3177" spc="-93" dirty="0"/>
              <a:t>y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7437904" cy="2751440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Use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vector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random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access,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but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insertion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 </a:t>
            </a:r>
            <a:r>
              <a:rPr sz="2030" dirty="0">
                <a:latin typeface="Calibri"/>
                <a:cs typeface="Calibri"/>
              </a:rPr>
              <a:t>deletion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spc="4" dirty="0">
                <a:latin typeface="Calibri"/>
                <a:cs typeface="Calibri"/>
              </a:rPr>
              <a:t>deque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preferable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when </a:t>
            </a:r>
            <a:r>
              <a:rPr sz="2030" spc="-4" dirty="0">
                <a:latin typeface="Calibri"/>
                <a:cs typeface="Calibri"/>
              </a:rPr>
              <a:t>elements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need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be inserted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removed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from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both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ends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Use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i="1" spc="-9" dirty="0">
                <a:latin typeface="Calibri"/>
                <a:cs typeface="Calibri"/>
              </a:rPr>
              <a:t>list</a:t>
            </a:r>
            <a:r>
              <a:rPr sz="2030" i="1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if </a:t>
            </a:r>
            <a:r>
              <a:rPr sz="2030" spc="-4" dirty="0">
                <a:latin typeface="Calibri"/>
                <a:cs typeface="Calibri"/>
              </a:rPr>
              <a:t>frequent</a:t>
            </a:r>
            <a:r>
              <a:rPr sz="2030" dirty="0">
                <a:latin typeface="Calibri"/>
                <a:cs typeface="Calibri"/>
              </a:rPr>
              <a:t> insertions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deletions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-4" dirty="0">
                <a:latin typeface="Calibri"/>
                <a:cs typeface="Calibri"/>
              </a:rPr>
              <a:t> required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13" dirty="0">
                <a:latin typeface="Calibri"/>
                <a:cs typeface="Calibri"/>
              </a:rPr>
              <a:t>Use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forward_list</a:t>
            </a:r>
            <a:r>
              <a:rPr sz="1721" i="1" spc="9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for</a:t>
            </a:r>
            <a:r>
              <a:rPr sz="1721" spc="22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memory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constrained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systems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Use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associative </a:t>
            </a:r>
            <a:r>
              <a:rPr sz="2030" spc="-9" dirty="0">
                <a:latin typeface="Calibri"/>
                <a:cs typeface="Calibri"/>
              </a:rPr>
              <a:t>containers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if </a:t>
            </a:r>
            <a:r>
              <a:rPr sz="2030" spc="-4" dirty="0">
                <a:latin typeface="Calibri"/>
                <a:cs typeface="Calibri"/>
              </a:rPr>
              <a:t>lookup/search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important</a:t>
            </a:r>
            <a:endParaRPr sz="2030">
              <a:latin typeface="Calibri"/>
              <a:cs typeface="Calibri"/>
            </a:endParaRPr>
          </a:p>
          <a:p>
            <a:pPr marL="177623" marR="220206" indent="-166977">
              <a:lnSpc>
                <a:spcPts val="2206"/>
              </a:lnSpc>
              <a:spcBef>
                <a:spcPts val="75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8" dirty="0">
                <a:latin typeface="Calibri"/>
                <a:cs typeface="Calibri"/>
              </a:rPr>
              <a:t>Favour</a:t>
            </a:r>
            <a:r>
              <a:rPr sz="2030" spc="-4" dirty="0">
                <a:latin typeface="Calibri"/>
                <a:cs typeface="Calibri"/>
              </a:rPr>
              <a:t> unordered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containers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if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elements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need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ordered,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else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set/map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2731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623415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4" dirty="0"/>
              <a:t>User</a:t>
            </a:r>
            <a:r>
              <a:rPr sz="3177" spc="-79" dirty="0"/>
              <a:t> </a:t>
            </a:r>
            <a:r>
              <a:rPr sz="3177" spc="-53" dirty="0"/>
              <a:t>Objects</a:t>
            </a:r>
            <a:r>
              <a:rPr sz="3177" spc="-84" dirty="0"/>
              <a:t> </a:t>
            </a:r>
            <a:r>
              <a:rPr sz="3177" spc="-93" dirty="0"/>
              <a:t>&amp;</a:t>
            </a:r>
            <a:r>
              <a:rPr sz="3177" spc="-57" dirty="0"/>
              <a:t> </a:t>
            </a:r>
            <a:r>
              <a:rPr sz="3177" spc="-71" dirty="0"/>
              <a:t>Containers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03" y="2203534"/>
            <a:ext cx="7256929" cy="3021777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77623" marR="4483" indent="-166977">
              <a:lnSpc>
                <a:spcPts val="2171"/>
              </a:lnSpc>
              <a:spcBef>
                <a:spcPts val="604"/>
              </a:spcBef>
              <a:buFont typeface="Arial MT"/>
              <a:buChar char="•"/>
              <a:tabLst>
                <a:tab pos="178183" algn="l"/>
              </a:tabLst>
            </a:pPr>
            <a:r>
              <a:rPr sz="2250" spc="-4" dirty="0">
                <a:latin typeface="Calibri"/>
                <a:cs typeface="Calibri"/>
              </a:rPr>
              <a:t>Compilers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-22" dirty="0">
                <a:latin typeface="Calibri"/>
                <a:cs typeface="Calibri"/>
              </a:rPr>
              <a:t>may</a:t>
            </a:r>
            <a:r>
              <a:rPr sz="2250" spc="26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define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certain </a:t>
            </a:r>
            <a:r>
              <a:rPr sz="2250" dirty="0">
                <a:latin typeface="Calibri"/>
                <a:cs typeface="Calibri"/>
              </a:rPr>
              <a:t>rules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for</a:t>
            </a:r>
            <a:r>
              <a:rPr sz="2250" spc="-13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user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defined objects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if </a:t>
            </a:r>
            <a:r>
              <a:rPr sz="2250" spc="-49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they </a:t>
            </a:r>
            <a:r>
              <a:rPr sz="2250" spc="-13" dirty="0">
                <a:latin typeface="Calibri"/>
                <a:cs typeface="Calibri"/>
              </a:rPr>
              <a:t>have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to</a:t>
            </a:r>
            <a:r>
              <a:rPr sz="2250" spc="13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be</a:t>
            </a:r>
            <a:r>
              <a:rPr sz="2250" spc="13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stored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in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spc="-13" dirty="0">
                <a:latin typeface="Calibri"/>
                <a:cs typeface="Calibri"/>
              </a:rPr>
              <a:t>containers</a:t>
            </a:r>
            <a:endParaRPr sz="2250">
              <a:latin typeface="Calibri"/>
              <a:cs typeface="Calibri"/>
            </a:endParaRPr>
          </a:p>
          <a:p>
            <a:pPr marL="177623" marR="464509" indent="-166977">
              <a:lnSpc>
                <a:spcPts val="2171"/>
              </a:lnSpc>
              <a:spcBef>
                <a:spcPts val="724"/>
              </a:spcBef>
              <a:buFont typeface="Arial MT"/>
              <a:buChar char="•"/>
              <a:tabLst>
                <a:tab pos="178183" algn="l"/>
              </a:tabLst>
            </a:pPr>
            <a:r>
              <a:rPr sz="2250" dirty="0">
                <a:latin typeface="Calibri"/>
                <a:cs typeface="Calibri"/>
              </a:rPr>
              <a:t>These</a:t>
            </a:r>
            <a:r>
              <a:rPr sz="2250" spc="-9" dirty="0">
                <a:latin typeface="Calibri"/>
                <a:cs typeface="Calibri"/>
              </a:rPr>
              <a:t> are </a:t>
            </a:r>
            <a:r>
              <a:rPr sz="2250" spc="-4" dirty="0">
                <a:latin typeface="Calibri"/>
                <a:cs typeface="Calibri"/>
              </a:rPr>
              <a:t>mostly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about</a:t>
            </a:r>
            <a:r>
              <a:rPr sz="2250" spc="18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certain</a:t>
            </a:r>
            <a:r>
              <a:rPr sz="2250" spc="18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operators</a:t>
            </a:r>
            <a:r>
              <a:rPr sz="2250" spc="-13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that</a:t>
            </a:r>
            <a:r>
              <a:rPr sz="2250" spc="18" dirty="0">
                <a:latin typeface="Calibri"/>
                <a:cs typeface="Calibri"/>
              </a:rPr>
              <a:t> </a:t>
            </a:r>
            <a:r>
              <a:rPr sz="2250" spc="-22" dirty="0">
                <a:latin typeface="Calibri"/>
                <a:cs typeface="Calibri"/>
              </a:rPr>
              <a:t>have</a:t>
            </a:r>
            <a:r>
              <a:rPr sz="2250" spc="13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to</a:t>
            </a:r>
            <a:r>
              <a:rPr sz="2250" spc="18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be </a:t>
            </a:r>
            <a:r>
              <a:rPr sz="2250" spc="-494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overloaded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for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the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user</a:t>
            </a:r>
            <a:r>
              <a:rPr sz="2250" spc="-13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objects</a:t>
            </a:r>
            <a:endParaRPr sz="2250">
              <a:latin typeface="Calibri"/>
              <a:cs typeface="Calibri"/>
            </a:endParaRPr>
          </a:p>
          <a:p>
            <a:pPr marL="177623" marR="179864" indent="-166977">
              <a:lnSpc>
                <a:spcPct val="79800"/>
              </a:lnSpc>
              <a:spcBef>
                <a:spcPts val="750"/>
              </a:spcBef>
              <a:buFont typeface="Arial MT"/>
              <a:buChar char="•"/>
              <a:tabLst>
                <a:tab pos="178183" algn="l"/>
              </a:tabLst>
            </a:pPr>
            <a:r>
              <a:rPr sz="2250" spc="-22" dirty="0">
                <a:latin typeface="Calibri"/>
                <a:cs typeface="Calibri"/>
              </a:rPr>
              <a:t>Generally,</a:t>
            </a:r>
            <a:r>
              <a:rPr sz="2250" spc="-13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your</a:t>
            </a:r>
            <a:r>
              <a:rPr sz="2250" spc="-13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objects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should</a:t>
            </a:r>
            <a:r>
              <a:rPr sz="2250" spc="18" dirty="0">
                <a:latin typeface="Calibri"/>
                <a:cs typeface="Calibri"/>
              </a:rPr>
              <a:t> </a:t>
            </a:r>
            <a:r>
              <a:rPr sz="2250" spc="-22" dirty="0">
                <a:latin typeface="Calibri"/>
                <a:cs typeface="Calibri"/>
              </a:rPr>
              <a:t>have</a:t>
            </a:r>
            <a:r>
              <a:rPr sz="2250" spc="13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the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following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operators </a:t>
            </a:r>
            <a:r>
              <a:rPr sz="2250" spc="-49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overloaded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: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&lt;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&gt;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!=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==</a:t>
            </a:r>
            <a:endParaRPr sz="2603">
              <a:latin typeface="Calibri"/>
              <a:cs typeface="Calibri"/>
            </a:endParaRPr>
          </a:p>
          <a:p>
            <a:pPr marL="177623" marR="79566" indent="-166977">
              <a:lnSpc>
                <a:spcPts val="2171"/>
              </a:lnSpc>
              <a:spcBef>
                <a:spcPts val="719"/>
              </a:spcBef>
              <a:buFont typeface="Arial MT"/>
              <a:buChar char="•"/>
              <a:tabLst>
                <a:tab pos="178183" algn="l"/>
              </a:tabLst>
            </a:pPr>
            <a:r>
              <a:rPr sz="2250" dirty="0">
                <a:latin typeface="Calibri"/>
                <a:cs typeface="Calibri"/>
              </a:rPr>
              <a:t>These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operators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13" dirty="0">
                <a:latin typeface="Calibri"/>
                <a:cs typeface="Calibri"/>
              </a:rPr>
              <a:t>are</a:t>
            </a:r>
            <a:r>
              <a:rPr sz="2250" spc="18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used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by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various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13" dirty="0">
                <a:latin typeface="Calibri"/>
                <a:cs typeface="Calibri"/>
              </a:rPr>
              <a:t>containers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for</a:t>
            </a:r>
            <a:r>
              <a:rPr sz="2250" spc="13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sorting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&amp; </a:t>
            </a:r>
            <a:r>
              <a:rPr sz="2250" spc="-494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searching</a:t>
            </a:r>
            <a:endParaRPr sz="2250">
              <a:latin typeface="Calibri"/>
              <a:cs typeface="Calibri"/>
            </a:endParaRPr>
          </a:p>
          <a:p>
            <a:pPr marL="177623" indent="-166977">
              <a:spcBef>
                <a:spcPts val="206"/>
              </a:spcBef>
              <a:buFont typeface="Arial MT"/>
              <a:buChar char="•"/>
              <a:tabLst>
                <a:tab pos="178183" algn="l"/>
              </a:tabLst>
            </a:pPr>
            <a:r>
              <a:rPr sz="2250" spc="-4" dirty="0">
                <a:latin typeface="Calibri"/>
                <a:cs typeface="Calibri"/>
              </a:rPr>
              <a:t>Not </a:t>
            </a:r>
            <a:r>
              <a:rPr sz="2250" spc="-18" dirty="0">
                <a:latin typeface="Calibri"/>
                <a:cs typeface="Calibri"/>
              </a:rPr>
              <a:t>always</a:t>
            </a:r>
            <a:r>
              <a:rPr sz="2250" spc="-9" dirty="0">
                <a:latin typeface="Calibri"/>
                <a:cs typeface="Calibri"/>
              </a:rPr>
              <a:t> required</a:t>
            </a:r>
            <a:endParaRPr sz="22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5038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86959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9" dirty="0"/>
              <a:t>Algorithms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02" y="2177941"/>
            <a:ext cx="7410450" cy="304861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77623" indent="-166977">
              <a:lnSpc>
                <a:spcPts val="2541"/>
              </a:lnSpc>
              <a:spcBef>
                <a:spcPts val="93"/>
              </a:spcBef>
              <a:buFont typeface="Arial MT"/>
              <a:buChar char="•"/>
              <a:tabLst>
                <a:tab pos="178183" algn="l"/>
              </a:tabLst>
            </a:pPr>
            <a:r>
              <a:rPr sz="2250" spc="-4" dirty="0">
                <a:latin typeface="Calibri"/>
                <a:cs typeface="Calibri"/>
              </a:rPr>
              <a:t>STL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provides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algorithms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-18" dirty="0">
                <a:latin typeface="Calibri"/>
                <a:cs typeface="Calibri"/>
              </a:rPr>
              <a:t>for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common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tasks</a:t>
            </a:r>
            <a:endParaRPr sz="2250">
              <a:latin typeface="Calibri"/>
              <a:cs typeface="Calibri"/>
            </a:endParaRPr>
          </a:p>
          <a:p>
            <a:pPr marL="509895" lvl="1" indent="-165856">
              <a:lnSpc>
                <a:spcPts val="2135"/>
              </a:lnSpc>
              <a:buFont typeface="Arial MT"/>
              <a:buChar char="•"/>
              <a:tabLst>
                <a:tab pos="510455" algn="l"/>
              </a:tabLst>
            </a:pPr>
            <a:r>
              <a:rPr sz="1941" spc="9" dirty="0">
                <a:latin typeface="Calibri"/>
                <a:cs typeface="Calibri"/>
              </a:rPr>
              <a:t>Sorting,</a:t>
            </a:r>
            <a:r>
              <a:rPr sz="1941" spc="-9" dirty="0">
                <a:latin typeface="Calibri"/>
                <a:cs typeface="Calibri"/>
              </a:rPr>
              <a:t> </a:t>
            </a:r>
            <a:r>
              <a:rPr sz="1941" spc="9" dirty="0">
                <a:latin typeface="Calibri"/>
                <a:cs typeface="Calibri"/>
              </a:rPr>
              <a:t>removing,</a:t>
            </a:r>
            <a:r>
              <a:rPr sz="1941" spc="-26" dirty="0">
                <a:latin typeface="Calibri"/>
                <a:cs typeface="Calibri"/>
              </a:rPr>
              <a:t> </a:t>
            </a:r>
            <a:r>
              <a:rPr sz="1941" spc="9" dirty="0">
                <a:latin typeface="Calibri"/>
                <a:cs typeface="Calibri"/>
              </a:rPr>
              <a:t>searching,</a:t>
            </a:r>
            <a:r>
              <a:rPr sz="1941" spc="-44" dirty="0">
                <a:latin typeface="Calibri"/>
                <a:cs typeface="Calibri"/>
              </a:rPr>
              <a:t> </a:t>
            </a:r>
            <a:r>
              <a:rPr sz="1941" spc="13" dirty="0">
                <a:latin typeface="Calibri"/>
                <a:cs typeface="Calibri"/>
              </a:rPr>
              <a:t>numeric,</a:t>
            </a:r>
            <a:r>
              <a:rPr sz="1941" spc="-44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etc</a:t>
            </a:r>
            <a:endParaRPr sz="1941">
              <a:latin typeface="Calibri"/>
              <a:cs typeface="Calibri"/>
            </a:endParaRPr>
          </a:p>
          <a:p>
            <a:pPr marL="177623" indent="-166977">
              <a:lnSpc>
                <a:spcPts val="2625"/>
              </a:lnSpc>
              <a:buFont typeface="Arial MT"/>
              <a:buChar char="•"/>
              <a:tabLst>
                <a:tab pos="178183" algn="l"/>
              </a:tabLst>
            </a:pPr>
            <a:r>
              <a:rPr sz="2250" spc="-13" dirty="0">
                <a:latin typeface="Calibri"/>
                <a:cs typeface="Calibri"/>
              </a:rPr>
              <a:t>More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optimized</a:t>
            </a:r>
            <a:r>
              <a:rPr sz="2250" spc="-13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than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handwritten</a:t>
            </a:r>
            <a:r>
              <a:rPr sz="2250" spc="-13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loops</a:t>
            </a:r>
            <a:endParaRPr sz="2250">
              <a:latin typeface="Calibri"/>
              <a:cs typeface="Calibri"/>
            </a:endParaRPr>
          </a:p>
          <a:p>
            <a:pPr marL="177623" indent="-166977">
              <a:lnSpc>
                <a:spcPts val="2625"/>
              </a:lnSpc>
              <a:buFont typeface="Arial MT"/>
              <a:buChar char="•"/>
              <a:tabLst>
                <a:tab pos="178183" algn="l"/>
              </a:tabLst>
            </a:pPr>
            <a:r>
              <a:rPr sz="2250" spc="-26" dirty="0">
                <a:latin typeface="Calibri"/>
                <a:cs typeface="Calibri"/>
              </a:rPr>
              <a:t>Work</a:t>
            </a:r>
            <a:r>
              <a:rPr sz="2250" spc="22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with all</a:t>
            </a:r>
            <a:r>
              <a:rPr sz="2250" spc="-13" dirty="0">
                <a:latin typeface="Calibri"/>
                <a:cs typeface="Calibri"/>
              </a:rPr>
              <a:t> containers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13" dirty="0">
                <a:latin typeface="Calibri"/>
                <a:cs typeface="Calibri"/>
              </a:rPr>
              <a:t>regardless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of</a:t>
            </a:r>
            <a:r>
              <a:rPr sz="2250" spc="22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the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13" dirty="0">
                <a:latin typeface="Calibri"/>
                <a:cs typeface="Calibri"/>
              </a:rPr>
              <a:t>data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type</a:t>
            </a:r>
            <a:endParaRPr sz="2250">
              <a:latin typeface="Calibri"/>
              <a:cs typeface="Calibri"/>
            </a:endParaRPr>
          </a:p>
          <a:p>
            <a:pPr marL="177623" marR="332272" indent="-166977">
              <a:lnSpc>
                <a:spcPct val="70200"/>
              </a:lnSpc>
              <a:spcBef>
                <a:spcPts val="767"/>
              </a:spcBef>
              <a:buFont typeface="Arial MT"/>
              <a:buChar char="•"/>
              <a:tabLst>
                <a:tab pos="178183" algn="l"/>
              </a:tabLst>
            </a:pPr>
            <a:r>
              <a:rPr sz="2250" spc="-13" dirty="0">
                <a:latin typeface="Calibri"/>
                <a:cs typeface="Calibri"/>
              </a:rPr>
              <a:t>Several </a:t>
            </a:r>
            <a:r>
              <a:rPr sz="2250" spc="-4" dirty="0">
                <a:latin typeface="Calibri"/>
                <a:cs typeface="Calibri"/>
              </a:rPr>
              <a:t>algorithms</a:t>
            </a:r>
            <a:r>
              <a:rPr sz="2250" spc="26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can</a:t>
            </a:r>
            <a:r>
              <a:rPr sz="2250" spc="22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be</a:t>
            </a:r>
            <a:r>
              <a:rPr sz="2250" spc="-9" dirty="0">
                <a:latin typeface="Calibri"/>
                <a:cs typeface="Calibri"/>
              </a:rPr>
              <a:t> customized</a:t>
            </a:r>
            <a:r>
              <a:rPr sz="2250" spc="-4" dirty="0">
                <a:latin typeface="Calibri"/>
                <a:cs typeface="Calibri"/>
              </a:rPr>
              <a:t> through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user-defined </a:t>
            </a:r>
            <a:r>
              <a:rPr sz="2250" spc="-499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operations</a:t>
            </a:r>
            <a:endParaRPr sz="2250">
              <a:latin typeface="Calibri"/>
              <a:cs typeface="Calibri"/>
            </a:endParaRPr>
          </a:p>
          <a:p>
            <a:pPr marL="177623" indent="-166977">
              <a:lnSpc>
                <a:spcPts val="2466"/>
              </a:lnSpc>
              <a:buFont typeface="Arial MT"/>
              <a:buChar char="•"/>
              <a:tabLst>
                <a:tab pos="178183" algn="l"/>
              </a:tabLst>
            </a:pPr>
            <a:r>
              <a:rPr sz="2250" spc="-4" dirty="0">
                <a:latin typeface="Calibri"/>
                <a:cs typeface="Calibri"/>
              </a:rPr>
              <a:t>Some</a:t>
            </a:r>
            <a:r>
              <a:rPr sz="2250" spc="13" dirty="0">
                <a:latin typeface="Calibri"/>
                <a:cs typeface="Calibri"/>
              </a:rPr>
              <a:t> </a:t>
            </a:r>
            <a:r>
              <a:rPr sz="2250" spc="-13" dirty="0">
                <a:latin typeface="Calibri"/>
                <a:cs typeface="Calibri"/>
              </a:rPr>
              <a:t>containers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provide</a:t>
            </a:r>
            <a:r>
              <a:rPr sz="2250" spc="18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specialized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versions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4" dirty="0">
                <a:latin typeface="Calibri"/>
                <a:cs typeface="Calibri"/>
              </a:rPr>
              <a:t>of</a:t>
            </a:r>
            <a:r>
              <a:rPr sz="2250" spc="22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algorithms</a:t>
            </a:r>
            <a:endParaRPr sz="2250">
              <a:latin typeface="Calibri"/>
              <a:cs typeface="Calibri"/>
            </a:endParaRPr>
          </a:p>
          <a:p>
            <a:pPr marL="509895" lvl="1" indent="-165856">
              <a:lnSpc>
                <a:spcPts val="2012"/>
              </a:lnSpc>
              <a:buFont typeface="Arial MT"/>
              <a:buChar char="•"/>
              <a:tabLst>
                <a:tab pos="510455" algn="l"/>
              </a:tabLst>
            </a:pPr>
            <a:r>
              <a:rPr sz="1941" dirty="0">
                <a:latin typeface="Calibri"/>
                <a:cs typeface="Calibri"/>
              </a:rPr>
              <a:t>list</a:t>
            </a:r>
            <a:r>
              <a:rPr sz="1941" spc="-9" dirty="0">
                <a:latin typeface="Calibri"/>
                <a:cs typeface="Calibri"/>
              </a:rPr>
              <a:t> </a:t>
            </a:r>
            <a:r>
              <a:rPr sz="1941" spc="4" dirty="0">
                <a:latin typeface="Calibri"/>
                <a:cs typeface="Calibri"/>
              </a:rPr>
              <a:t>provides</a:t>
            </a:r>
            <a:r>
              <a:rPr sz="1941" spc="-40" dirty="0">
                <a:latin typeface="Calibri"/>
                <a:cs typeface="Calibri"/>
              </a:rPr>
              <a:t> </a:t>
            </a:r>
            <a:r>
              <a:rPr sz="1941" spc="4" dirty="0">
                <a:latin typeface="Calibri"/>
                <a:cs typeface="Calibri"/>
              </a:rPr>
              <a:t>sort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18" dirty="0">
                <a:latin typeface="Calibri"/>
                <a:cs typeface="Calibri"/>
              </a:rPr>
              <a:t>&amp;</a:t>
            </a:r>
            <a:r>
              <a:rPr sz="1941" spc="-22" dirty="0">
                <a:latin typeface="Calibri"/>
                <a:cs typeface="Calibri"/>
              </a:rPr>
              <a:t> </a:t>
            </a:r>
            <a:r>
              <a:rPr sz="1941" spc="4" dirty="0">
                <a:latin typeface="Calibri"/>
                <a:cs typeface="Calibri"/>
              </a:rPr>
              <a:t>remove</a:t>
            </a:r>
            <a:endParaRPr sz="1941">
              <a:latin typeface="Calibri"/>
              <a:cs typeface="Calibri"/>
            </a:endParaRPr>
          </a:p>
          <a:p>
            <a:pPr marL="509895" lvl="1" indent="-165856">
              <a:lnSpc>
                <a:spcPts val="2131"/>
              </a:lnSpc>
              <a:buFont typeface="Arial MT"/>
              <a:buChar char="•"/>
              <a:tabLst>
                <a:tab pos="510455" algn="l"/>
              </a:tabLst>
            </a:pPr>
            <a:r>
              <a:rPr sz="1941" spc="4" dirty="0">
                <a:latin typeface="Calibri"/>
                <a:cs typeface="Calibri"/>
              </a:rPr>
              <a:t>associative</a:t>
            </a:r>
            <a:r>
              <a:rPr sz="1941" spc="-44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containers</a:t>
            </a:r>
            <a:r>
              <a:rPr sz="1941" spc="-49" dirty="0">
                <a:latin typeface="Calibri"/>
                <a:cs typeface="Calibri"/>
              </a:rPr>
              <a:t> </a:t>
            </a:r>
            <a:r>
              <a:rPr sz="1941" spc="9" dirty="0">
                <a:latin typeface="Calibri"/>
                <a:cs typeface="Calibri"/>
              </a:rPr>
              <a:t>provide</a:t>
            </a:r>
            <a:r>
              <a:rPr sz="1941" spc="-22" dirty="0">
                <a:latin typeface="Calibri"/>
                <a:cs typeface="Calibri"/>
              </a:rPr>
              <a:t> </a:t>
            </a:r>
            <a:r>
              <a:rPr sz="1941" spc="9" dirty="0">
                <a:latin typeface="Calibri"/>
                <a:cs typeface="Calibri"/>
              </a:rPr>
              <a:t>lower_bound,</a:t>
            </a:r>
            <a:r>
              <a:rPr sz="1941" spc="-44" dirty="0">
                <a:latin typeface="Calibri"/>
                <a:cs typeface="Calibri"/>
              </a:rPr>
              <a:t> </a:t>
            </a:r>
            <a:r>
              <a:rPr sz="1941" spc="9" dirty="0">
                <a:latin typeface="Calibri"/>
                <a:cs typeface="Calibri"/>
              </a:rPr>
              <a:t>upper_bound,</a:t>
            </a:r>
            <a:r>
              <a:rPr sz="1941" spc="-26" dirty="0">
                <a:latin typeface="Calibri"/>
                <a:cs typeface="Calibri"/>
              </a:rPr>
              <a:t> </a:t>
            </a:r>
            <a:r>
              <a:rPr sz="1941" spc="9" dirty="0">
                <a:latin typeface="Calibri"/>
                <a:cs typeface="Calibri"/>
              </a:rPr>
              <a:t>find,</a:t>
            </a:r>
            <a:r>
              <a:rPr sz="1941" spc="-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etc</a:t>
            </a:r>
            <a:endParaRPr sz="1941">
              <a:latin typeface="Calibri"/>
              <a:cs typeface="Calibri"/>
            </a:endParaRPr>
          </a:p>
          <a:p>
            <a:pPr marL="177623" indent="-166977">
              <a:lnSpc>
                <a:spcPts val="2660"/>
              </a:lnSpc>
              <a:buFont typeface="Arial MT"/>
              <a:buChar char="•"/>
              <a:tabLst>
                <a:tab pos="178183" algn="l"/>
              </a:tabLst>
            </a:pPr>
            <a:r>
              <a:rPr sz="2250" spc="-9" dirty="0">
                <a:latin typeface="Calibri"/>
                <a:cs typeface="Calibri"/>
              </a:rPr>
              <a:t>Most </a:t>
            </a:r>
            <a:r>
              <a:rPr sz="2250" spc="-4" dirty="0">
                <a:latin typeface="Calibri"/>
                <a:cs typeface="Calibri"/>
              </a:rPr>
              <a:t>algorithms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reside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in</a:t>
            </a:r>
            <a:r>
              <a:rPr sz="2250" spc="-13" dirty="0">
                <a:latin typeface="Calibri"/>
                <a:cs typeface="Calibri"/>
              </a:rPr>
              <a:t> </a:t>
            </a:r>
            <a:r>
              <a:rPr sz="2250" i="1" dirty="0">
                <a:latin typeface="Calibri"/>
                <a:cs typeface="Calibri"/>
              </a:rPr>
              <a:t>&lt;algorithm&gt;</a:t>
            </a:r>
            <a:r>
              <a:rPr sz="2250" i="1" spc="26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header</a:t>
            </a:r>
            <a:endParaRPr sz="22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69036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137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70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84145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4" dirty="0"/>
              <a:t>C++</a:t>
            </a:r>
            <a:r>
              <a:rPr sz="3177" spc="-97" dirty="0"/>
              <a:t> </a:t>
            </a:r>
            <a:r>
              <a:rPr sz="3177" spc="-53" dirty="0"/>
              <a:t>Concurrency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5" y="2170892"/>
            <a:ext cx="7333690" cy="2274171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4" dirty="0">
                <a:latin typeface="Calibri"/>
                <a:cs typeface="Calibri"/>
              </a:rPr>
              <a:t>Large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applications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have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multiple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components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13" dirty="0">
                <a:latin typeface="Calibri"/>
                <a:cs typeface="Calibri"/>
              </a:rPr>
              <a:t>Some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components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may</a:t>
            </a:r>
            <a:r>
              <a:rPr sz="2603" spc="4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have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to </a:t>
            </a:r>
            <a:r>
              <a:rPr sz="2603" spc="-18" dirty="0">
                <a:latin typeface="Calibri"/>
                <a:cs typeface="Calibri"/>
              </a:rPr>
              <a:t>execute</a:t>
            </a:r>
            <a:r>
              <a:rPr sz="2603" spc="-4" dirty="0">
                <a:latin typeface="Calibri"/>
                <a:cs typeface="Calibri"/>
              </a:rPr>
              <a:t> concurrently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7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This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allows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efficient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usage</a:t>
            </a:r>
            <a:r>
              <a:rPr sz="2603" spc="-4" dirty="0">
                <a:latin typeface="Calibri"/>
                <a:cs typeface="Calibri"/>
              </a:rPr>
              <a:t> of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CPU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18" dirty="0">
                <a:latin typeface="Calibri"/>
                <a:cs typeface="Calibri"/>
              </a:rPr>
              <a:t>C++11</a:t>
            </a:r>
            <a:r>
              <a:rPr sz="2603" spc="-40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added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support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for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concurrency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Includes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utilities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for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starting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and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managing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threads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3810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41942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std::thread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5" y="2170892"/>
            <a:ext cx="7338732" cy="2191199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Accepts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callable</a:t>
            </a:r>
            <a:r>
              <a:rPr sz="2603" spc="-40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as</a:t>
            </a:r>
            <a:r>
              <a:rPr sz="2603" spc="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constructor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argument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The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callable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spc="9" dirty="0">
                <a:latin typeface="Calibri"/>
                <a:cs typeface="Calibri"/>
              </a:rPr>
              <a:t> </a:t>
            </a:r>
            <a:r>
              <a:rPr sz="2603" spc="-18" dirty="0">
                <a:latin typeface="Calibri"/>
                <a:cs typeface="Calibri"/>
              </a:rPr>
              <a:t>executed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in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-9" dirty="0">
                <a:latin typeface="Calibri"/>
                <a:cs typeface="Calibri"/>
              </a:rPr>
              <a:t> separate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thread</a:t>
            </a:r>
            <a:endParaRPr sz="2603">
              <a:latin typeface="Calibri"/>
              <a:cs typeface="Calibri"/>
            </a:endParaRPr>
          </a:p>
          <a:p>
            <a:pPr marL="177623" marR="4483" indent="-166977">
              <a:lnSpc>
                <a:spcPts val="2824"/>
              </a:lnSpc>
              <a:spcBef>
                <a:spcPts val="781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The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constructor</a:t>
            </a:r>
            <a:r>
              <a:rPr sz="2603" spc="-40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does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not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wait </a:t>
            </a:r>
            <a:r>
              <a:rPr sz="2603" spc="-13" dirty="0">
                <a:latin typeface="Calibri"/>
                <a:cs typeface="Calibri"/>
              </a:rPr>
              <a:t>for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thread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to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start; </a:t>
            </a:r>
            <a:r>
              <a:rPr sz="2603" spc="-57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it</a:t>
            </a:r>
            <a:r>
              <a:rPr sz="2603" spc="-4" dirty="0">
                <a:latin typeface="Calibri"/>
                <a:cs typeface="Calibri"/>
              </a:rPr>
              <a:t> returns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immediately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393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dirty="0">
                <a:latin typeface="Calibri"/>
                <a:cs typeface="Calibri"/>
              </a:rPr>
              <a:t>Resides</a:t>
            </a:r>
            <a:r>
              <a:rPr sz="2603" spc="-5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in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i="1" spc="9" dirty="0">
                <a:latin typeface="Calibri"/>
                <a:cs typeface="Calibri"/>
              </a:rPr>
              <a:t>&lt;thread&gt;</a:t>
            </a:r>
            <a:r>
              <a:rPr sz="2603" i="1" spc="-35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header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32828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6191956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J</a:t>
            </a:r>
            <a:r>
              <a:rPr sz="3177" spc="-44" dirty="0"/>
              <a:t>o</a:t>
            </a:r>
            <a:r>
              <a:rPr sz="3177" spc="-110" dirty="0"/>
              <a:t>i</a:t>
            </a:r>
            <a:r>
              <a:rPr sz="3177" spc="-71" dirty="0"/>
              <a:t>n</a:t>
            </a:r>
            <a:r>
              <a:rPr sz="3177" spc="-35" dirty="0"/>
              <a:t>e</a:t>
            </a:r>
            <a:r>
              <a:rPr sz="3177" spc="-40" dirty="0"/>
              <a:t>d</a:t>
            </a:r>
            <a:r>
              <a:rPr sz="3177" spc="-110" dirty="0"/>
              <a:t> </a:t>
            </a:r>
            <a:r>
              <a:rPr sz="3177" spc="-93" dirty="0"/>
              <a:t>&amp;</a:t>
            </a:r>
            <a:r>
              <a:rPr sz="3177" spc="-44" dirty="0"/>
              <a:t> </a:t>
            </a:r>
            <a:r>
              <a:rPr sz="3177" spc="-84" dirty="0"/>
              <a:t>D</a:t>
            </a:r>
            <a:r>
              <a:rPr sz="3177" spc="-66" dirty="0"/>
              <a:t>e</a:t>
            </a:r>
            <a:r>
              <a:rPr sz="3177" spc="-110" dirty="0"/>
              <a:t>t</a:t>
            </a:r>
            <a:r>
              <a:rPr sz="3177" spc="-66" dirty="0"/>
              <a:t>a</a:t>
            </a:r>
            <a:r>
              <a:rPr sz="3177" spc="-22" dirty="0"/>
              <a:t>c</a:t>
            </a:r>
            <a:r>
              <a:rPr sz="3177" spc="-71" dirty="0"/>
              <a:t>h</a:t>
            </a:r>
            <a:r>
              <a:rPr sz="3177" spc="-35" dirty="0"/>
              <a:t>e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35" dirty="0"/>
              <a:t>T</a:t>
            </a:r>
            <a:r>
              <a:rPr sz="3177" spc="-71" dirty="0"/>
              <a:t>h</a:t>
            </a:r>
            <a:r>
              <a:rPr sz="3177" spc="-106" dirty="0"/>
              <a:t>r</a:t>
            </a:r>
            <a:r>
              <a:rPr sz="3177" spc="-35" dirty="0"/>
              <a:t>e</a:t>
            </a:r>
            <a:r>
              <a:rPr sz="3177" spc="-97" dirty="0"/>
              <a:t>a</a:t>
            </a:r>
            <a:r>
              <a:rPr sz="3177" spc="-71" dirty="0"/>
              <a:t>d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40" y="2171828"/>
            <a:ext cx="7206503" cy="3139456"/>
          </a:xfrm>
          <a:prstGeom prst="rect">
            <a:avLst/>
          </a:prstGeom>
        </p:spPr>
        <p:txBody>
          <a:bodyPr vert="horz" wrap="square" lIns="0" tIns="69476" rIns="0" bIns="0" rtlCol="0">
            <a:spAutoFit/>
          </a:bodyPr>
          <a:lstStyle/>
          <a:p>
            <a:pPr marL="177623" indent="-166977">
              <a:spcBef>
                <a:spcPts val="547"/>
              </a:spcBef>
              <a:buFont typeface="Arial MT"/>
              <a:buChar char="•"/>
              <a:tabLst>
                <a:tab pos="178183" algn="l"/>
              </a:tabLst>
            </a:pPr>
            <a:r>
              <a:rPr sz="2382" spc="9" dirty="0">
                <a:latin typeface="Calibri"/>
                <a:cs typeface="Calibri"/>
              </a:rPr>
              <a:t>A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thread </a:t>
            </a:r>
            <a:r>
              <a:rPr sz="2382" spc="-4" dirty="0">
                <a:latin typeface="Calibri"/>
                <a:cs typeface="Calibri"/>
              </a:rPr>
              <a:t>can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13" dirty="0">
                <a:latin typeface="Calibri"/>
                <a:cs typeface="Calibri"/>
              </a:rPr>
              <a:t>be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joined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or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detached</a:t>
            </a:r>
            <a:endParaRPr sz="2382">
              <a:latin typeface="Calibri"/>
              <a:cs typeface="Calibri"/>
            </a:endParaRPr>
          </a:p>
          <a:p>
            <a:pPr marL="177623" indent="-166977">
              <a:spcBef>
                <a:spcPts val="468"/>
              </a:spcBef>
              <a:buFont typeface="Arial MT"/>
              <a:buChar char="•"/>
              <a:tabLst>
                <a:tab pos="178183" algn="l"/>
              </a:tabLst>
            </a:pPr>
            <a:r>
              <a:rPr sz="2382" spc="4" dirty="0">
                <a:latin typeface="Calibri"/>
                <a:cs typeface="Calibri"/>
              </a:rPr>
              <a:t>Call</a:t>
            </a:r>
            <a:r>
              <a:rPr sz="2382" spc="9" dirty="0">
                <a:latin typeface="Calibri"/>
                <a:cs typeface="Calibri"/>
              </a:rPr>
              <a:t> </a:t>
            </a:r>
            <a:r>
              <a:rPr sz="2382" i="1" spc="4" dirty="0">
                <a:latin typeface="Calibri"/>
                <a:cs typeface="Calibri"/>
              </a:rPr>
              <a:t>join()</a:t>
            </a:r>
            <a:r>
              <a:rPr sz="2382" i="1" spc="-4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to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wait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for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the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thread to</a:t>
            </a:r>
            <a:r>
              <a:rPr sz="2382" spc="-4" dirty="0">
                <a:latin typeface="Calibri"/>
                <a:cs typeface="Calibri"/>
              </a:rPr>
              <a:t> return</a:t>
            </a:r>
            <a:endParaRPr sz="2382">
              <a:latin typeface="Calibri"/>
              <a:cs typeface="Calibri"/>
            </a:endParaRPr>
          </a:p>
          <a:p>
            <a:pPr marL="177623" indent="-166977">
              <a:spcBef>
                <a:spcPts val="468"/>
              </a:spcBef>
              <a:buFont typeface="Arial MT"/>
              <a:buChar char="•"/>
              <a:tabLst>
                <a:tab pos="178183" algn="l"/>
              </a:tabLst>
            </a:pPr>
            <a:r>
              <a:rPr sz="2382" spc="4" dirty="0">
                <a:latin typeface="Calibri"/>
                <a:cs typeface="Calibri"/>
              </a:rPr>
              <a:t>The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thread </a:t>
            </a:r>
            <a:r>
              <a:rPr sz="2382" spc="4" dirty="0">
                <a:latin typeface="Calibri"/>
                <a:cs typeface="Calibri"/>
              </a:rPr>
              <a:t>object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9" dirty="0">
                <a:latin typeface="Calibri"/>
                <a:cs typeface="Calibri"/>
              </a:rPr>
              <a:t>should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13" dirty="0">
                <a:latin typeface="Calibri"/>
                <a:cs typeface="Calibri"/>
              </a:rPr>
              <a:t>be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destroyed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after</a:t>
            </a:r>
            <a:r>
              <a:rPr sz="2382" spc="-13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calling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i="1" spc="4" dirty="0">
                <a:latin typeface="Calibri"/>
                <a:cs typeface="Calibri"/>
              </a:rPr>
              <a:t>join()</a:t>
            </a:r>
            <a:endParaRPr sz="2382">
              <a:latin typeface="Calibri"/>
              <a:cs typeface="Calibri"/>
            </a:endParaRPr>
          </a:p>
          <a:p>
            <a:pPr marL="509895" marR="670148" lvl="1" indent="-165856">
              <a:lnSpc>
                <a:spcPts val="2365"/>
              </a:lnSpc>
              <a:spcBef>
                <a:spcPts val="401"/>
              </a:spcBef>
              <a:buFont typeface="Arial MT"/>
              <a:buChar char="•"/>
              <a:tabLst>
                <a:tab pos="510455" algn="l"/>
              </a:tabLst>
            </a:pPr>
            <a:r>
              <a:rPr sz="2162" dirty="0">
                <a:latin typeface="Calibri"/>
                <a:cs typeface="Calibri"/>
              </a:rPr>
              <a:t>destroying </a:t>
            </a:r>
            <a:r>
              <a:rPr sz="2162" spc="4" dirty="0">
                <a:latin typeface="Calibri"/>
                <a:cs typeface="Calibri"/>
              </a:rPr>
              <a:t>the thread </a:t>
            </a:r>
            <a:r>
              <a:rPr sz="2162" spc="9" dirty="0">
                <a:latin typeface="Calibri"/>
                <a:cs typeface="Calibri"/>
              </a:rPr>
              <a:t>object </a:t>
            </a:r>
            <a:r>
              <a:rPr sz="2162" spc="4" dirty="0">
                <a:latin typeface="Calibri"/>
                <a:cs typeface="Calibri"/>
              </a:rPr>
              <a:t>without </a:t>
            </a:r>
            <a:r>
              <a:rPr sz="2162" dirty="0">
                <a:latin typeface="Calibri"/>
                <a:cs typeface="Calibri"/>
              </a:rPr>
              <a:t>calling </a:t>
            </a:r>
            <a:r>
              <a:rPr sz="2162" i="1" spc="4" dirty="0">
                <a:latin typeface="Calibri"/>
                <a:cs typeface="Calibri"/>
              </a:rPr>
              <a:t>join() </a:t>
            </a:r>
            <a:r>
              <a:rPr sz="2162" dirty="0">
                <a:latin typeface="Calibri"/>
                <a:cs typeface="Calibri"/>
              </a:rPr>
              <a:t>will </a:t>
            </a:r>
            <a:r>
              <a:rPr sz="2162" spc="-476" dirty="0">
                <a:latin typeface="Calibri"/>
                <a:cs typeface="Calibri"/>
              </a:rPr>
              <a:t> </a:t>
            </a:r>
            <a:r>
              <a:rPr sz="2162" spc="-4" dirty="0">
                <a:latin typeface="Calibri"/>
                <a:cs typeface="Calibri"/>
              </a:rPr>
              <a:t>terminate</a:t>
            </a:r>
            <a:r>
              <a:rPr sz="2162" spc="-9" dirty="0">
                <a:latin typeface="Calibri"/>
                <a:cs typeface="Calibri"/>
              </a:rPr>
              <a:t> </a:t>
            </a:r>
            <a:r>
              <a:rPr sz="2162" spc="4" dirty="0">
                <a:latin typeface="Calibri"/>
                <a:cs typeface="Calibri"/>
              </a:rPr>
              <a:t>the</a:t>
            </a:r>
            <a:r>
              <a:rPr sz="2162" spc="-4" dirty="0">
                <a:latin typeface="Calibri"/>
                <a:cs typeface="Calibri"/>
              </a:rPr>
              <a:t> program</a:t>
            </a:r>
            <a:endParaRPr sz="2162">
              <a:latin typeface="Calibri"/>
              <a:cs typeface="Calibri"/>
            </a:endParaRPr>
          </a:p>
          <a:p>
            <a:pPr marL="177623" marR="124392" indent="-166977">
              <a:lnSpc>
                <a:spcPts val="2594"/>
              </a:lnSpc>
              <a:spcBef>
                <a:spcPts val="710"/>
              </a:spcBef>
              <a:buFont typeface="Arial MT"/>
              <a:buChar char="•"/>
              <a:tabLst>
                <a:tab pos="178183" algn="l"/>
              </a:tabLst>
            </a:pPr>
            <a:r>
              <a:rPr sz="2382" spc="9" dirty="0">
                <a:latin typeface="Calibri"/>
                <a:cs typeface="Calibri"/>
              </a:rPr>
              <a:t>A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detached thread</a:t>
            </a:r>
            <a:r>
              <a:rPr sz="2382" spc="4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can</a:t>
            </a:r>
            <a:r>
              <a:rPr sz="2382" spc="22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be</a:t>
            </a:r>
            <a:r>
              <a:rPr sz="2382" spc="22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created</a:t>
            </a:r>
            <a:r>
              <a:rPr sz="2382" spc="-26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by</a:t>
            </a:r>
            <a:r>
              <a:rPr sz="2382" spc="9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calling</a:t>
            </a:r>
            <a:r>
              <a:rPr sz="2382" spc="9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detach()</a:t>
            </a:r>
            <a:r>
              <a:rPr sz="2382" spc="9" dirty="0">
                <a:latin typeface="Calibri"/>
                <a:cs typeface="Calibri"/>
              </a:rPr>
              <a:t> </a:t>
            </a:r>
            <a:r>
              <a:rPr sz="2382" spc="13" dirty="0">
                <a:latin typeface="Calibri"/>
                <a:cs typeface="Calibri"/>
              </a:rPr>
              <a:t>on </a:t>
            </a:r>
            <a:r>
              <a:rPr sz="2382" spc="-525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thread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object</a:t>
            </a:r>
            <a:endParaRPr sz="2382">
              <a:latin typeface="Calibri"/>
              <a:cs typeface="Calibri"/>
            </a:endParaRPr>
          </a:p>
          <a:p>
            <a:pPr marL="177623" indent="-166977">
              <a:spcBef>
                <a:spcPts val="424"/>
              </a:spcBef>
              <a:buFont typeface="Arial MT"/>
              <a:buChar char="•"/>
              <a:tabLst>
                <a:tab pos="178183" algn="l"/>
              </a:tabLst>
            </a:pPr>
            <a:r>
              <a:rPr sz="2382" dirty="0">
                <a:latin typeface="Calibri"/>
                <a:cs typeface="Calibri"/>
              </a:rPr>
              <a:t>Detached</a:t>
            </a:r>
            <a:r>
              <a:rPr sz="2382" spc="-31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threads</a:t>
            </a:r>
            <a:r>
              <a:rPr sz="2382" spc="-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are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not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4" dirty="0">
                <a:latin typeface="Calibri"/>
                <a:cs typeface="Calibri"/>
              </a:rPr>
              <a:t>joinable</a:t>
            </a:r>
            <a:endParaRPr sz="23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46213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77231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std::async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5" y="2170892"/>
            <a:ext cx="7241801" cy="2547258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9" dirty="0">
                <a:latin typeface="Calibri"/>
                <a:cs typeface="Calibri"/>
              </a:rPr>
              <a:t>Part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high-level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concurrency</a:t>
            </a:r>
            <a:endParaRPr sz="2603">
              <a:latin typeface="Calibri"/>
              <a:cs typeface="Calibri"/>
            </a:endParaRPr>
          </a:p>
          <a:p>
            <a:pPr marL="177623" marR="4483" indent="-166977">
              <a:lnSpc>
                <a:spcPts val="2824"/>
              </a:lnSpc>
              <a:spcBef>
                <a:spcPts val="777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9" dirty="0">
                <a:latin typeface="Calibri"/>
                <a:cs typeface="Calibri"/>
              </a:rPr>
              <a:t>Executes </a:t>
            </a:r>
            <a:r>
              <a:rPr sz="2603" spc="9" dirty="0">
                <a:latin typeface="Calibri"/>
                <a:cs typeface="Calibri"/>
              </a:rPr>
              <a:t>a </a:t>
            </a:r>
            <a:r>
              <a:rPr sz="2603" dirty="0">
                <a:latin typeface="Calibri"/>
                <a:cs typeface="Calibri"/>
              </a:rPr>
              <a:t>callable </a:t>
            </a:r>
            <a:r>
              <a:rPr sz="2603" spc="4" dirty="0">
                <a:latin typeface="Calibri"/>
                <a:cs typeface="Calibri"/>
              </a:rPr>
              <a:t>object </a:t>
            </a:r>
            <a:r>
              <a:rPr sz="2603" spc="9" dirty="0">
                <a:latin typeface="Calibri"/>
                <a:cs typeface="Calibri"/>
              </a:rPr>
              <a:t>or a </a:t>
            </a:r>
            <a:r>
              <a:rPr sz="2603" spc="4" dirty="0">
                <a:latin typeface="Calibri"/>
                <a:cs typeface="Calibri"/>
              </a:rPr>
              <a:t>function in </a:t>
            </a:r>
            <a:r>
              <a:rPr sz="2603" spc="9" dirty="0">
                <a:latin typeface="Calibri"/>
                <a:cs typeface="Calibri"/>
              </a:rPr>
              <a:t>a </a:t>
            </a:r>
            <a:r>
              <a:rPr sz="2603" spc="-4" dirty="0">
                <a:latin typeface="Calibri"/>
                <a:cs typeface="Calibri"/>
              </a:rPr>
              <a:t>separate </a:t>
            </a:r>
            <a:r>
              <a:rPr sz="2603" spc="-582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thread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(if </a:t>
            </a:r>
            <a:r>
              <a:rPr sz="2603" spc="4" dirty="0">
                <a:latin typeface="Calibri"/>
                <a:cs typeface="Calibri"/>
              </a:rPr>
              <a:t>possible)</a:t>
            </a:r>
            <a:endParaRPr sz="2603">
              <a:latin typeface="Calibri"/>
              <a:cs typeface="Calibri"/>
            </a:endParaRPr>
          </a:p>
          <a:p>
            <a:pPr marL="177623" marR="210122" indent="-166977">
              <a:lnSpc>
                <a:spcPts val="2841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4" dirty="0">
                <a:latin typeface="Calibri"/>
                <a:cs typeface="Calibri"/>
              </a:rPr>
              <a:t>Returns </a:t>
            </a:r>
            <a:r>
              <a:rPr sz="2603" spc="9" dirty="0">
                <a:latin typeface="Calibri"/>
                <a:cs typeface="Calibri"/>
              </a:rPr>
              <a:t>a </a:t>
            </a:r>
            <a:r>
              <a:rPr sz="2603" i="1" dirty="0">
                <a:latin typeface="Calibri"/>
                <a:cs typeface="Calibri"/>
              </a:rPr>
              <a:t>std::future </a:t>
            </a:r>
            <a:r>
              <a:rPr sz="2603" spc="4" dirty="0">
                <a:latin typeface="Calibri"/>
                <a:cs typeface="Calibri"/>
              </a:rPr>
              <a:t>object </a:t>
            </a:r>
            <a:r>
              <a:rPr sz="2603" dirty="0">
                <a:latin typeface="Calibri"/>
                <a:cs typeface="Calibri"/>
              </a:rPr>
              <a:t>that </a:t>
            </a:r>
            <a:r>
              <a:rPr sz="2603" spc="-4" dirty="0">
                <a:latin typeface="Calibri"/>
                <a:cs typeface="Calibri"/>
              </a:rPr>
              <a:t>provides </a:t>
            </a:r>
            <a:r>
              <a:rPr sz="2603" spc="4" dirty="0">
                <a:latin typeface="Calibri"/>
                <a:cs typeface="Calibri"/>
              </a:rPr>
              <a:t>access </a:t>
            </a:r>
            <a:r>
              <a:rPr sz="2603" spc="-13" dirty="0">
                <a:latin typeface="Calibri"/>
                <a:cs typeface="Calibri"/>
              </a:rPr>
              <a:t>to </a:t>
            </a:r>
            <a:r>
              <a:rPr sz="2603" spc="-57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result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dirty="0">
                <a:latin typeface="Calibri"/>
                <a:cs typeface="Calibri"/>
              </a:rPr>
              <a:t> the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callable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383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Include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header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i="1" spc="9" dirty="0">
                <a:latin typeface="Calibri"/>
                <a:cs typeface="Calibri"/>
              </a:rPr>
              <a:t>&lt;future&gt;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3612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171954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std::future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799685" y="2170892"/>
            <a:ext cx="7427819" cy="2857151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Used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for </a:t>
            </a:r>
            <a:r>
              <a:rPr sz="2603" dirty="0">
                <a:latin typeface="Calibri"/>
                <a:cs typeface="Calibri"/>
              </a:rPr>
              <a:t>communication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between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threads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9" dirty="0">
                <a:latin typeface="Calibri"/>
                <a:cs typeface="Calibri"/>
              </a:rPr>
              <a:t>Created </a:t>
            </a:r>
            <a:r>
              <a:rPr sz="2603" dirty="0">
                <a:latin typeface="Calibri"/>
                <a:cs typeface="Calibri"/>
              </a:rPr>
              <a:t>through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std::promise</a:t>
            </a:r>
            <a:endParaRPr sz="2603">
              <a:latin typeface="Calibri"/>
              <a:cs typeface="Calibri"/>
            </a:endParaRPr>
          </a:p>
          <a:p>
            <a:pPr marL="509895" lvl="1" indent="-165856">
              <a:spcBef>
                <a:spcPts val="97"/>
              </a:spcBef>
              <a:buFont typeface="Arial MT"/>
              <a:buChar char="•"/>
              <a:tabLst>
                <a:tab pos="510455" algn="l"/>
              </a:tabLst>
            </a:pPr>
            <a:r>
              <a:rPr sz="2338" spc="-18" dirty="0">
                <a:latin typeface="Calibri"/>
                <a:cs typeface="Calibri"/>
              </a:rPr>
              <a:t>created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by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std::async, </a:t>
            </a:r>
            <a:r>
              <a:rPr sz="2338" spc="-9" dirty="0">
                <a:latin typeface="Calibri"/>
                <a:cs typeface="Calibri"/>
              </a:rPr>
              <a:t>that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directly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returns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future</a:t>
            </a:r>
            <a:r>
              <a:rPr sz="2338" spc="-9" dirty="0">
                <a:latin typeface="Calibri"/>
                <a:cs typeface="Calibri"/>
              </a:rPr>
              <a:t> object</a:t>
            </a:r>
            <a:endParaRPr sz="2338">
              <a:latin typeface="Calibri"/>
              <a:cs typeface="Calibri"/>
            </a:endParaRPr>
          </a:p>
          <a:p>
            <a:pPr marL="509895" lvl="1" indent="-165856">
              <a:spcBef>
                <a:spcPts val="71"/>
              </a:spcBef>
              <a:buFont typeface="Arial MT"/>
              <a:buChar char="•"/>
              <a:tabLst>
                <a:tab pos="510455" algn="l"/>
              </a:tabLst>
            </a:pPr>
            <a:r>
              <a:rPr sz="2338" spc="-18" dirty="0">
                <a:latin typeface="Calibri"/>
                <a:cs typeface="Calibri"/>
              </a:rPr>
              <a:t>represents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an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input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channel</a:t>
            </a:r>
            <a:endParaRPr sz="2338">
              <a:latin typeface="Calibri"/>
              <a:cs typeface="Calibri"/>
            </a:endParaRPr>
          </a:p>
          <a:p>
            <a:pPr marL="509895" lvl="1" indent="-165856">
              <a:spcBef>
                <a:spcPts val="75"/>
              </a:spcBef>
              <a:buFont typeface="Arial MT"/>
              <a:buChar char="•"/>
              <a:tabLst>
                <a:tab pos="510455" algn="l"/>
              </a:tabLst>
            </a:pPr>
            <a:r>
              <a:rPr sz="2338" spc="-13" dirty="0">
                <a:latin typeface="Calibri"/>
                <a:cs typeface="Calibri"/>
              </a:rPr>
              <a:t>std::future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is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output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channel</a:t>
            </a:r>
            <a:endParaRPr sz="2338">
              <a:latin typeface="Calibri"/>
              <a:cs typeface="Calibri"/>
            </a:endParaRPr>
          </a:p>
          <a:p>
            <a:pPr marL="177623" marR="154089" indent="-166977">
              <a:lnSpc>
                <a:spcPts val="2824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dirty="0">
                <a:latin typeface="Calibri"/>
                <a:cs typeface="Calibri"/>
              </a:rPr>
              <a:t>Promise/future </a:t>
            </a:r>
            <a:r>
              <a:rPr sz="2603" spc="4" dirty="0">
                <a:latin typeface="Calibri"/>
                <a:cs typeface="Calibri"/>
              </a:rPr>
              <a:t>pair allow </a:t>
            </a:r>
            <a:r>
              <a:rPr sz="2603" spc="-9" dirty="0">
                <a:latin typeface="Calibri"/>
                <a:cs typeface="Calibri"/>
              </a:rPr>
              <a:t>safe </a:t>
            </a:r>
            <a:r>
              <a:rPr sz="2603" spc="-4" dirty="0">
                <a:latin typeface="Calibri"/>
                <a:cs typeface="Calibri"/>
              </a:rPr>
              <a:t>data </a:t>
            </a:r>
            <a:r>
              <a:rPr sz="2603" dirty="0">
                <a:latin typeface="Calibri"/>
                <a:cs typeface="Calibri"/>
              </a:rPr>
              <a:t>sharing between </a:t>
            </a:r>
            <a:r>
              <a:rPr sz="2603" spc="-578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threads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68546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60230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90" dirty="0"/>
              <a:t>R</a:t>
            </a:r>
            <a:r>
              <a:rPr sz="3177" spc="-35" dirty="0"/>
              <a:t>e</a:t>
            </a:r>
            <a:r>
              <a:rPr sz="3177" spc="-88" dirty="0"/>
              <a:t>m</a:t>
            </a:r>
            <a:r>
              <a:rPr sz="3177" spc="-75" dirty="0"/>
              <a:t>o</a:t>
            </a:r>
            <a:r>
              <a:rPr sz="3177" spc="-159" dirty="0"/>
              <a:t>v</a:t>
            </a:r>
            <a:r>
              <a:rPr sz="3177" spc="-66" dirty="0"/>
              <a:t>e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49" dirty="0"/>
              <a:t>F</a:t>
            </a:r>
            <a:r>
              <a:rPr sz="3177" spc="-35" dirty="0"/>
              <a:t>e</a:t>
            </a:r>
            <a:r>
              <a:rPr sz="3177" spc="-97" dirty="0"/>
              <a:t>a</a:t>
            </a:r>
            <a:r>
              <a:rPr sz="3177" spc="-79" dirty="0"/>
              <a:t>t</a:t>
            </a:r>
            <a:r>
              <a:rPr sz="3177" spc="-71" dirty="0"/>
              <a:t>u</a:t>
            </a:r>
            <a:r>
              <a:rPr sz="3177" spc="-106" dirty="0"/>
              <a:t>r</a:t>
            </a:r>
            <a:r>
              <a:rPr sz="3177" spc="-66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2693894" cy="226964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spc="-4" dirty="0">
                <a:latin typeface="Calibri"/>
                <a:cs typeface="Calibri"/>
              </a:rPr>
              <a:t>register</a:t>
            </a:r>
            <a:r>
              <a:rPr sz="2030" i="1" spc="-31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keyword</a:t>
            </a:r>
            <a:endParaRPr sz="2030" dirty="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Exception</a:t>
            </a:r>
            <a:r>
              <a:rPr sz="2030" spc="-7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specifications</a:t>
            </a:r>
            <a:endParaRPr sz="2030" dirty="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operator++(bool)</a:t>
            </a: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8" dirty="0">
                <a:latin typeface="Calibri"/>
                <a:cs typeface="Calibri"/>
              </a:rPr>
              <a:t>Trigraphs</a:t>
            </a:r>
            <a:endParaRPr sz="2030" dirty="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auto_ptr</a:t>
            </a: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Library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41457518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433502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i="1" spc="-62" dirty="0">
                <a:latin typeface="Calibri"/>
                <a:cs typeface="Calibri"/>
              </a:rPr>
              <a:t>r</a:t>
            </a:r>
            <a:r>
              <a:rPr sz="3177" i="1" spc="-57" dirty="0">
                <a:latin typeface="Calibri"/>
                <a:cs typeface="Calibri"/>
              </a:rPr>
              <a:t>e</a:t>
            </a:r>
            <a:r>
              <a:rPr sz="3177" i="1" spc="-75" dirty="0">
                <a:latin typeface="Calibri"/>
                <a:cs typeface="Calibri"/>
              </a:rPr>
              <a:t>g</a:t>
            </a:r>
            <a:r>
              <a:rPr sz="3177" i="1" spc="-110" dirty="0">
                <a:latin typeface="Calibri"/>
                <a:cs typeface="Calibri"/>
              </a:rPr>
              <a:t>i</a:t>
            </a:r>
            <a:r>
              <a:rPr sz="3177" i="1" spc="-71" dirty="0">
                <a:latin typeface="Calibri"/>
                <a:cs typeface="Calibri"/>
              </a:rPr>
              <a:t>s</a:t>
            </a:r>
            <a:r>
              <a:rPr sz="3177" i="1" spc="-110" dirty="0">
                <a:latin typeface="Calibri"/>
                <a:cs typeface="Calibri"/>
              </a:rPr>
              <a:t>t</a:t>
            </a:r>
            <a:r>
              <a:rPr sz="3177" i="1" spc="-93" dirty="0">
                <a:latin typeface="Calibri"/>
                <a:cs typeface="Calibri"/>
              </a:rPr>
              <a:t>e</a:t>
            </a:r>
            <a:r>
              <a:rPr sz="3177" i="1" spc="-35" dirty="0">
                <a:latin typeface="Calibri"/>
                <a:cs typeface="Calibri"/>
              </a:rPr>
              <a:t>r</a:t>
            </a:r>
            <a:r>
              <a:rPr sz="3177" i="1" spc="-57" dirty="0">
                <a:latin typeface="Calibri"/>
                <a:cs typeface="Calibri"/>
              </a:rPr>
              <a:t> </a:t>
            </a:r>
            <a:r>
              <a:rPr sz="3177" spc="-199" dirty="0"/>
              <a:t>K</a:t>
            </a:r>
            <a:r>
              <a:rPr sz="3177" spc="-66" dirty="0"/>
              <a:t>e</a:t>
            </a:r>
            <a:r>
              <a:rPr sz="3177" spc="-97" dirty="0"/>
              <a:t>y</a:t>
            </a:r>
            <a:r>
              <a:rPr sz="3177" spc="-221" dirty="0"/>
              <a:t>w</a:t>
            </a:r>
            <a:r>
              <a:rPr sz="3177" spc="-75" dirty="0"/>
              <a:t>o</a:t>
            </a:r>
            <a:r>
              <a:rPr sz="3177" spc="-106" dirty="0"/>
              <a:t>r</a:t>
            </a:r>
            <a:r>
              <a:rPr sz="3177" spc="-40" dirty="0"/>
              <a:t>d</a:t>
            </a:r>
            <a:endParaRPr sz="317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6679826" cy="11401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hint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that</a:t>
            </a:r>
            <a:r>
              <a:rPr sz="2030" spc="4" dirty="0">
                <a:latin typeface="Calibri"/>
                <a:cs typeface="Calibri"/>
              </a:rPr>
              <a:t> specifies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variable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should </a:t>
            </a:r>
            <a:r>
              <a:rPr sz="2030" spc="9" dirty="0">
                <a:latin typeface="Calibri"/>
                <a:cs typeface="Calibri"/>
              </a:rPr>
              <a:t>be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stored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 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register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storage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r>
              <a:rPr sz="2030" spc="4" dirty="0">
                <a:latin typeface="Calibri"/>
                <a:cs typeface="Calibri"/>
              </a:rPr>
              <a:t> is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now</a:t>
            </a:r>
            <a:r>
              <a:rPr sz="2030" spc="-4" dirty="0">
                <a:latin typeface="Calibri"/>
                <a:cs typeface="Calibri"/>
              </a:rPr>
              <a:t> removed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C++17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effect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semantics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program</a:t>
            </a:r>
            <a:endParaRPr sz="203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1830" y="4795221"/>
            <a:ext cx="5401683" cy="2218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09235" y="3636967"/>
            <a:ext cx="2215403" cy="80653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599" marR="4483" indent="-333953">
              <a:lnSpc>
                <a:spcPct val="102099"/>
              </a:lnSpc>
              <a:spcBef>
                <a:spcPts val="88"/>
              </a:spcBef>
            </a:pPr>
            <a:r>
              <a:rPr sz="1279" spc="18" dirty="0">
                <a:latin typeface="Consolas"/>
                <a:cs typeface="Consolas"/>
              </a:rPr>
              <a:t>void</a:t>
            </a:r>
            <a:r>
              <a:rPr sz="1279" spc="-22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2F5497"/>
                </a:solidFill>
                <a:latin typeface="Consolas"/>
                <a:cs typeface="Consolas"/>
              </a:rPr>
              <a:t>RegisterKeyword</a:t>
            </a:r>
            <a:r>
              <a:rPr sz="1279" spc="13" dirty="0">
                <a:latin typeface="Consolas"/>
                <a:cs typeface="Consolas"/>
              </a:rPr>
              <a:t>()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{ </a:t>
            </a:r>
            <a:r>
              <a:rPr sz="1279" spc="-693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702FA0"/>
                </a:solidFill>
                <a:latin typeface="Consolas"/>
                <a:cs typeface="Consolas"/>
              </a:rPr>
              <a:t>register</a:t>
            </a:r>
            <a:r>
              <a:rPr sz="1279" dirty="0">
                <a:solidFill>
                  <a:srgbClr val="702FA0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2F5497"/>
                </a:solidFill>
                <a:latin typeface="Consolas"/>
                <a:cs typeface="Consolas"/>
              </a:rPr>
              <a:t>int</a:t>
            </a:r>
            <a:r>
              <a:rPr sz="1279" spc="-9" dirty="0">
                <a:solidFill>
                  <a:srgbClr val="2F5497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x</a:t>
            </a:r>
            <a:r>
              <a:rPr sz="1279" spc="-4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344599">
              <a:spcBef>
                <a:spcPts val="44"/>
              </a:spcBef>
            </a:pPr>
            <a:r>
              <a:rPr sz="1279" spc="18" dirty="0">
                <a:latin typeface="Consolas"/>
                <a:cs typeface="Consolas"/>
              </a:rPr>
              <a:t>x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=</a:t>
            </a:r>
            <a:r>
              <a:rPr sz="1279" spc="-18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5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31"/>
              </a:spcBef>
            </a:pPr>
            <a:r>
              <a:rPr sz="1279" spc="18" dirty="0">
                <a:latin typeface="Consolas"/>
                <a:cs typeface="Consolas"/>
              </a:rPr>
              <a:t>}</a:t>
            </a:r>
            <a:endParaRPr sz="1279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95983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Range Of Fundamental Types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17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5DF1A-D828-9C7A-D7F9-4193F54E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43012"/>
            <a:ext cx="7010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28713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26888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6" dirty="0"/>
              <a:t>operator++(bool)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5030881" cy="763588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Increment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 </a:t>
            </a:r>
            <a:r>
              <a:rPr sz="2030" spc="-4" dirty="0">
                <a:latin typeface="Calibri"/>
                <a:cs typeface="Calibri"/>
              </a:rPr>
              <a:t>on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bool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removed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Decrement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were </a:t>
            </a:r>
            <a:r>
              <a:rPr sz="2030" spc="-4" dirty="0">
                <a:latin typeface="Calibri"/>
                <a:cs typeface="Calibri"/>
              </a:rPr>
              <a:t>never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allowed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8388" y="3369428"/>
            <a:ext cx="1270187" cy="81485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solidFill>
                  <a:srgbClr val="4472C3"/>
                </a:solidFill>
                <a:latin typeface="Consolas"/>
                <a:cs typeface="Consolas"/>
              </a:rPr>
              <a:t>int</a:t>
            </a:r>
            <a:r>
              <a:rPr sz="1279" spc="-18" dirty="0">
                <a:solidFill>
                  <a:srgbClr val="4472C3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latin typeface="Consolas"/>
                <a:cs typeface="Consolas"/>
              </a:rPr>
              <a:t>main()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{</a:t>
            </a:r>
            <a:endParaRPr sz="1279">
              <a:latin typeface="Consolas"/>
              <a:cs typeface="Consolas"/>
            </a:endParaRPr>
          </a:p>
          <a:p>
            <a:pPr marL="344599" marR="4483">
              <a:lnSpc>
                <a:spcPts val="1579"/>
              </a:lnSpc>
              <a:spcBef>
                <a:spcPts val="49"/>
              </a:spcBef>
            </a:pPr>
            <a:r>
              <a:rPr sz="1279" spc="18" dirty="0">
                <a:solidFill>
                  <a:srgbClr val="4472C3"/>
                </a:solidFill>
                <a:latin typeface="Consolas"/>
                <a:cs typeface="Consolas"/>
              </a:rPr>
              <a:t>bool</a:t>
            </a:r>
            <a:r>
              <a:rPr sz="1279" spc="-40" dirty="0">
                <a:solidFill>
                  <a:srgbClr val="4472C3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x{}</a:t>
            </a:r>
            <a:r>
              <a:rPr sz="1279" spc="-35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 </a:t>
            </a:r>
            <a:r>
              <a:rPr sz="1279" spc="-688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x++</a:t>
            </a:r>
            <a:r>
              <a:rPr sz="1279" spc="-13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11206">
              <a:lnSpc>
                <a:spcPts val="1504"/>
              </a:lnSpc>
            </a:pPr>
            <a:r>
              <a:rPr sz="1279" spc="18" dirty="0">
                <a:latin typeface="Consolas"/>
                <a:cs typeface="Consolas"/>
              </a:rPr>
              <a:t>}</a:t>
            </a:r>
            <a:endParaRPr sz="1279">
              <a:latin typeface="Consolas"/>
              <a:cs typeface="Consola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2799" y="4635202"/>
            <a:ext cx="4699746" cy="2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637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351909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93" dirty="0"/>
              <a:t>Trigraphs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35836"/>
            <a:ext cx="7449671" cy="1364242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Special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character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sequences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when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system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does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support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7-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bit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ASCII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E.g.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??-</a:t>
            </a:r>
            <a:r>
              <a:rPr sz="2030" i="1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produced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i="1" spc="4" dirty="0">
                <a:latin typeface="Calibri"/>
                <a:cs typeface="Calibri"/>
              </a:rPr>
              <a:t>~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These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have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been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removed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speed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up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compilation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process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10129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74178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Exception</a:t>
            </a:r>
            <a:r>
              <a:rPr sz="3177" spc="-101" dirty="0"/>
              <a:t> </a:t>
            </a:r>
            <a:r>
              <a:rPr sz="3177" spc="-66" dirty="0"/>
              <a:t>Specifications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35836"/>
            <a:ext cx="6769474" cy="1364242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Feature</a:t>
            </a:r>
            <a:r>
              <a:rPr sz="2030" spc="-4" dirty="0">
                <a:latin typeface="Calibri"/>
                <a:cs typeface="Calibri"/>
              </a:rPr>
              <a:t> that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allowed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advertise </a:t>
            </a:r>
            <a:r>
              <a:rPr sz="2030" dirty="0">
                <a:latin typeface="Calibri"/>
                <a:cs typeface="Calibri"/>
              </a:rPr>
              <a:t>what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exceptions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throws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Not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implemented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by </a:t>
            </a:r>
            <a:r>
              <a:rPr sz="2030" spc="-9" dirty="0">
                <a:latin typeface="Calibri"/>
                <a:cs typeface="Calibri"/>
              </a:rPr>
              <a:t>many</a:t>
            </a:r>
            <a:r>
              <a:rPr sz="2030" spc="-4" dirty="0">
                <a:latin typeface="Calibri"/>
                <a:cs typeface="Calibri"/>
              </a:rPr>
              <a:t> compilers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Replaced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by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i="1" spc="-13" dirty="0">
                <a:latin typeface="Calibri"/>
                <a:cs typeface="Calibri"/>
              </a:rPr>
              <a:t>noexcept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9357" y="3879023"/>
            <a:ext cx="2852457" cy="80653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599" marR="4483" indent="-333953">
              <a:lnSpc>
                <a:spcPct val="102099"/>
              </a:lnSpc>
              <a:spcBef>
                <a:spcPts val="88"/>
              </a:spcBef>
            </a:pPr>
            <a:r>
              <a:rPr sz="1279" spc="18" dirty="0">
                <a:latin typeface="Consolas"/>
                <a:cs typeface="Consolas"/>
              </a:rPr>
              <a:t>void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702FA0"/>
                </a:solidFill>
                <a:latin typeface="Consolas"/>
                <a:cs typeface="Consolas"/>
              </a:rPr>
              <a:t>Check</a:t>
            </a:r>
            <a:r>
              <a:rPr sz="1279" spc="13" dirty="0">
                <a:latin typeface="Consolas"/>
                <a:cs typeface="Consolas"/>
              </a:rPr>
              <a:t>(</a:t>
            </a:r>
            <a:r>
              <a:rPr sz="1279" spc="13" dirty="0">
                <a:solidFill>
                  <a:srgbClr val="4472C3"/>
                </a:solidFill>
                <a:latin typeface="Consolas"/>
                <a:cs typeface="Consolas"/>
              </a:rPr>
              <a:t>int</a:t>
            </a:r>
            <a:r>
              <a:rPr sz="1279" spc="-9" dirty="0">
                <a:solidFill>
                  <a:srgbClr val="4472C3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a)</a:t>
            </a:r>
            <a:r>
              <a:rPr sz="1279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4472C3"/>
                </a:solidFill>
                <a:latin typeface="Consolas"/>
                <a:cs typeface="Consolas"/>
              </a:rPr>
              <a:t>throw</a:t>
            </a:r>
            <a:r>
              <a:rPr sz="1279" spc="9" dirty="0">
                <a:solidFill>
                  <a:srgbClr val="4472C3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latin typeface="Consolas"/>
                <a:cs typeface="Consolas"/>
              </a:rPr>
              <a:t>(</a:t>
            </a:r>
            <a:r>
              <a:rPr sz="1279" spc="13" dirty="0">
                <a:solidFill>
                  <a:srgbClr val="4472C3"/>
                </a:solidFill>
                <a:latin typeface="Consolas"/>
                <a:cs typeface="Consolas"/>
              </a:rPr>
              <a:t>int</a:t>
            </a:r>
            <a:r>
              <a:rPr sz="1279" spc="13" dirty="0">
                <a:latin typeface="Consolas"/>
                <a:cs typeface="Consolas"/>
              </a:rPr>
              <a:t>)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{ </a:t>
            </a:r>
            <a:r>
              <a:rPr sz="1279" spc="-688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4472C3"/>
                </a:solidFill>
                <a:latin typeface="Consolas"/>
                <a:cs typeface="Consolas"/>
              </a:rPr>
              <a:t>if</a:t>
            </a:r>
            <a:r>
              <a:rPr sz="1279" spc="13" dirty="0">
                <a:latin typeface="Consolas"/>
                <a:cs typeface="Consolas"/>
              </a:rPr>
              <a:t>(a </a:t>
            </a:r>
            <a:r>
              <a:rPr sz="1279" spc="18" dirty="0">
                <a:latin typeface="Consolas"/>
                <a:cs typeface="Consolas"/>
              </a:rPr>
              <a:t>&gt;</a:t>
            </a:r>
            <a:r>
              <a:rPr sz="127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1000)</a:t>
            </a:r>
            <a:endParaRPr sz="1279">
              <a:latin typeface="Consolas"/>
              <a:cs typeface="Consolas"/>
            </a:endParaRPr>
          </a:p>
          <a:p>
            <a:pPr marL="676311">
              <a:spcBef>
                <a:spcPts val="40"/>
              </a:spcBef>
            </a:pPr>
            <a:r>
              <a:rPr sz="1279" spc="13" dirty="0">
                <a:solidFill>
                  <a:srgbClr val="4472C3"/>
                </a:solidFill>
                <a:latin typeface="Consolas"/>
                <a:cs typeface="Consolas"/>
              </a:rPr>
              <a:t>throw</a:t>
            </a:r>
            <a:r>
              <a:rPr sz="1279" spc="-13" dirty="0">
                <a:solidFill>
                  <a:srgbClr val="4472C3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1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35"/>
              </a:spcBef>
            </a:pPr>
            <a:r>
              <a:rPr sz="1279" spc="18" dirty="0">
                <a:latin typeface="Consolas"/>
                <a:cs typeface="Consolas"/>
              </a:rPr>
              <a:t>}</a:t>
            </a:r>
            <a:endParaRPr sz="1279">
              <a:latin typeface="Consolas"/>
              <a:cs typeface="Consola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216" y="5006341"/>
            <a:ext cx="7044913" cy="1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290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553077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std::auto_ptr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5234828" cy="151661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Smart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pointer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C++98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ownership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semantics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Could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lead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bugs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Replaced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std::unique_ptr</a:t>
            </a:r>
            <a:r>
              <a:rPr sz="2030" i="1" spc="-49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std::shared_ptr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95204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602306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31" dirty="0"/>
              <a:t>L</a:t>
            </a:r>
            <a:r>
              <a:rPr sz="3177" spc="-79" dirty="0"/>
              <a:t>i</a:t>
            </a:r>
            <a:r>
              <a:rPr sz="3177" spc="-40" dirty="0"/>
              <a:t>b</a:t>
            </a:r>
            <a:r>
              <a:rPr sz="3177" spc="-141" dirty="0"/>
              <a:t>r</a:t>
            </a:r>
            <a:r>
              <a:rPr sz="3177" spc="-97" dirty="0"/>
              <a:t>a</a:t>
            </a:r>
            <a:r>
              <a:rPr sz="3177" spc="-13" dirty="0"/>
              <a:t>r</a:t>
            </a:r>
            <a:r>
              <a:rPr sz="3177" spc="-93" dirty="0"/>
              <a:t>y</a:t>
            </a:r>
            <a:r>
              <a:rPr sz="3177" spc="-79" dirty="0"/>
              <a:t> </a:t>
            </a:r>
            <a:r>
              <a:rPr sz="3177" spc="18" dirty="0"/>
              <a:t>F</a:t>
            </a:r>
            <a:r>
              <a:rPr sz="3177" spc="-71" dirty="0"/>
              <a:t>un</a:t>
            </a:r>
            <a:r>
              <a:rPr sz="3177" spc="-22" dirty="0"/>
              <a:t>c</a:t>
            </a:r>
            <a:r>
              <a:rPr sz="3177" spc="-44" dirty="0"/>
              <a:t>t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71" dirty="0"/>
              <a:t>n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3258110" cy="1841703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std::random_shuffle</a:t>
            </a:r>
            <a:endParaRPr sz="2030" dirty="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std::unary_function</a:t>
            </a: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std::ptr_fun</a:t>
            </a:r>
            <a:endParaRPr sz="2030" dirty="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std::bind1st….</a:t>
            </a:r>
            <a:endParaRPr sz="2030" dirty="0">
              <a:latin typeface="Calibri"/>
              <a:cs typeface="Calibri"/>
            </a:endParaRPr>
          </a:p>
          <a:p>
            <a:pPr marL="168097">
              <a:spcBef>
                <a:spcPts val="1024"/>
              </a:spcBef>
            </a:pPr>
            <a:r>
              <a:rPr sz="1279" u="sng" spc="9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https://isocpp.org/files/papers/p0636r0.html</a:t>
            </a:r>
            <a:endParaRPr sz="127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7444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332214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1" dirty="0"/>
              <a:t>h</a:t>
            </a:r>
            <a:r>
              <a:rPr sz="3177" spc="-97" dirty="0"/>
              <a:t>a</a:t>
            </a:r>
            <a:r>
              <a:rPr sz="3177" spc="-71" dirty="0"/>
              <a:t>n</a:t>
            </a:r>
            <a:r>
              <a:rPr sz="3177" spc="-35" dirty="0"/>
              <a:t>g</a:t>
            </a:r>
            <a:r>
              <a:rPr sz="3177" spc="-66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5658971" cy="11401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Direct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list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r>
              <a:rPr sz="2030" spc="-4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auto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static_assert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Different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begin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 </a:t>
            </a:r>
            <a:r>
              <a:rPr sz="2030" dirty="0">
                <a:latin typeface="Calibri"/>
                <a:cs typeface="Calibri"/>
              </a:rPr>
              <a:t>end </a:t>
            </a:r>
            <a:r>
              <a:rPr sz="2030" spc="4" dirty="0">
                <a:latin typeface="Calibri"/>
                <a:cs typeface="Calibri"/>
              </a:rPr>
              <a:t>types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range-based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loop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20497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613568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7" dirty="0"/>
              <a:t>Direct</a:t>
            </a:r>
            <a:r>
              <a:rPr sz="3177" spc="-79" dirty="0"/>
              <a:t> </a:t>
            </a:r>
            <a:r>
              <a:rPr sz="3177" spc="-62" dirty="0"/>
              <a:t>List</a:t>
            </a:r>
            <a:r>
              <a:rPr sz="3177" spc="-49" dirty="0"/>
              <a:t> </a:t>
            </a:r>
            <a:r>
              <a:rPr sz="3177" spc="-84" dirty="0"/>
              <a:t>Initialization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35835"/>
            <a:ext cx="6796927" cy="1945170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Using </a:t>
            </a:r>
            <a:r>
              <a:rPr sz="2030" i="1" spc="-4" dirty="0">
                <a:latin typeface="Calibri"/>
                <a:cs typeface="Calibri"/>
              </a:rPr>
              <a:t>auto </a:t>
            </a:r>
            <a:r>
              <a:rPr sz="2030" spc="4" dirty="0">
                <a:latin typeface="Calibri"/>
                <a:cs typeface="Calibri"/>
              </a:rPr>
              <a:t>with </a:t>
            </a:r>
            <a:r>
              <a:rPr sz="2030" spc="-9" dirty="0">
                <a:latin typeface="Calibri"/>
                <a:cs typeface="Calibri"/>
              </a:rPr>
              <a:t>list </a:t>
            </a:r>
            <a:r>
              <a:rPr sz="2030" spc="-4" dirty="0">
                <a:latin typeface="Calibri"/>
                <a:cs typeface="Calibri"/>
              </a:rPr>
              <a:t>initialization containing </a:t>
            </a:r>
            <a:r>
              <a:rPr sz="2030" dirty="0">
                <a:latin typeface="Calibri"/>
                <a:cs typeface="Calibri"/>
              </a:rPr>
              <a:t>one element would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deduce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variable </a:t>
            </a:r>
            <a:r>
              <a:rPr sz="2030" spc="-9" dirty="0">
                <a:latin typeface="Calibri"/>
                <a:cs typeface="Calibri"/>
              </a:rPr>
              <a:t>as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std::initializer_list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In </a:t>
            </a:r>
            <a:r>
              <a:rPr sz="2030" spc="4" dirty="0">
                <a:latin typeface="Calibri"/>
                <a:cs typeface="Calibri"/>
              </a:rPr>
              <a:t>C++17,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there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are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two rules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direct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list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-4" dirty="0">
                <a:latin typeface="Calibri"/>
                <a:cs typeface="Calibri"/>
              </a:rPr>
              <a:t>for</a:t>
            </a:r>
            <a:r>
              <a:rPr sz="1721" spc="9" dirty="0">
                <a:latin typeface="Calibri"/>
                <a:cs typeface="Calibri"/>
              </a:rPr>
              <a:t> one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element,</a:t>
            </a:r>
            <a:r>
              <a:rPr sz="1721" spc="1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auto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deduces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from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that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element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3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-4" dirty="0">
                <a:latin typeface="Calibri"/>
                <a:cs typeface="Calibri"/>
              </a:rPr>
              <a:t>for</a:t>
            </a:r>
            <a:r>
              <a:rPr sz="1721" spc="9" dirty="0">
                <a:latin typeface="Calibri"/>
                <a:cs typeface="Calibri"/>
              </a:rPr>
              <a:t> multiple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elements,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it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will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be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ill-formed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7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For </a:t>
            </a:r>
            <a:r>
              <a:rPr sz="2030" dirty="0">
                <a:latin typeface="Calibri"/>
                <a:cs typeface="Calibri"/>
              </a:rPr>
              <a:t>copy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initialization,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always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std::initializer_list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8371" y="4384628"/>
            <a:ext cx="1302124" cy="40897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solidFill>
                  <a:srgbClr val="4472C3"/>
                </a:solidFill>
                <a:latin typeface="Consolas"/>
                <a:cs typeface="Consolas"/>
              </a:rPr>
              <a:t>auto</a:t>
            </a:r>
            <a:r>
              <a:rPr sz="1279" spc="-22" dirty="0">
                <a:solidFill>
                  <a:srgbClr val="4472C3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a{</a:t>
            </a:r>
            <a:r>
              <a:rPr sz="1279" spc="-4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1</a:t>
            </a:r>
            <a:r>
              <a:rPr sz="1279" spc="-18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};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35"/>
              </a:spcBef>
            </a:pPr>
            <a:r>
              <a:rPr sz="1279" spc="18" dirty="0">
                <a:solidFill>
                  <a:srgbClr val="4472C3"/>
                </a:solidFill>
                <a:latin typeface="Consolas"/>
                <a:cs typeface="Consolas"/>
              </a:rPr>
              <a:t>auto</a:t>
            </a:r>
            <a:r>
              <a:rPr sz="1279" spc="-22" dirty="0">
                <a:solidFill>
                  <a:srgbClr val="4472C3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b{</a:t>
            </a:r>
            <a:r>
              <a:rPr sz="1279" spc="-4" dirty="0">
                <a:latin typeface="Consolas"/>
                <a:cs typeface="Consolas"/>
              </a:rPr>
              <a:t> </a:t>
            </a:r>
            <a:r>
              <a:rPr sz="1279" spc="13" dirty="0">
                <a:latin typeface="Consolas"/>
                <a:cs typeface="Consolas"/>
              </a:rPr>
              <a:t>1,2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9" dirty="0">
                <a:latin typeface="Consolas"/>
                <a:cs typeface="Consolas"/>
              </a:rPr>
              <a:t>};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3123" y="4384628"/>
            <a:ext cx="2123515" cy="60582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13" dirty="0">
                <a:solidFill>
                  <a:srgbClr val="008000"/>
                </a:solidFill>
                <a:latin typeface="Consolas"/>
                <a:cs typeface="Consolas"/>
              </a:rPr>
              <a:t>//int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35"/>
              </a:spcBef>
            </a:pPr>
            <a:r>
              <a:rPr sz="1279" i="1" spc="13" dirty="0">
                <a:solidFill>
                  <a:srgbClr val="008000"/>
                </a:solidFill>
                <a:latin typeface="Consolas"/>
                <a:cs typeface="Consolas"/>
              </a:rPr>
              <a:t>//Ill-formed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40"/>
              </a:spcBef>
            </a:pPr>
            <a:r>
              <a:rPr sz="1279" i="1" spc="13" dirty="0">
                <a:solidFill>
                  <a:srgbClr val="008000"/>
                </a:solidFill>
                <a:latin typeface="Consolas"/>
                <a:cs typeface="Consolas"/>
              </a:rPr>
              <a:t>//std::initializer_list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8371" y="4784064"/>
            <a:ext cx="1483659" cy="4048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2000"/>
              </a:lnSpc>
              <a:spcBef>
                <a:spcPts val="88"/>
              </a:spcBef>
              <a:tabLst>
                <a:tab pos="743549" algn="l"/>
              </a:tabLst>
            </a:pPr>
            <a:r>
              <a:rPr sz="1279" spc="18" dirty="0">
                <a:solidFill>
                  <a:srgbClr val="4472C3"/>
                </a:solidFill>
                <a:latin typeface="Consolas"/>
                <a:cs typeface="Consolas"/>
              </a:rPr>
              <a:t>auto</a:t>
            </a:r>
            <a:r>
              <a:rPr sz="1279" spc="4" dirty="0">
                <a:solidFill>
                  <a:srgbClr val="4472C3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c	=</a:t>
            </a:r>
            <a:r>
              <a:rPr sz="1279" spc="-22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{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1</a:t>
            </a:r>
            <a:r>
              <a:rPr sz="1279" spc="-22" dirty="0">
                <a:latin typeface="Consolas"/>
                <a:cs typeface="Consolas"/>
              </a:rPr>
              <a:t> </a:t>
            </a:r>
            <a:r>
              <a:rPr sz="1279" spc="9" dirty="0">
                <a:latin typeface="Consolas"/>
                <a:cs typeface="Consolas"/>
              </a:rPr>
              <a:t>}; </a:t>
            </a:r>
            <a:r>
              <a:rPr sz="1279" spc="-688" dirty="0"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4472C3"/>
                </a:solidFill>
                <a:latin typeface="Consolas"/>
                <a:cs typeface="Consolas"/>
              </a:rPr>
              <a:t>auto</a:t>
            </a:r>
            <a:r>
              <a:rPr sz="1279" spc="-4" dirty="0">
                <a:solidFill>
                  <a:srgbClr val="4472C3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d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0742" y="4983029"/>
            <a:ext cx="3055844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latin typeface="Consolas"/>
                <a:cs typeface="Consolas"/>
              </a:rPr>
              <a:t>=</a:t>
            </a:r>
            <a:r>
              <a:rPr sz="1279" spc="4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{ </a:t>
            </a:r>
            <a:r>
              <a:rPr sz="1279" spc="4" dirty="0">
                <a:latin typeface="Consolas"/>
                <a:cs typeface="Consolas"/>
              </a:rPr>
              <a:t>1</a:t>
            </a:r>
            <a:r>
              <a:rPr sz="1279" spc="18" dirty="0">
                <a:latin typeface="Consolas"/>
                <a:cs typeface="Consolas"/>
              </a:rPr>
              <a:t>,2</a:t>
            </a:r>
            <a:r>
              <a:rPr sz="1279" spc="4" dirty="0">
                <a:latin typeface="Consolas"/>
                <a:cs typeface="Consolas"/>
              </a:rPr>
              <a:t> }</a:t>
            </a:r>
            <a:r>
              <a:rPr sz="1279" spc="18" dirty="0">
                <a:latin typeface="Consolas"/>
                <a:cs typeface="Consolas"/>
              </a:rPr>
              <a:t>;</a:t>
            </a:r>
            <a:r>
              <a:rPr sz="1279" spc="-534" dirty="0">
                <a:latin typeface="Consolas"/>
                <a:cs typeface="Consolas"/>
              </a:rPr>
              <a:t> </a:t>
            </a:r>
            <a:r>
              <a:rPr sz="1279" i="1" spc="18" dirty="0">
                <a:solidFill>
                  <a:srgbClr val="008000"/>
                </a:solidFill>
                <a:latin typeface="Consolas"/>
                <a:cs typeface="Consolas"/>
              </a:rPr>
              <a:t>//s</a:t>
            </a:r>
            <a:r>
              <a:rPr sz="1279" i="1" spc="4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279" i="1" spc="18" dirty="0">
                <a:solidFill>
                  <a:srgbClr val="008000"/>
                </a:solidFill>
                <a:latin typeface="Consolas"/>
                <a:cs typeface="Consolas"/>
              </a:rPr>
              <a:t>d::in</a:t>
            </a:r>
            <a:r>
              <a:rPr sz="1279" i="1" spc="4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279" i="1" spc="18" dirty="0">
                <a:solidFill>
                  <a:srgbClr val="008000"/>
                </a:solidFill>
                <a:latin typeface="Consolas"/>
                <a:cs typeface="Consolas"/>
              </a:rPr>
              <a:t>ti</a:t>
            </a:r>
            <a:r>
              <a:rPr sz="1279" i="1" spc="4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79" i="1" spc="18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279" i="1" spc="4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279" i="1" spc="18" dirty="0">
                <a:solidFill>
                  <a:srgbClr val="008000"/>
                </a:solidFill>
                <a:latin typeface="Consolas"/>
                <a:cs typeface="Consolas"/>
              </a:rPr>
              <a:t>ze</a:t>
            </a:r>
            <a:r>
              <a:rPr sz="1279" i="1" spc="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279" i="1" spc="18" dirty="0">
                <a:solidFill>
                  <a:srgbClr val="008000"/>
                </a:solidFill>
                <a:latin typeface="Consolas"/>
                <a:cs typeface="Consolas"/>
              </a:rPr>
              <a:t>_list</a:t>
            </a:r>
            <a:endParaRPr sz="1279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102272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667025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6" dirty="0"/>
              <a:t>Range-Based</a:t>
            </a:r>
            <a:r>
              <a:rPr sz="3177" spc="-97" dirty="0"/>
              <a:t> </a:t>
            </a:r>
            <a:r>
              <a:rPr sz="3177" spc="-40" dirty="0"/>
              <a:t>For</a:t>
            </a:r>
            <a:r>
              <a:rPr sz="3177" spc="-106" dirty="0"/>
              <a:t> </a:t>
            </a:r>
            <a:r>
              <a:rPr sz="3177" spc="-40" dirty="0"/>
              <a:t>Loop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255809" cy="2460976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Range-based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loop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allows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easy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iteration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over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range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It </a:t>
            </a:r>
            <a:r>
              <a:rPr sz="2030" spc="-4" dirty="0">
                <a:latin typeface="Calibri"/>
                <a:cs typeface="Calibri"/>
              </a:rPr>
              <a:t>automatically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expands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loop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iterators 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iterate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over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range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Relies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on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presence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iterators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begin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end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iterators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must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same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until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C++14</a:t>
            </a:r>
            <a:endParaRPr sz="2030">
              <a:latin typeface="Calibri"/>
              <a:cs typeface="Calibri"/>
            </a:endParaRPr>
          </a:p>
          <a:p>
            <a:pPr marL="177623" marR="243741" indent="-166977">
              <a:lnSpc>
                <a:spcPts val="2188"/>
              </a:lnSpc>
              <a:spcBef>
                <a:spcPts val="777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C++17 </a:t>
            </a:r>
            <a:r>
              <a:rPr sz="2030" spc="-4" dirty="0">
                <a:latin typeface="Calibri"/>
                <a:cs typeface="Calibri"/>
              </a:rPr>
              <a:t>removes this limitation; </a:t>
            </a:r>
            <a:r>
              <a:rPr sz="2030" spc="4" dirty="0">
                <a:latin typeface="Calibri"/>
                <a:cs typeface="Calibri"/>
              </a:rPr>
              <a:t>they </a:t>
            </a:r>
            <a:r>
              <a:rPr sz="2030" spc="-4" dirty="0">
                <a:latin typeface="Calibri"/>
                <a:cs typeface="Calibri"/>
              </a:rPr>
              <a:t>can </a:t>
            </a:r>
            <a:r>
              <a:rPr sz="2030" spc="9" dirty="0">
                <a:latin typeface="Calibri"/>
                <a:cs typeface="Calibri"/>
              </a:rPr>
              <a:t>be </a:t>
            </a:r>
            <a:r>
              <a:rPr sz="2030" spc="4" dirty="0">
                <a:latin typeface="Calibri"/>
                <a:cs typeface="Calibri"/>
              </a:rPr>
              <a:t>of </a:t>
            </a:r>
            <a:r>
              <a:rPr sz="2030" spc="-13" dirty="0">
                <a:latin typeface="Calibri"/>
                <a:cs typeface="Calibri"/>
              </a:rPr>
              <a:t>different </a:t>
            </a:r>
            <a:r>
              <a:rPr sz="2030" dirty="0">
                <a:latin typeface="Calibri"/>
                <a:cs typeface="Calibri"/>
              </a:rPr>
              <a:t>types, </a:t>
            </a:r>
            <a:r>
              <a:rPr sz="2030" spc="4" dirty="0">
                <a:latin typeface="Calibri"/>
                <a:cs typeface="Calibri"/>
              </a:rPr>
              <a:t>but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must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provide</a:t>
            </a:r>
            <a:r>
              <a:rPr sz="2030" spc="-9" dirty="0">
                <a:latin typeface="Calibri"/>
                <a:cs typeface="Calibri"/>
              </a:rPr>
              <a:t> operator </a:t>
            </a:r>
            <a:r>
              <a:rPr sz="2030" spc="-4" dirty="0">
                <a:latin typeface="Calibri"/>
                <a:cs typeface="Calibri"/>
              </a:rPr>
              <a:t>!=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comparison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08605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47450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3" dirty="0"/>
              <a:t>E</a:t>
            </a:r>
            <a:r>
              <a:rPr sz="3177" spc="-150" dirty="0"/>
              <a:t>x</a:t>
            </a:r>
            <a:r>
              <a:rPr sz="3177" spc="-40" dirty="0"/>
              <a:t>p</a:t>
            </a:r>
            <a:r>
              <a:rPr sz="3177" spc="-97" dirty="0"/>
              <a:t>a</a:t>
            </a:r>
            <a:r>
              <a:rPr sz="3177" spc="-71" dirty="0"/>
              <a:t>n</a:t>
            </a:r>
            <a:r>
              <a:rPr sz="3177" spc="-49" dirty="0"/>
              <a:t>s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40" dirty="0"/>
              <a:t>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1368470" y="2407964"/>
            <a:ext cx="3583641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latin typeface="Consolas"/>
                <a:cs typeface="Consolas"/>
              </a:rPr>
              <a:t>std::</a:t>
            </a:r>
            <a:r>
              <a:rPr sz="1279" spc="13" dirty="0">
                <a:solidFill>
                  <a:srgbClr val="008A8A"/>
                </a:solidFill>
                <a:latin typeface="Consolas"/>
                <a:cs typeface="Consolas"/>
              </a:rPr>
              <a:t>array</a:t>
            </a:r>
            <a:r>
              <a:rPr sz="1279" spc="13" dirty="0">
                <a:latin typeface="Consolas"/>
                <a:cs typeface="Consolas"/>
              </a:rPr>
              <a:t>&lt;</a:t>
            </a:r>
            <a:r>
              <a:rPr sz="1279" spc="1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79" spc="13" dirty="0">
                <a:latin typeface="Consolas"/>
                <a:cs typeface="Consolas"/>
              </a:rPr>
              <a:t>,</a:t>
            </a:r>
            <a:r>
              <a:rPr sz="127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5&gt;</a:t>
            </a:r>
            <a:r>
              <a:rPr sz="1279" dirty="0">
                <a:latin typeface="Consolas"/>
                <a:cs typeface="Consolas"/>
              </a:rPr>
              <a:t> </a:t>
            </a:r>
            <a:r>
              <a:rPr sz="1279" spc="13" dirty="0">
                <a:latin typeface="Consolas"/>
                <a:cs typeface="Consolas"/>
              </a:rPr>
              <a:t>values</a:t>
            </a:r>
            <a:r>
              <a:rPr sz="1279" spc="13" dirty="0">
                <a:solidFill>
                  <a:srgbClr val="008A8A"/>
                </a:solidFill>
                <a:latin typeface="Consolas"/>
                <a:cs typeface="Consolas"/>
              </a:rPr>
              <a:t>{</a:t>
            </a:r>
            <a:r>
              <a:rPr sz="1279" spc="9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latin typeface="Consolas"/>
                <a:cs typeface="Consolas"/>
              </a:rPr>
              <a:t>1,2,3,4,5</a:t>
            </a:r>
            <a:r>
              <a:rPr sz="1279" spc="9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008A8A"/>
                </a:solidFill>
                <a:latin typeface="Consolas"/>
                <a:cs typeface="Consolas"/>
              </a:rPr>
              <a:t>}</a:t>
            </a:r>
            <a:r>
              <a:rPr sz="1279" spc="13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6246" y="2606949"/>
            <a:ext cx="1026459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latin typeface="Consolas"/>
                <a:cs typeface="Consolas"/>
              </a:rPr>
              <a:t>:</a:t>
            </a:r>
            <a:r>
              <a:rPr sz="1279" spc="-26" dirty="0">
                <a:latin typeface="Consolas"/>
                <a:cs typeface="Consolas"/>
              </a:rPr>
              <a:t> </a:t>
            </a:r>
            <a:r>
              <a:rPr sz="1279" spc="13" dirty="0">
                <a:latin typeface="Consolas"/>
                <a:cs typeface="Consolas"/>
              </a:rPr>
              <a:t>values)</a:t>
            </a:r>
            <a:r>
              <a:rPr sz="1279" spc="-26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{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8469" y="2606949"/>
            <a:ext cx="1028700" cy="60582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R="4483" algn="r">
              <a:spcBef>
                <a:spcPts val="119"/>
              </a:spcBef>
            </a:pPr>
            <a:r>
              <a:rPr sz="1279" spc="18" dirty="0">
                <a:solidFill>
                  <a:srgbClr val="8E08C3"/>
                </a:solidFill>
                <a:latin typeface="Consolas"/>
                <a:cs typeface="Consolas"/>
              </a:rPr>
              <a:t>for</a:t>
            </a:r>
            <a:r>
              <a:rPr sz="1279" spc="-26" dirty="0">
                <a:solidFill>
                  <a:srgbClr val="8E08C3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latin typeface="Consolas"/>
                <a:cs typeface="Consolas"/>
              </a:rPr>
              <a:t>(auto</a:t>
            </a:r>
            <a:r>
              <a:rPr sz="1279" spc="-18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v</a:t>
            </a:r>
            <a:endParaRPr sz="1279">
              <a:latin typeface="Consolas"/>
              <a:cs typeface="Consolas"/>
            </a:endParaRPr>
          </a:p>
          <a:p>
            <a:pPr marR="36421" algn="r">
              <a:spcBef>
                <a:spcPts val="44"/>
              </a:spcBef>
            </a:pPr>
            <a:r>
              <a:rPr sz="1279" i="1" spc="13" dirty="0">
                <a:solidFill>
                  <a:srgbClr val="008000"/>
                </a:solidFill>
                <a:latin typeface="Consolas"/>
                <a:cs typeface="Consolas"/>
              </a:rPr>
              <a:t>//Use</a:t>
            </a:r>
            <a:r>
              <a:rPr sz="1279" i="1" spc="-3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79" i="1" spc="18" dirty="0">
                <a:solidFill>
                  <a:srgbClr val="008000"/>
                </a:solidFill>
                <a:latin typeface="Consolas"/>
                <a:cs typeface="Consolas"/>
              </a:rPr>
              <a:t>v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31"/>
              </a:spcBef>
            </a:pPr>
            <a:r>
              <a:rPr sz="1279" spc="18" dirty="0">
                <a:latin typeface="Consolas"/>
                <a:cs typeface="Consolas"/>
              </a:rPr>
              <a:t>}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8469" y="3405659"/>
            <a:ext cx="121135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13" dirty="0">
                <a:solidFill>
                  <a:srgbClr val="008000"/>
                </a:solidFill>
                <a:latin typeface="Consolas"/>
                <a:cs typeface="Consolas"/>
              </a:rPr>
              <a:t>//Pseudo</a:t>
            </a:r>
            <a:r>
              <a:rPr sz="1279" i="1" spc="-3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79" i="1" spc="13" dirty="0">
                <a:solidFill>
                  <a:srgbClr val="008000"/>
                </a:solidFill>
                <a:latin typeface="Consolas"/>
                <a:cs typeface="Consolas"/>
              </a:rPr>
              <a:t>code</a:t>
            </a:r>
            <a:endParaRPr sz="1279">
              <a:latin typeface="Consolas"/>
              <a:cs typeface="Consola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51661" y="3660142"/>
          <a:ext cx="6760507" cy="7636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02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2905">
                <a:tc>
                  <a:txBody>
                    <a:bodyPr/>
                    <a:lstStyle/>
                    <a:p>
                      <a:pPr marR="11430" algn="ctr">
                        <a:lnSpc>
                          <a:spcPts val="1395"/>
                        </a:lnSpc>
                      </a:pPr>
                      <a:r>
                        <a:rPr sz="1300" spc="20" dirty="0">
                          <a:latin typeface="Consolas"/>
                          <a:cs typeface="Consolas"/>
                        </a:rPr>
                        <a:t>auto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395"/>
                        </a:lnSpc>
                      </a:pPr>
                      <a:r>
                        <a:rPr sz="1300" spc="20" dirty="0">
                          <a:latin typeface="Consolas"/>
                          <a:cs typeface="Consolas"/>
                        </a:rPr>
                        <a:t>&amp;&amp;</a:t>
                      </a:r>
                      <a:r>
                        <a:rPr sz="13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spc="15" dirty="0">
                          <a:latin typeface="Consolas"/>
                          <a:cs typeface="Consolas"/>
                        </a:rPr>
                        <a:t>range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395"/>
                        </a:lnSpc>
                      </a:pPr>
                      <a:r>
                        <a:rPr sz="1300" dirty="0">
                          <a:latin typeface="Consolas"/>
                          <a:cs typeface="Consolas"/>
                        </a:rPr>
                        <a:t>=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395"/>
                        </a:lnSpc>
                      </a:pPr>
                      <a:r>
                        <a:rPr sz="1300" spc="15" dirty="0">
                          <a:latin typeface="Consolas"/>
                          <a:cs typeface="Consolas"/>
                        </a:rPr>
                        <a:t>values</a:t>
                      </a:r>
                      <a:r>
                        <a:rPr sz="13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spc="20" dirty="0">
                          <a:latin typeface="Consolas"/>
                          <a:cs typeface="Consolas"/>
                        </a:rPr>
                        <a:t>;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718">
                <a:tc>
                  <a:txBody>
                    <a:bodyPr/>
                    <a:lstStyle/>
                    <a:p>
                      <a:pPr marR="11430" algn="ctr">
                        <a:lnSpc>
                          <a:spcPts val="1540"/>
                        </a:lnSpc>
                      </a:pPr>
                      <a:r>
                        <a:rPr sz="1300" spc="20" dirty="0">
                          <a:latin typeface="Consolas"/>
                          <a:cs typeface="Consolas"/>
                        </a:rPr>
                        <a:t>auto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540"/>
                        </a:lnSpc>
                      </a:pPr>
                      <a:r>
                        <a:rPr sz="1300" spc="20" dirty="0">
                          <a:latin typeface="Consolas"/>
                          <a:cs typeface="Consolas"/>
                        </a:rPr>
                        <a:t>begin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540"/>
                        </a:lnSpc>
                      </a:pPr>
                      <a:r>
                        <a:rPr sz="1300" dirty="0">
                          <a:solidFill>
                            <a:srgbClr val="008A8A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540"/>
                        </a:lnSpc>
                      </a:pPr>
                      <a:r>
                        <a:rPr sz="1300" spc="15" dirty="0">
                          <a:latin typeface="Consolas"/>
                          <a:cs typeface="Consolas"/>
                        </a:rPr>
                        <a:t>std::</a:t>
                      </a:r>
                      <a:r>
                        <a:rPr sz="1300" spc="15" dirty="0">
                          <a:solidFill>
                            <a:srgbClr val="483D8A"/>
                          </a:solidFill>
                          <a:latin typeface="Consolas"/>
                          <a:cs typeface="Consolas"/>
                        </a:rPr>
                        <a:t>begin</a:t>
                      </a:r>
                      <a:r>
                        <a:rPr sz="1300" spc="15" dirty="0">
                          <a:latin typeface="Consolas"/>
                          <a:cs typeface="Consolas"/>
                        </a:rPr>
                        <a:t>(range);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556">
                <a:tc>
                  <a:txBody>
                    <a:bodyPr/>
                    <a:lstStyle/>
                    <a:p>
                      <a:pPr marR="11430" algn="ctr">
                        <a:lnSpc>
                          <a:spcPts val="1540"/>
                        </a:lnSpc>
                      </a:pPr>
                      <a:r>
                        <a:rPr sz="1300" spc="20" dirty="0">
                          <a:latin typeface="Consolas"/>
                          <a:cs typeface="Consolas"/>
                        </a:rPr>
                        <a:t>auto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540"/>
                        </a:lnSpc>
                      </a:pPr>
                      <a:r>
                        <a:rPr sz="1300" spc="20" dirty="0">
                          <a:latin typeface="Consolas"/>
                          <a:cs typeface="Consolas"/>
                        </a:rPr>
                        <a:t>end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540"/>
                        </a:lnSpc>
                      </a:pPr>
                      <a:r>
                        <a:rPr sz="1300" dirty="0">
                          <a:solidFill>
                            <a:srgbClr val="008A8A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540"/>
                        </a:lnSpc>
                      </a:pPr>
                      <a:r>
                        <a:rPr sz="1300" spc="15" dirty="0">
                          <a:latin typeface="Consolas"/>
                          <a:cs typeface="Consolas"/>
                        </a:rPr>
                        <a:t>std::</a:t>
                      </a:r>
                      <a:r>
                        <a:rPr sz="1300" spc="15" dirty="0">
                          <a:solidFill>
                            <a:srgbClr val="483D8A"/>
                          </a:solidFill>
                          <a:latin typeface="Consolas"/>
                          <a:cs typeface="Consolas"/>
                        </a:rPr>
                        <a:t>end</a:t>
                      </a:r>
                      <a:r>
                        <a:rPr sz="1300" spc="15" dirty="0">
                          <a:latin typeface="Consolas"/>
                          <a:cs typeface="Consolas"/>
                        </a:rPr>
                        <a:t>(range);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1540"/>
                        </a:lnSpc>
                      </a:pPr>
                      <a:r>
                        <a:rPr sz="1300" i="1" spc="1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//Can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540"/>
                        </a:lnSpc>
                      </a:pPr>
                      <a:r>
                        <a:rPr sz="1300" i="1" spc="2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be</a:t>
                      </a:r>
                      <a:r>
                        <a:rPr sz="1300" i="1" spc="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of</a:t>
                      </a:r>
                      <a:r>
                        <a:rPr sz="1300" i="1" spc="1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i="1" spc="2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a</a:t>
                      </a:r>
                      <a:r>
                        <a:rPr sz="1300" i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i="1" spc="1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different type</a:t>
                      </a:r>
                      <a:r>
                        <a:rPr sz="1300" i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i="1" spc="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in </a:t>
                      </a:r>
                      <a:r>
                        <a:rPr sz="1300" i="1" spc="1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C++17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368469" y="4404820"/>
            <a:ext cx="3034553" cy="80653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599" marR="4483" indent="-333953">
              <a:lnSpc>
                <a:spcPct val="102099"/>
              </a:lnSpc>
              <a:spcBef>
                <a:spcPts val="88"/>
              </a:spcBef>
              <a:tabLst>
                <a:tab pos="1076382" algn="l"/>
                <a:tab pos="1289866" algn="l"/>
              </a:tabLst>
            </a:pPr>
            <a:r>
              <a:rPr sz="1279" spc="18" dirty="0">
                <a:solidFill>
                  <a:srgbClr val="8E08C3"/>
                </a:solidFill>
                <a:latin typeface="Consolas"/>
                <a:cs typeface="Consolas"/>
              </a:rPr>
              <a:t>for</a:t>
            </a:r>
            <a:r>
              <a:rPr sz="1279" spc="13" dirty="0">
                <a:solidFill>
                  <a:srgbClr val="8E08C3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(;</a:t>
            </a:r>
            <a:r>
              <a:rPr sz="1279" spc="26" dirty="0">
                <a:latin typeface="Consolas"/>
                <a:cs typeface="Consolas"/>
              </a:rPr>
              <a:t> </a:t>
            </a:r>
            <a:r>
              <a:rPr sz="1279" spc="13" dirty="0">
                <a:latin typeface="Consolas"/>
                <a:cs typeface="Consolas"/>
              </a:rPr>
              <a:t>begin	</a:t>
            </a:r>
            <a:r>
              <a:rPr sz="1279" spc="9" dirty="0">
                <a:solidFill>
                  <a:srgbClr val="008A8A"/>
                </a:solidFill>
                <a:latin typeface="Consolas"/>
                <a:cs typeface="Consolas"/>
              </a:rPr>
              <a:t>!=</a:t>
            </a:r>
            <a:r>
              <a:rPr sz="1279" spc="-4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end</a:t>
            </a:r>
            <a:r>
              <a:rPr sz="1279" spc="-13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</a:t>
            </a:r>
            <a:r>
              <a:rPr sz="1279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008A8A"/>
                </a:solidFill>
                <a:latin typeface="Consolas"/>
                <a:cs typeface="Consolas"/>
              </a:rPr>
              <a:t>++</a:t>
            </a:r>
            <a:r>
              <a:rPr sz="1279" spc="13" dirty="0">
                <a:latin typeface="Consolas"/>
                <a:cs typeface="Consolas"/>
              </a:rPr>
              <a:t>begin)</a:t>
            </a:r>
            <a:r>
              <a:rPr sz="1279" spc="-13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{ </a:t>
            </a:r>
            <a:r>
              <a:rPr sz="1279" spc="-688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auto</a:t>
            </a:r>
            <a:r>
              <a:rPr sz="1279" spc="4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v	=</a:t>
            </a:r>
            <a:r>
              <a:rPr sz="1279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008A8A"/>
                </a:solidFill>
                <a:latin typeface="Consolas"/>
                <a:cs typeface="Consolas"/>
              </a:rPr>
              <a:t>*</a:t>
            </a:r>
            <a:r>
              <a:rPr sz="1279" spc="13" dirty="0">
                <a:latin typeface="Consolas"/>
                <a:cs typeface="Consolas"/>
              </a:rPr>
              <a:t>begin</a:t>
            </a:r>
            <a:r>
              <a:rPr sz="127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344599">
              <a:spcBef>
                <a:spcPts val="44"/>
              </a:spcBef>
            </a:pPr>
            <a:r>
              <a:rPr sz="1279" i="1" spc="13" dirty="0">
                <a:solidFill>
                  <a:srgbClr val="008000"/>
                </a:solidFill>
                <a:latin typeface="Consolas"/>
                <a:cs typeface="Consolas"/>
              </a:rPr>
              <a:t>//Use</a:t>
            </a:r>
            <a:r>
              <a:rPr sz="1279" i="1" spc="-3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79" i="1" spc="18" dirty="0">
                <a:solidFill>
                  <a:srgbClr val="008000"/>
                </a:solidFill>
                <a:latin typeface="Consolas"/>
                <a:cs typeface="Consolas"/>
              </a:rPr>
              <a:t>v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31"/>
              </a:spcBef>
            </a:pPr>
            <a:r>
              <a:rPr sz="1279" spc="18" dirty="0">
                <a:latin typeface="Consolas"/>
                <a:cs typeface="Consolas"/>
              </a:rPr>
              <a:t>}</a:t>
            </a:r>
            <a:endParaRPr sz="1279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322579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236546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9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260" dirty="0"/>
              <a:t>T</a:t>
            </a:r>
            <a:r>
              <a:rPr sz="3177" spc="-106" dirty="0"/>
              <a:t>r</a:t>
            </a:r>
            <a:r>
              <a:rPr sz="3177" spc="-97" dirty="0"/>
              <a:t>a</a:t>
            </a:r>
            <a:r>
              <a:rPr sz="3177" spc="-79" dirty="0"/>
              <a:t>it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10080"/>
            <a:ext cx="6498851" cy="3006388"/>
          </a:xfrm>
          <a:prstGeom prst="rect">
            <a:avLst/>
          </a:prstGeom>
        </p:spPr>
        <p:txBody>
          <a:bodyPr vert="horz" wrap="square" lIns="0" tIns="38660" rIns="0" bIns="0" rtlCol="0">
            <a:spAutoFit/>
          </a:bodyPr>
          <a:lstStyle/>
          <a:p>
            <a:pPr marL="177623" indent="-166977">
              <a:spcBef>
                <a:spcPts val="30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traits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give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ability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4" dirty="0">
                <a:latin typeface="Calibri"/>
                <a:cs typeface="Calibri"/>
              </a:rPr>
              <a:t> introspect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find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characteristics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of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types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-9" dirty="0">
                <a:latin typeface="Calibri"/>
                <a:cs typeface="Calibri"/>
              </a:rPr>
              <a:t>at</a:t>
            </a:r>
            <a:r>
              <a:rPr sz="1721" spc="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compile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time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dirty="0">
                <a:latin typeface="Calibri"/>
                <a:cs typeface="Calibri"/>
              </a:rPr>
              <a:t>transform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properties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of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type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Useful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template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metaprogramming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Will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either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return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i="1" spc="4" dirty="0">
                <a:latin typeface="Calibri"/>
                <a:cs typeface="Calibri"/>
              </a:rPr>
              <a:t>boolean</a:t>
            </a:r>
            <a:r>
              <a:rPr sz="2030" i="1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when</a:t>
            </a:r>
            <a:r>
              <a:rPr sz="2030" dirty="0">
                <a:latin typeface="Calibri"/>
                <a:cs typeface="Calibri"/>
              </a:rPr>
              <a:t> inspecting</a:t>
            </a:r>
            <a:r>
              <a:rPr sz="2030" spc="4" dirty="0">
                <a:latin typeface="Calibri"/>
                <a:cs typeface="Calibri"/>
              </a:rPr>
              <a:t> types</a:t>
            </a:r>
            <a:endParaRPr sz="2030">
              <a:latin typeface="Calibri"/>
              <a:cs typeface="Calibri"/>
            </a:endParaRPr>
          </a:p>
          <a:p>
            <a:pPr marL="177623" indent="-166977">
              <a:lnSpc>
                <a:spcPts val="2321"/>
              </a:lnSpc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template-based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interface</a:t>
            </a:r>
            <a:r>
              <a:rPr sz="2030" dirty="0">
                <a:latin typeface="Calibri"/>
                <a:cs typeface="Calibri"/>
              </a:rPr>
              <a:t> and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defined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header</a:t>
            </a:r>
            <a:endParaRPr sz="2030">
              <a:latin typeface="Calibri"/>
              <a:cs typeface="Calibri"/>
            </a:endParaRPr>
          </a:p>
          <a:p>
            <a:pPr marL="177623">
              <a:lnSpc>
                <a:spcPts val="2321"/>
              </a:lnSpc>
            </a:pPr>
            <a:r>
              <a:rPr sz="2030" i="1" dirty="0">
                <a:latin typeface="Calibri"/>
                <a:cs typeface="Calibri"/>
              </a:rPr>
              <a:t>&lt;type_traits&gt;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Some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traits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require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support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from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compiler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compiler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provides</a:t>
            </a:r>
            <a:r>
              <a:rPr sz="1721" spc="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intrinsics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for </a:t>
            </a:r>
            <a:r>
              <a:rPr sz="1721" spc="13" dirty="0">
                <a:latin typeface="Calibri"/>
                <a:cs typeface="Calibri"/>
              </a:rPr>
              <a:t>such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traits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1100" y="5606920"/>
            <a:ext cx="192180" cy="14649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2024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Variable Declaration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18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 variable is declared by specifying a type followed by a variable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name e.g. int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i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or float x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variable is also called identifier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Multiple variables can be declared with the same type e.g. int a, b, c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May or may not be initialized with an initializer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Better to initialize variables during declaration to avoid bugs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Some compilers don’t allow read operation from an uninitialized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741259105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8941"/>
            <a:ext cx="3772312" cy="504192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9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260" dirty="0"/>
              <a:t>T</a:t>
            </a:r>
            <a:r>
              <a:rPr sz="3177" spc="-106" dirty="0"/>
              <a:t>r</a:t>
            </a:r>
            <a:r>
              <a:rPr sz="3177" spc="-97" dirty="0"/>
              <a:t>a</a:t>
            </a:r>
            <a:r>
              <a:rPr sz="3177" spc="-79" dirty="0"/>
              <a:t>it</a:t>
            </a:r>
            <a:r>
              <a:rPr sz="3177" spc="-26" dirty="0"/>
              <a:t>s</a:t>
            </a:r>
            <a:endParaRPr sz="3177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7966" y="2273897"/>
            <a:ext cx="5369411" cy="29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97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496806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static_assert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35836"/>
            <a:ext cx="6819339" cy="32540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77623" indent="-166977">
              <a:spcBef>
                <a:spcPts val="10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In </a:t>
            </a:r>
            <a:r>
              <a:rPr sz="2030" spc="4" dirty="0">
                <a:latin typeface="Calibri"/>
                <a:cs typeface="Calibri"/>
              </a:rPr>
              <a:t>C++17, </a:t>
            </a:r>
            <a:r>
              <a:rPr sz="2030" i="1" spc="-4" dirty="0">
                <a:latin typeface="Calibri"/>
                <a:cs typeface="Calibri"/>
              </a:rPr>
              <a:t>static_assert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have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condition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without</a:t>
            </a:r>
            <a:r>
              <a:rPr sz="2030" spc="4" dirty="0">
                <a:latin typeface="Calibri"/>
                <a:cs typeface="Calibri"/>
              </a:rPr>
              <a:t> 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message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3790" y="3148867"/>
            <a:ext cx="2489387" cy="40897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solidFill>
                  <a:srgbClr val="0000FF"/>
                </a:solidFill>
                <a:latin typeface="Consolas"/>
                <a:cs typeface="Consolas"/>
              </a:rPr>
              <a:t>template</a:t>
            </a:r>
            <a:r>
              <a:rPr sz="1279" spc="13" dirty="0">
                <a:latin typeface="Consolas"/>
                <a:cs typeface="Consolas"/>
              </a:rPr>
              <a:t>&lt;</a:t>
            </a:r>
            <a:r>
              <a:rPr sz="1279" spc="13" dirty="0">
                <a:solidFill>
                  <a:srgbClr val="0000FF"/>
                </a:solidFill>
                <a:latin typeface="Consolas"/>
                <a:cs typeface="Consolas"/>
              </a:rPr>
              <a:t>typename</a:t>
            </a:r>
            <a:r>
              <a:rPr sz="1279" spc="-18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546B2F"/>
                </a:solidFill>
                <a:latin typeface="Consolas"/>
                <a:cs typeface="Consolas"/>
              </a:rPr>
              <a:t>T</a:t>
            </a:r>
            <a:r>
              <a:rPr sz="1279" spc="13" dirty="0">
                <a:latin typeface="Consolas"/>
                <a:cs typeface="Consolas"/>
              </a:rPr>
              <a:t>&gt;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31"/>
              </a:spcBef>
            </a:pPr>
            <a:r>
              <a:rPr sz="1279" spc="18" dirty="0">
                <a:solidFill>
                  <a:srgbClr val="0000FF"/>
                </a:solidFill>
                <a:latin typeface="Consolas"/>
                <a:cs typeface="Consolas"/>
              </a:rPr>
              <a:t>void</a:t>
            </a:r>
            <a:r>
              <a:rPr sz="1279" spc="-13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483D8A"/>
                </a:solidFill>
                <a:latin typeface="Consolas"/>
                <a:cs typeface="Consolas"/>
              </a:rPr>
              <a:t>CheckPointer</a:t>
            </a:r>
            <a:r>
              <a:rPr sz="1279" spc="13" dirty="0">
                <a:latin typeface="Consolas"/>
                <a:cs typeface="Consolas"/>
              </a:rPr>
              <a:t>(</a:t>
            </a:r>
            <a:r>
              <a:rPr sz="1279" spc="13" dirty="0">
                <a:solidFill>
                  <a:srgbClr val="546B2F"/>
                </a:solidFill>
                <a:latin typeface="Consolas"/>
                <a:cs typeface="Consolas"/>
              </a:rPr>
              <a:t>T</a:t>
            </a:r>
            <a:r>
              <a:rPr sz="1279" dirty="0">
                <a:solidFill>
                  <a:srgbClr val="546B2F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808080"/>
                </a:solidFill>
                <a:latin typeface="Consolas"/>
                <a:cs typeface="Consolas"/>
              </a:rPr>
              <a:t>args</a:t>
            </a:r>
            <a:r>
              <a:rPr sz="1279" spc="13" dirty="0">
                <a:latin typeface="Consolas"/>
                <a:cs typeface="Consolas"/>
              </a:rPr>
              <a:t>)</a:t>
            </a:r>
            <a:r>
              <a:rPr sz="127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{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3790" y="3548222"/>
            <a:ext cx="6563846" cy="60968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599" marR="4483">
              <a:lnSpc>
                <a:spcPct val="102099"/>
              </a:lnSpc>
              <a:spcBef>
                <a:spcPts val="88"/>
              </a:spcBef>
            </a:pPr>
            <a:r>
              <a:rPr sz="1279" spc="13" dirty="0">
                <a:solidFill>
                  <a:srgbClr val="0000FF"/>
                </a:solidFill>
                <a:latin typeface="Consolas"/>
                <a:cs typeface="Consolas"/>
              </a:rPr>
              <a:t>static_assert</a:t>
            </a:r>
            <a:r>
              <a:rPr sz="1279" spc="13" dirty="0">
                <a:latin typeface="Consolas"/>
                <a:cs typeface="Consolas"/>
              </a:rPr>
              <a:t>(std::is_pointer_v&lt;</a:t>
            </a:r>
            <a:r>
              <a:rPr sz="1279" spc="13" dirty="0">
                <a:solidFill>
                  <a:srgbClr val="546B2F"/>
                </a:solidFill>
                <a:latin typeface="Consolas"/>
                <a:cs typeface="Consolas"/>
              </a:rPr>
              <a:t>T</a:t>
            </a:r>
            <a:r>
              <a:rPr sz="1279" spc="13" dirty="0">
                <a:latin typeface="Consolas"/>
                <a:cs typeface="Consolas"/>
              </a:rPr>
              <a:t>&gt; </a:t>
            </a:r>
            <a:r>
              <a:rPr sz="1279" spc="18" dirty="0">
                <a:latin typeface="Consolas"/>
                <a:cs typeface="Consolas"/>
              </a:rPr>
              <a:t>) ; </a:t>
            </a:r>
            <a:r>
              <a:rPr sz="1279" spc="22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0000FF"/>
                </a:solidFill>
                <a:latin typeface="Consolas"/>
                <a:cs typeface="Consolas"/>
              </a:rPr>
              <a:t>static_assert</a:t>
            </a:r>
            <a:r>
              <a:rPr sz="1279" spc="13" dirty="0">
                <a:latin typeface="Consolas"/>
                <a:cs typeface="Consolas"/>
              </a:rPr>
              <a:t>(std::is_pointer_v&lt;</a:t>
            </a:r>
            <a:r>
              <a:rPr sz="1279" spc="13" dirty="0">
                <a:solidFill>
                  <a:srgbClr val="546B2F"/>
                </a:solidFill>
                <a:latin typeface="Consolas"/>
                <a:cs typeface="Consolas"/>
              </a:rPr>
              <a:t>T</a:t>
            </a:r>
            <a:r>
              <a:rPr sz="1279" spc="13" dirty="0">
                <a:latin typeface="Consolas"/>
                <a:cs typeface="Consolas"/>
              </a:rPr>
              <a:t>&gt;,</a:t>
            </a:r>
            <a:r>
              <a:rPr sz="1279" spc="9" dirty="0"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E21F1F"/>
                </a:solidFill>
                <a:latin typeface="Consolas"/>
                <a:cs typeface="Consolas"/>
              </a:rPr>
              <a:t>"</a:t>
            </a:r>
            <a:r>
              <a:rPr sz="1279" spc="13" dirty="0">
                <a:solidFill>
                  <a:srgbClr val="A31515"/>
                </a:solidFill>
                <a:latin typeface="Consolas"/>
                <a:cs typeface="Consolas"/>
              </a:rPr>
              <a:t>Only</a:t>
            </a:r>
            <a:r>
              <a:rPr sz="1279" spc="9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A31515"/>
                </a:solidFill>
                <a:latin typeface="Consolas"/>
                <a:cs typeface="Consolas"/>
              </a:rPr>
              <a:t>pointer</a:t>
            </a:r>
            <a:r>
              <a:rPr sz="1279" spc="9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A31515"/>
                </a:solidFill>
                <a:latin typeface="Consolas"/>
                <a:cs typeface="Consolas"/>
              </a:rPr>
              <a:t>types</a:t>
            </a:r>
            <a:r>
              <a:rPr sz="1279" spc="4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A31515"/>
                </a:solidFill>
                <a:latin typeface="Consolas"/>
                <a:cs typeface="Consolas"/>
              </a:rPr>
              <a:t>allowed</a:t>
            </a:r>
            <a:r>
              <a:rPr sz="1279" spc="13" dirty="0">
                <a:solidFill>
                  <a:srgbClr val="E21F1F"/>
                </a:solidFill>
                <a:latin typeface="Consolas"/>
                <a:cs typeface="Consolas"/>
              </a:rPr>
              <a:t>"</a:t>
            </a:r>
            <a:r>
              <a:rPr sz="1279" spc="18" dirty="0">
                <a:solidFill>
                  <a:srgbClr val="E21F1F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)</a:t>
            </a:r>
            <a:r>
              <a:rPr sz="1279" spc="22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40"/>
              </a:spcBef>
            </a:pPr>
            <a:r>
              <a:rPr sz="1279" spc="18" dirty="0">
                <a:latin typeface="Consolas"/>
                <a:cs typeface="Consolas"/>
              </a:rPr>
              <a:t>}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790" y="4347014"/>
            <a:ext cx="1726826" cy="61338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79" spc="-18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483D8A"/>
                </a:solidFill>
                <a:latin typeface="Consolas"/>
                <a:cs typeface="Consolas"/>
              </a:rPr>
              <a:t>main</a:t>
            </a:r>
            <a:r>
              <a:rPr sz="1279" spc="13" dirty="0">
                <a:latin typeface="Consolas"/>
                <a:cs typeface="Consolas"/>
              </a:rPr>
              <a:t>()</a:t>
            </a:r>
            <a:r>
              <a:rPr sz="1279" spc="-4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{</a:t>
            </a:r>
            <a:endParaRPr sz="1279">
              <a:latin typeface="Consolas"/>
              <a:cs typeface="Consolas"/>
            </a:endParaRPr>
          </a:p>
          <a:p>
            <a:pPr marL="344599" marR="4483">
              <a:lnSpc>
                <a:spcPts val="1579"/>
              </a:lnSpc>
              <a:spcBef>
                <a:spcPts val="49"/>
              </a:spcBef>
            </a:pPr>
            <a:r>
              <a:rPr sz="1279" spc="18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79" spc="18" dirty="0">
                <a:solidFill>
                  <a:srgbClr val="1F367E"/>
                </a:solidFill>
                <a:latin typeface="Consolas"/>
                <a:cs typeface="Consolas"/>
              </a:rPr>
              <a:t>x </a:t>
            </a:r>
            <a:r>
              <a:rPr sz="1279" spc="18" dirty="0">
                <a:latin typeface="Consolas"/>
                <a:cs typeface="Consolas"/>
              </a:rPr>
              <a:t>{} ; </a:t>
            </a:r>
            <a:r>
              <a:rPr sz="1279" spc="22" dirty="0"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483D8A"/>
                </a:solidFill>
                <a:latin typeface="Consolas"/>
                <a:cs typeface="Consolas"/>
              </a:rPr>
              <a:t>Che</a:t>
            </a:r>
            <a:r>
              <a:rPr sz="1279" spc="4" dirty="0">
                <a:solidFill>
                  <a:srgbClr val="483D8A"/>
                </a:solidFill>
                <a:latin typeface="Consolas"/>
                <a:cs typeface="Consolas"/>
              </a:rPr>
              <a:t>c</a:t>
            </a:r>
            <a:r>
              <a:rPr sz="1279" spc="18" dirty="0">
                <a:solidFill>
                  <a:srgbClr val="483D8A"/>
                </a:solidFill>
                <a:latin typeface="Consolas"/>
                <a:cs typeface="Consolas"/>
              </a:rPr>
              <a:t>kPoin</a:t>
            </a:r>
            <a:r>
              <a:rPr sz="1279" spc="4" dirty="0">
                <a:solidFill>
                  <a:srgbClr val="483D8A"/>
                </a:solidFill>
                <a:latin typeface="Consolas"/>
                <a:cs typeface="Consolas"/>
              </a:rPr>
              <a:t>t</a:t>
            </a:r>
            <a:r>
              <a:rPr sz="1279" spc="18" dirty="0">
                <a:solidFill>
                  <a:srgbClr val="483D8A"/>
                </a:solidFill>
                <a:latin typeface="Consolas"/>
                <a:cs typeface="Consolas"/>
              </a:rPr>
              <a:t>er</a:t>
            </a:r>
            <a:r>
              <a:rPr sz="1279" spc="4" dirty="0">
                <a:latin typeface="Consolas"/>
                <a:cs typeface="Consolas"/>
              </a:rPr>
              <a:t>(</a:t>
            </a:r>
            <a:r>
              <a:rPr sz="1279" spc="13" dirty="0">
                <a:solidFill>
                  <a:srgbClr val="1F367E"/>
                </a:solidFill>
                <a:latin typeface="Consolas"/>
                <a:cs typeface="Consolas"/>
              </a:rPr>
              <a:t>x</a:t>
            </a:r>
            <a:r>
              <a:rPr sz="1279" spc="18" dirty="0">
                <a:latin typeface="Consolas"/>
                <a:cs typeface="Consolas"/>
              </a:rPr>
              <a:t>)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39569" y="4746368"/>
            <a:ext cx="1777813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latin typeface="Consolas"/>
                <a:cs typeface="Consolas"/>
              </a:rPr>
              <a:t>;</a:t>
            </a:r>
            <a:r>
              <a:rPr sz="1279" spc="-552" dirty="0">
                <a:latin typeface="Consolas"/>
                <a:cs typeface="Consolas"/>
              </a:rPr>
              <a:t> </a:t>
            </a:r>
            <a:r>
              <a:rPr sz="1279" i="1" spc="18" dirty="0">
                <a:solidFill>
                  <a:srgbClr val="548234"/>
                </a:solidFill>
                <a:latin typeface="Consolas"/>
                <a:cs typeface="Consolas"/>
              </a:rPr>
              <a:t>//C</a:t>
            </a:r>
            <a:r>
              <a:rPr sz="1279" i="1" spc="4" dirty="0">
                <a:solidFill>
                  <a:srgbClr val="548234"/>
                </a:solidFill>
                <a:latin typeface="Consolas"/>
                <a:cs typeface="Consolas"/>
              </a:rPr>
              <a:t>a</a:t>
            </a:r>
            <a:r>
              <a:rPr sz="1279" i="1" spc="18" dirty="0">
                <a:solidFill>
                  <a:srgbClr val="548234"/>
                </a:solidFill>
                <a:latin typeface="Consolas"/>
                <a:cs typeface="Consolas"/>
              </a:rPr>
              <a:t>uses </a:t>
            </a:r>
            <a:r>
              <a:rPr sz="1279" i="1" spc="4" dirty="0">
                <a:solidFill>
                  <a:srgbClr val="548234"/>
                </a:solidFill>
                <a:latin typeface="Consolas"/>
                <a:cs typeface="Consolas"/>
              </a:rPr>
              <a:t>a</a:t>
            </a:r>
            <a:r>
              <a:rPr sz="1279" i="1" spc="18" dirty="0">
                <a:solidFill>
                  <a:srgbClr val="548234"/>
                </a:solidFill>
                <a:latin typeface="Consolas"/>
                <a:cs typeface="Consolas"/>
              </a:rPr>
              <a:t>ss</a:t>
            </a:r>
            <a:r>
              <a:rPr sz="1279" i="1" spc="4" dirty="0">
                <a:solidFill>
                  <a:srgbClr val="548234"/>
                </a:solidFill>
                <a:latin typeface="Consolas"/>
                <a:cs typeface="Consolas"/>
              </a:rPr>
              <a:t>e</a:t>
            </a:r>
            <a:r>
              <a:rPr sz="1279" i="1" spc="18" dirty="0">
                <a:solidFill>
                  <a:srgbClr val="548234"/>
                </a:solidFill>
                <a:latin typeface="Consolas"/>
                <a:cs typeface="Consolas"/>
              </a:rPr>
              <a:t>r</a:t>
            </a:r>
            <a:r>
              <a:rPr sz="1279" i="1" spc="4" dirty="0">
                <a:solidFill>
                  <a:srgbClr val="548234"/>
                </a:solidFill>
                <a:latin typeface="Consolas"/>
                <a:cs typeface="Consolas"/>
              </a:rPr>
              <a:t>t</a:t>
            </a:r>
            <a:r>
              <a:rPr sz="1279" i="1" spc="18" dirty="0">
                <a:solidFill>
                  <a:srgbClr val="548234"/>
                </a:solidFill>
                <a:latin typeface="Consolas"/>
                <a:cs typeface="Consolas"/>
              </a:rPr>
              <a:t>ion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3790" y="4945374"/>
            <a:ext cx="2000250" cy="40897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44599">
              <a:spcBef>
                <a:spcPts val="119"/>
              </a:spcBef>
            </a:pPr>
            <a:r>
              <a:rPr sz="1279" spc="13" dirty="0">
                <a:solidFill>
                  <a:srgbClr val="483D8A"/>
                </a:solidFill>
                <a:latin typeface="Consolas"/>
                <a:cs typeface="Consolas"/>
              </a:rPr>
              <a:t>CheckPointer</a:t>
            </a:r>
            <a:r>
              <a:rPr sz="1279" spc="13" dirty="0">
                <a:latin typeface="Consolas"/>
                <a:cs typeface="Consolas"/>
              </a:rPr>
              <a:t>(&amp;</a:t>
            </a:r>
            <a:r>
              <a:rPr sz="1279" spc="13" dirty="0">
                <a:solidFill>
                  <a:srgbClr val="1F367E"/>
                </a:solidFill>
                <a:latin typeface="Consolas"/>
                <a:cs typeface="Consolas"/>
              </a:rPr>
              <a:t>x</a:t>
            </a:r>
            <a:r>
              <a:rPr sz="1279" spc="13" dirty="0">
                <a:latin typeface="Consolas"/>
                <a:cs typeface="Consolas"/>
              </a:rPr>
              <a:t>)</a:t>
            </a:r>
            <a:r>
              <a:rPr sz="1279" spc="-40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11206">
              <a:spcBef>
                <a:spcPts val="44"/>
              </a:spcBef>
            </a:pPr>
            <a:r>
              <a:rPr sz="1279" spc="18" dirty="0">
                <a:latin typeface="Consolas"/>
                <a:cs typeface="Consolas"/>
              </a:rPr>
              <a:t>}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1125" y="2937761"/>
            <a:ext cx="3177988" cy="3606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1499"/>
              </a:lnSpc>
              <a:spcBef>
                <a:spcPts val="84"/>
              </a:spcBef>
            </a:pPr>
            <a:r>
              <a:rPr sz="1147" spc="4" dirty="0">
                <a:solidFill>
                  <a:srgbClr val="BF0000"/>
                </a:solidFill>
                <a:latin typeface="Consolas"/>
                <a:cs typeface="Consolas"/>
              </a:rPr>
              <a:t>error C2607: </a:t>
            </a:r>
            <a:r>
              <a:rPr sz="1147" spc="9" dirty="0">
                <a:solidFill>
                  <a:srgbClr val="BF0000"/>
                </a:solidFill>
                <a:latin typeface="Consolas"/>
                <a:cs typeface="Consolas"/>
              </a:rPr>
              <a:t>static </a:t>
            </a:r>
            <a:r>
              <a:rPr sz="1147" spc="4" dirty="0">
                <a:solidFill>
                  <a:srgbClr val="BF0000"/>
                </a:solidFill>
                <a:latin typeface="Consolas"/>
                <a:cs typeface="Consolas"/>
              </a:rPr>
              <a:t>assertion </a:t>
            </a:r>
            <a:r>
              <a:rPr sz="1147" spc="9" dirty="0">
                <a:solidFill>
                  <a:srgbClr val="BF0000"/>
                </a:solidFill>
                <a:latin typeface="Consolas"/>
                <a:cs typeface="Consolas"/>
              </a:rPr>
              <a:t>failed </a:t>
            </a:r>
            <a:r>
              <a:rPr sz="1147" spc="13" dirty="0">
                <a:solidFill>
                  <a:srgbClr val="BF0000"/>
                </a:solidFill>
                <a:latin typeface="Consolas"/>
                <a:cs typeface="Consolas"/>
              </a:rPr>
              <a:t> </a:t>
            </a:r>
            <a:r>
              <a:rPr sz="1147" spc="4" dirty="0">
                <a:solidFill>
                  <a:srgbClr val="BF0000"/>
                </a:solidFill>
                <a:latin typeface="Consolas"/>
                <a:cs typeface="Consolas"/>
              </a:rPr>
              <a:t>error</a:t>
            </a:r>
            <a:r>
              <a:rPr sz="1147" spc="-13" dirty="0">
                <a:solidFill>
                  <a:srgbClr val="BF0000"/>
                </a:solidFill>
                <a:latin typeface="Consolas"/>
                <a:cs typeface="Consolas"/>
              </a:rPr>
              <a:t> </a:t>
            </a:r>
            <a:r>
              <a:rPr sz="1147" spc="4" dirty="0">
                <a:solidFill>
                  <a:srgbClr val="BF0000"/>
                </a:solidFill>
                <a:latin typeface="Consolas"/>
                <a:cs typeface="Consolas"/>
              </a:rPr>
              <a:t>C2338:</a:t>
            </a:r>
            <a:r>
              <a:rPr sz="1147" spc="-9" dirty="0">
                <a:solidFill>
                  <a:srgbClr val="BF0000"/>
                </a:solidFill>
                <a:latin typeface="Consolas"/>
                <a:cs typeface="Consolas"/>
              </a:rPr>
              <a:t> </a:t>
            </a:r>
            <a:r>
              <a:rPr sz="1147" spc="9" dirty="0">
                <a:solidFill>
                  <a:srgbClr val="BF0000"/>
                </a:solidFill>
                <a:latin typeface="Consolas"/>
                <a:cs typeface="Consolas"/>
              </a:rPr>
              <a:t>Only</a:t>
            </a:r>
            <a:r>
              <a:rPr sz="1147" dirty="0">
                <a:solidFill>
                  <a:srgbClr val="BF0000"/>
                </a:solidFill>
                <a:latin typeface="Consolas"/>
                <a:cs typeface="Consolas"/>
              </a:rPr>
              <a:t> pointer</a:t>
            </a:r>
            <a:r>
              <a:rPr sz="1147" spc="4" dirty="0">
                <a:solidFill>
                  <a:srgbClr val="BF0000"/>
                </a:solidFill>
                <a:latin typeface="Consolas"/>
                <a:cs typeface="Consolas"/>
              </a:rPr>
              <a:t> types</a:t>
            </a:r>
            <a:r>
              <a:rPr sz="1147" dirty="0">
                <a:solidFill>
                  <a:srgbClr val="BF0000"/>
                </a:solidFill>
                <a:latin typeface="Consolas"/>
                <a:cs typeface="Consolas"/>
              </a:rPr>
              <a:t> </a:t>
            </a:r>
            <a:r>
              <a:rPr sz="1147" spc="4" dirty="0">
                <a:solidFill>
                  <a:srgbClr val="BF0000"/>
                </a:solidFill>
                <a:latin typeface="Consolas"/>
                <a:cs typeface="Consolas"/>
              </a:rPr>
              <a:t>allowed</a:t>
            </a:r>
            <a:endParaRPr sz="1147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81232" y="2990626"/>
            <a:ext cx="936812" cy="751914"/>
            <a:chOff x="4926330" y="3389376"/>
            <a:chExt cx="1061720" cy="852169"/>
          </a:xfrm>
        </p:grpSpPr>
        <p:sp>
          <p:nvSpPr>
            <p:cNvPr id="12" name="object 12"/>
            <p:cNvSpPr/>
            <p:nvPr/>
          </p:nvSpPr>
          <p:spPr>
            <a:xfrm>
              <a:off x="4937759" y="3389376"/>
              <a:ext cx="1050290" cy="108585"/>
            </a:xfrm>
            <a:custGeom>
              <a:avLst/>
              <a:gdLst/>
              <a:ahLst/>
              <a:cxnLst/>
              <a:rect l="l" t="t" r="r" b="b"/>
              <a:pathLst>
                <a:path w="1050289" h="108585">
                  <a:moveTo>
                    <a:pt x="1003836" y="54102"/>
                  </a:moveTo>
                  <a:lnTo>
                    <a:pt x="949451" y="22860"/>
                  </a:lnTo>
                  <a:lnTo>
                    <a:pt x="944879" y="19812"/>
                  </a:lnTo>
                  <a:lnTo>
                    <a:pt x="941831" y="12192"/>
                  </a:lnTo>
                  <a:lnTo>
                    <a:pt x="946403" y="6096"/>
                  </a:lnTo>
                  <a:lnTo>
                    <a:pt x="949451" y="1524"/>
                  </a:lnTo>
                  <a:lnTo>
                    <a:pt x="955547" y="0"/>
                  </a:lnTo>
                  <a:lnTo>
                    <a:pt x="961643" y="3048"/>
                  </a:lnTo>
                  <a:lnTo>
                    <a:pt x="1031286" y="42672"/>
                  </a:lnTo>
                  <a:lnTo>
                    <a:pt x="1027175" y="42672"/>
                  </a:lnTo>
                  <a:lnTo>
                    <a:pt x="1027175" y="44196"/>
                  </a:lnTo>
                  <a:lnTo>
                    <a:pt x="1021079" y="44196"/>
                  </a:lnTo>
                  <a:lnTo>
                    <a:pt x="1003836" y="54102"/>
                  </a:lnTo>
                  <a:close/>
                </a:path>
                <a:path w="1050289" h="108585">
                  <a:moveTo>
                    <a:pt x="983939" y="65532"/>
                  </a:moveTo>
                  <a:lnTo>
                    <a:pt x="0" y="65532"/>
                  </a:lnTo>
                  <a:lnTo>
                    <a:pt x="0" y="42672"/>
                  </a:lnTo>
                  <a:lnTo>
                    <a:pt x="983939" y="42672"/>
                  </a:lnTo>
                  <a:lnTo>
                    <a:pt x="1003836" y="54102"/>
                  </a:lnTo>
                  <a:lnTo>
                    <a:pt x="983939" y="65532"/>
                  </a:lnTo>
                  <a:close/>
                </a:path>
                <a:path w="1050289" h="108585">
                  <a:moveTo>
                    <a:pt x="1029237" y="65532"/>
                  </a:moveTo>
                  <a:lnTo>
                    <a:pt x="1027175" y="65532"/>
                  </a:lnTo>
                  <a:lnTo>
                    <a:pt x="1027175" y="42672"/>
                  </a:lnTo>
                  <a:lnTo>
                    <a:pt x="1031286" y="42672"/>
                  </a:lnTo>
                  <a:lnTo>
                    <a:pt x="1050035" y="53340"/>
                  </a:lnTo>
                  <a:lnTo>
                    <a:pt x="1029237" y="65532"/>
                  </a:lnTo>
                  <a:close/>
                </a:path>
                <a:path w="1050289" h="108585">
                  <a:moveTo>
                    <a:pt x="1021079" y="64008"/>
                  </a:moveTo>
                  <a:lnTo>
                    <a:pt x="1003836" y="54102"/>
                  </a:lnTo>
                  <a:lnTo>
                    <a:pt x="1021079" y="44196"/>
                  </a:lnTo>
                  <a:lnTo>
                    <a:pt x="1021079" y="64008"/>
                  </a:lnTo>
                  <a:close/>
                </a:path>
                <a:path w="1050289" h="108585">
                  <a:moveTo>
                    <a:pt x="1027175" y="64008"/>
                  </a:moveTo>
                  <a:lnTo>
                    <a:pt x="1021079" y="64008"/>
                  </a:lnTo>
                  <a:lnTo>
                    <a:pt x="1021079" y="44196"/>
                  </a:lnTo>
                  <a:lnTo>
                    <a:pt x="1027175" y="44196"/>
                  </a:lnTo>
                  <a:lnTo>
                    <a:pt x="1027175" y="64008"/>
                  </a:lnTo>
                  <a:close/>
                </a:path>
                <a:path w="1050289" h="108585">
                  <a:moveTo>
                    <a:pt x="955547" y="108204"/>
                  </a:moveTo>
                  <a:lnTo>
                    <a:pt x="949451" y="106680"/>
                  </a:lnTo>
                  <a:lnTo>
                    <a:pt x="946403" y="100584"/>
                  </a:lnTo>
                  <a:lnTo>
                    <a:pt x="941831" y="96012"/>
                  </a:lnTo>
                  <a:lnTo>
                    <a:pt x="944879" y="88392"/>
                  </a:lnTo>
                  <a:lnTo>
                    <a:pt x="949451" y="85344"/>
                  </a:lnTo>
                  <a:lnTo>
                    <a:pt x="1003836" y="54102"/>
                  </a:lnTo>
                  <a:lnTo>
                    <a:pt x="1021079" y="64008"/>
                  </a:lnTo>
                  <a:lnTo>
                    <a:pt x="1027175" y="64008"/>
                  </a:lnTo>
                  <a:lnTo>
                    <a:pt x="1027175" y="65532"/>
                  </a:lnTo>
                  <a:lnTo>
                    <a:pt x="1029237" y="65532"/>
                  </a:lnTo>
                  <a:lnTo>
                    <a:pt x="961643" y="105156"/>
                  </a:lnTo>
                  <a:lnTo>
                    <a:pt x="955547" y="1082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37760" y="3442716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4">
                  <a:moveTo>
                    <a:pt x="0" y="557783"/>
                  </a:moveTo>
                  <a:lnTo>
                    <a:pt x="0" y="0"/>
                  </a:lnTo>
                </a:path>
              </a:pathLst>
            </a:custGeom>
            <a:ln w="2285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5564123" y="3617976"/>
              <a:ext cx="424180" cy="109855"/>
            </a:xfrm>
            <a:custGeom>
              <a:avLst/>
              <a:gdLst/>
              <a:ahLst/>
              <a:cxnLst/>
              <a:rect l="l" t="t" r="r" b="b"/>
              <a:pathLst>
                <a:path w="424179" h="109854">
                  <a:moveTo>
                    <a:pt x="376145" y="54864"/>
                  </a:moveTo>
                  <a:lnTo>
                    <a:pt x="323088" y="24384"/>
                  </a:lnTo>
                  <a:lnTo>
                    <a:pt x="318516" y="19812"/>
                  </a:lnTo>
                  <a:lnTo>
                    <a:pt x="315468" y="13716"/>
                  </a:lnTo>
                  <a:lnTo>
                    <a:pt x="320040" y="7620"/>
                  </a:lnTo>
                  <a:lnTo>
                    <a:pt x="323088" y="1524"/>
                  </a:lnTo>
                  <a:lnTo>
                    <a:pt x="329184" y="0"/>
                  </a:lnTo>
                  <a:lnTo>
                    <a:pt x="335280" y="3048"/>
                  </a:lnTo>
                  <a:lnTo>
                    <a:pt x="402873" y="42672"/>
                  </a:lnTo>
                  <a:lnTo>
                    <a:pt x="400812" y="42672"/>
                  </a:lnTo>
                  <a:lnTo>
                    <a:pt x="400812" y="44196"/>
                  </a:lnTo>
                  <a:lnTo>
                    <a:pt x="394716" y="44196"/>
                  </a:lnTo>
                  <a:lnTo>
                    <a:pt x="376145" y="54864"/>
                  </a:lnTo>
                  <a:close/>
                </a:path>
                <a:path w="424179" h="109854">
                  <a:moveTo>
                    <a:pt x="354922" y="67056"/>
                  </a:moveTo>
                  <a:lnTo>
                    <a:pt x="0" y="67056"/>
                  </a:lnTo>
                  <a:lnTo>
                    <a:pt x="0" y="42672"/>
                  </a:lnTo>
                  <a:lnTo>
                    <a:pt x="354922" y="42672"/>
                  </a:lnTo>
                  <a:lnTo>
                    <a:pt x="376145" y="54864"/>
                  </a:lnTo>
                  <a:lnTo>
                    <a:pt x="354922" y="67056"/>
                  </a:lnTo>
                  <a:close/>
                </a:path>
                <a:path w="424179" h="109854">
                  <a:moveTo>
                    <a:pt x="402873" y="67056"/>
                  </a:moveTo>
                  <a:lnTo>
                    <a:pt x="400812" y="67056"/>
                  </a:lnTo>
                  <a:lnTo>
                    <a:pt x="400812" y="42672"/>
                  </a:lnTo>
                  <a:lnTo>
                    <a:pt x="402873" y="42672"/>
                  </a:lnTo>
                  <a:lnTo>
                    <a:pt x="423672" y="54864"/>
                  </a:lnTo>
                  <a:lnTo>
                    <a:pt x="402873" y="67056"/>
                  </a:lnTo>
                  <a:close/>
                </a:path>
                <a:path w="424179" h="109854">
                  <a:moveTo>
                    <a:pt x="394716" y="65532"/>
                  </a:moveTo>
                  <a:lnTo>
                    <a:pt x="376145" y="54864"/>
                  </a:lnTo>
                  <a:lnTo>
                    <a:pt x="394716" y="44196"/>
                  </a:lnTo>
                  <a:lnTo>
                    <a:pt x="394716" y="65532"/>
                  </a:lnTo>
                  <a:close/>
                </a:path>
                <a:path w="424179" h="109854">
                  <a:moveTo>
                    <a:pt x="400812" y="65532"/>
                  </a:moveTo>
                  <a:lnTo>
                    <a:pt x="394716" y="65532"/>
                  </a:lnTo>
                  <a:lnTo>
                    <a:pt x="394716" y="44196"/>
                  </a:lnTo>
                  <a:lnTo>
                    <a:pt x="400812" y="44196"/>
                  </a:lnTo>
                  <a:lnTo>
                    <a:pt x="400812" y="65532"/>
                  </a:lnTo>
                  <a:close/>
                </a:path>
                <a:path w="424179" h="109854">
                  <a:moveTo>
                    <a:pt x="329184" y="109728"/>
                  </a:moveTo>
                  <a:lnTo>
                    <a:pt x="323088" y="108204"/>
                  </a:lnTo>
                  <a:lnTo>
                    <a:pt x="320040" y="102108"/>
                  </a:lnTo>
                  <a:lnTo>
                    <a:pt x="315468" y="96012"/>
                  </a:lnTo>
                  <a:lnTo>
                    <a:pt x="318516" y="89916"/>
                  </a:lnTo>
                  <a:lnTo>
                    <a:pt x="323088" y="85344"/>
                  </a:lnTo>
                  <a:lnTo>
                    <a:pt x="376145" y="54864"/>
                  </a:lnTo>
                  <a:lnTo>
                    <a:pt x="394716" y="65532"/>
                  </a:lnTo>
                  <a:lnTo>
                    <a:pt x="400812" y="65532"/>
                  </a:lnTo>
                  <a:lnTo>
                    <a:pt x="400812" y="67056"/>
                  </a:lnTo>
                  <a:lnTo>
                    <a:pt x="402873" y="67056"/>
                  </a:lnTo>
                  <a:lnTo>
                    <a:pt x="335280" y="106680"/>
                  </a:lnTo>
                  <a:lnTo>
                    <a:pt x="329184" y="10972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5564123" y="3672840"/>
              <a:ext cx="0" cy="568960"/>
            </a:xfrm>
            <a:custGeom>
              <a:avLst/>
              <a:gdLst/>
              <a:ahLst/>
              <a:cxnLst/>
              <a:rect l="l" t="t" r="r" b="b"/>
              <a:pathLst>
                <a:path h="568960">
                  <a:moveTo>
                    <a:pt x="0" y="568451"/>
                  </a:moveTo>
                  <a:lnTo>
                    <a:pt x="0" y="0"/>
                  </a:lnTo>
                </a:path>
              </a:pathLst>
            </a:custGeom>
            <a:ln w="2285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78050920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15197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5" dirty="0"/>
              <a:t>E</a:t>
            </a:r>
            <a:r>
              <a:rPr sz="3177" spc="-159" dirty="0"/>
              <a:t>v</a:t>
            </a:r>
            <a:r>
              <a:rPr sz="3177" spc="-97" dirty="0"/>
              <a:t>a</a:t>
            </a:r>
            <a:r>
              <a:rPr sz="3177" spc="-79" dirty="0"/>
              <a:t>l</a:t>
            </a:r>
            <a:r>
              <a:rPr sz="3177" spc="-71" dirty="0"/>
              <a:t>u</a:t>
            </a:r>
            <a:r>
              <a:rPr sz="3177" spc="-132" dirty="0"/>
              <a:t>a</a:t>
            </a:r>
            <a:r>
              <a:rPr sz="3177" spc="-79" dirty="0"/>
              <a:t>ti</a:t>
            </a:r>
            <a:r>
              <a:rPr sz="3177" spc="-75" dirty="0"/>
              <a:t>o</a:t>
            </a:r>
            <a:r>
              <a:rPr sz="3177" spc="-40" dirty="0"/>
              <a:t>n</a:t>
            </a:r>
            <a:r>
              <a:rPr sz="3177" spc="-75" dirty="0"/>
              <a:t> </a:t>
            </a:r>
            <a:r>
              <a:rPr sz="3177" spc="-101" dirty="0"/>
              <a:t>O</a:t>
            </a:r>
            <a:r>
              <a:rPr sz="3177" spc="-75" dirty="0"/>
              <a:t>r</a:t>
            </a:r>
            <a:r>
              <a:rPr sz="3177" spc="-71" dirty="0"/>
              <a:t>d</a:t>
            </a:r>
            <a:r>
              <a:rPr sz="3177" spc="-35" dirty="0"/>
              <a:t>e</a:t>
            </a:r>
            <a:r>
              <a:rPr sz="3177" spc="-26" dirty="0"/>
              <a:t>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35836"/>
            <a:ext cx="6969499" cy="2156062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previous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standards,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evaluation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order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sub-expressions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parameters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was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unpredictable</a:t>
            </a:r>
            <a:endParaRPr sz="2030">
              <a:latin typeface="Calibri"/>
              <a:cs typeface="Calibri"/>
            </a:endParaRPr>
          </a:p>
          <a:p>
            <a:pPr marL="177623" marR="273438" indent="-166977">
              <a:lnSpc>
                <a:spcPts val="2206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In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spc="-4" dirty="0">
                <a:latin typeface="Calibri"/>
                <a:cs typeface="Calibri"/>
              </a:rPr>
              <a:t>following </a:t>
            </a:r>
            <a:r>
              <a:rPr sz="2030" spc="-9" dirty="0">
                <a:latin typeface="Calibri"/>
                <a:cs typeface="Calibri"/>
              </a:rPr>
              <a:t>statement, </a:t>
            </a:r>
            <a:r>
              <a:rPr sz="2030" dirty="0">
                <a:latin typeface="Calibri"/>
                <a:cs typeface="Calibri"/>
              </a:rPr>
              <a:t>it </a:t>
            </a:r>
            <a:r>
              <a:rPr sz="2030" spc="4" dirty="0">
                <a:latin typeface="Calibri"/>
                <a:cs typeface="Calibri"/>
              </a:rPr>
              <a:t>is </a:t>
            </a:r>
            <a:r>
              <a:rPr sz="2030" dirty="0">
                <a:latin typeface="Calibri"/>
                <a:cs typeface="Calibri"/>
              </a:rPr>
              <a:t>unspecified </a:t>
            </a:r>
            <a:r>
              <a:rPr sz="2030" spc="4" dirty="0">
                <a:latin typeface="Calibri"/>
                <a:cs typeface="Calibri"/>
              </a:rPr>
              <a:t>in </a:t>
            </a:r>
            <a:r>
              <a:rPr sz="2030" dirty="0">
                <a:latin typeface="Calibri"/>
                <a:cs typeface="Calibri"/>
              </a:rPr>
              <a:t>which order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will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invoked</a:t>
            </a:r>
            <a:endParaRPr sz="2030">
              <a:latin typeface="Calibri"/>
              <a:cs typeface="Calibri"/>
            </a:endParaRPr>
          </a:p>
          <a:p>
            <a:pPr marL="1153707">
              <a:spcBef>
                <a:spcPts val="688"/>
              </a:spcBef>
            </a:pPr>
            <a:r>
              <a:rPr sz="1279" spc="13" dirty="0">
                <a:solidFill>
                  <a:srgbClr val="0000FF"/>
                </a:solidFill>
                <a:latin typeface="Consolas"/>
                <a:cs typeface="Consolas"/>
              </a:rPr>
              <a:t>using</a:t>
            </a:r>
            <a:r>
              <a:rPr sz="1279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0000FF"/>
                </a:solidFill>
                <a:latin typeface="Consolas"/>
                <a:cs typeface="Consolas"/>
              </a:rPr>
              <a:t>namespace</a:t>
            </a:r>
            <a:r>
              <a:rPr sz="1279" spc="-13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std</a:t>
            </a:r>
            <a:r>
              <a:rPr sz="1279" spc="-9" dirty="0">
                <a:latin typeface="Consolas"/>
                <a:cs typeface="Consolas"/>
              </a:rPr>
              <a:t> </a:t>
            </a:r>
            <a:r>
              <a:rPr sz="1279" spc="18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1153707">
              <a:spcBef>
                <a:spcPts val="31"/>
              </a:spcBef>
            </a:pPr>
            <a:r>
              <a:rPr sz="1279" spc="18" dirty="0">
                <a:latin typeface="Consolas"/>
                <a:cs typeface="Consolas"/>
              </a:rPr>
              <a:t>cout</a:t>
            </a:r>
            <a:r>
              <a:rPr sz="1279" spc="-4" dirty="0"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008A8A"/>
                </a:solidFill>
                <a:latin typeface="Consolas"/>
                <a:cs typeface="Consolas"/>
              </a:rPr>
              <a:t>&lt;&lt;</a:t>
            </a:r>
            <a:r>
              <a:rPr sz="1279" spc="4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483D8A"/>
                </a:solidFill>
                <a:latin typeface="Consolas"/>
                <a:cs typeface="Consolas"/>
              </a:rPr>
              <a:t>a</a:t>
            </a:r>
            <a:r>
              <a:rPr sz="1279" spc="13" dirty="0">
                <a:latin typeface="Consolas"/>
                <a:cs typeface="Consolas"/>
              </a:rPr>
              <a:t>()</a:t>
            </a:r>
            <a:r>
              <a:rPr sz="1279" spc="4" dirty="0">
                <a:latin typeface="Consolas"/>
                <a:cs typeface="Consolas"/>
              </a:rPr>
              <a:t> </a:t>
            </a:r>
            <a:r>
              <a:rPr sz="1279" spc="9" dirty="0">
                <a:solidFill>
                  <a:srgbClr val="008A8A"/>
                </a:solidFill>
                <a:latin typeface="Consolas"/>
                <a:cs typeface="Consolas"/>
              </a:rPr>
              <a:t>&lt;&lt;</a:t>
            </a:r>
            <a:r>
              <a:rPr sz="1279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483D8A"/>
                </a:solidFill>
                <a:latin typeface="Consolas"/>
                <a:cs typeface="Consolas"/>
              </a:rPr>
              <a:t>b</a:t>
            </a:r>
            <a:r>
              <a:rPr sz="1279" spc="13" dirty="0">
                <a:latin typeface="Consolas"/>
                <a:cs typeface="Consolas"/>
              </a:rPr>
              <a:t>()</a:t>
            </a:r>
            <a:r>
              <a:rPr sz="1279" dirty="0"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008A8A"/>
                </a:solidFill>
                <a:latin typeface="Consolas"/>
                <a:cs typeface="Consolas"/>
              </a:rPr>
              <a:t>&lt;&lt;</a:t>
            </a:r>
            <a:r>
              <a:rPr sz="1279" spc="4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483D8A"/>
                </a:solidFill>
                <a:latin typeface="Consolas"/>
                <a:cs typeface="Consolas"/>
              </a:rPr>
              <a:t>c</a:t>
            </a:r>
            <a:r>
              <a:rPr sz="1279" spc="13" dirty="0">
                <a:latin typeface="Consolas"/>
                <a:cs typeface="Consolas"/>
              </a:rPr>
              <a:t>() </a:t>
            </a:r>
            <a:r>
              <a:rPr sz="1279" spc="18" dirty="0"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>
              <a:spcBef>
                <a:spcPts val="9"/>
              </a:spcBef>
            </a:pPr>
            <a:endParaRPr sz="1368">
              <a:latin typeface="Consolas"/>
              <a:cs typeface="Consolas"/>
            </a:endParaRPr>
          </a:p>
          <a:p>
            <a:pPr marL="1153707"/>
            <a:r>
              <a:rPr sz="1279" spc="13" dirty="0">
                <a:latin typeface="Consolas"/>
                <a:cs typeface="Consolas"/>
              </a:rPr>
              <a:t>cout.</a:t>
            </a:r>
            <a:r>
              <a:rPr sz="1279" spc="13" dirty="0">
                <a:solidFill>
                  <a:srgbClr val="008080"/>
                </a:solidFill>
                <a:latin typeface="Consolas"/>
                <a:cs typeface="Consolas"/>
              </a:rPr>
              <a:t>operator&lt;&lt;</a:t>
            </a:r>
            <a:r>
              <a:rPr sz="1279" spc="13" dirty="0">
                <a:latin typeface="Consolas"/>
                <a:cs typeface="Consolas"/>
              </a:rPr>
              <a:t>(</a:t>
            </a:r>
            <a:r>
              <a:rPr sz="1279" spc="13" dirty="0">
                <a:solidFill>
                  <a:srgbClr val="483D8A"/>
                </a:solidFill>
                <a:latin typeface="Consolas"/>
                <a:cs typeface="Consolas"/>
              </a:rPr>
              <a:t>a</a:t>
            </a:r>
            <a:r>
              <a:rPr sz="1279" spc="13" dirty="0">
                <a:latin typeface="Consolas"/>
                <a:cs typeface="Consolas"/>
              </a:rPr>
              <a:t>()).</a:t>
            </a:r>
            <a:r>
              <a:rPr sz="1279" spc="13" dirty="0">
                <a:solidFill>
                  <a:srgbClr val="008080"/>
                </a:solidFill>
                <a:latin typeface="Consolas"/>
                <a:cs typeface="Consolas"/>
              </a:rPr>
              <a:t>operator&lt;&lt;</a:t>
            </a:r>
            <a:r>
              <a:rPr sz="1279" spc="13" dirty="0">
                <a:latin typeface="Consolas"/>
                <a:cs typeface="Consolas"/>
              </a:rPr>
              <a:t>(</a:t>
            </a:r>
            <a:r>
              <a:rPr sz="1279" spc="13" dirty="0">
                <a:solidFill>
                  <a:srgbClr val="483D8A"/>
                </a:solidFill>
                <a:latin typeface="Consolas"/>
                <a:cs typeface="Consolas"/>
              </a:rPr>
              <a:t>b</a:t>
            </a:r>
            <a:r>
              <a:rPr sz="1279" spc="13" dirty="0">
                <a:latin typeface="Consolas"/>
                <a:cs typeface="Consolas"/>
              </a:rPr>
              <a:t>()).</a:t>
            </a:r>
            <a:r>
              <a:rPr sz="1279" spc="13" dirty="0">
                <a:solidFill>
                  <a:srgbClr val="008080"/>
                </a:solidFill>
                <a:latin typeface="Consolas"/>
                <a:cs typeface="Consolas"/>
              </a:rPr>
              <a:t>operator&lt;&lt;</a:t>
            </a:r>
            <a:r>
              <a:rPr sz="1279" spc="13" dirty="0">
                <a:latin typeface="Consolas"/>
                <a:cs typeface="Consolas"/>
              </a:rPr>
              <a:t>(</a:t>
            </a:r>
            <a:r>
              <a:rPr sz="1279" spc="13" dirty="0">
                <a:solidFill>
                  <a:srgbClr val="483D8A"/>
                </a:solidFill>
                <a:latin typeface="Consolas"/>
                <a:cs typeface="Consolas"/>
              </a:rPr>
              <a:t>c</a:t>
            </a:r>
            <a:r>
              <a:rPr sz="1279" spc="13" dirty="0">
                <a:latin typeface="Consolas"/>
                <a:cs typeface="Consolas"/>
              </a:rPr>
              <a:t>());</a:t>
            </a:r>
            <a:endParaRPr sz="1279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6310" y="4459045"/>
            <a:ext cx="266700" cy="103654"/>
          </a:xfrm>
          <a:custGeom>
            <a:avLst/>
            <a:gdLst/>
            <a:ahLst/>
            <a:cxnLst/>
            <a:rect l="l" t="t" r="r" b="b"/>
            <a:pathLst>
              <a:path w="302260" h="117475">
                <a:moveTo>
                  <a:pt x="301751" y="0"/>
                </a:moveTo>
                <a:lnTo>
                  <a:pt x="300966" y="22788"/>
                </a:lnTo>
                <a:lnTo>
                  <a:pt x="298894" y="41719"/>
                </a:lnTo>
                <a:lnTo>
                  <a:pt x="295965" y="54649"/>
                </a:lnTo>
                <a:lnTo>
                  <a:pt x="292607" y="59436"/>
                </a:lnTo>
                <a:lnTo>
                  <a:pt x="160019" y="59436"/>
                </a:lnTo>
                <a:lnTo>
                  <a:pt x="156662" y="63984"/>
                </a:lnTo>
                <a:lnTo>
                  <a:pt x="153733" y="76390"/>
                </a:lnTo>
                <a:lnTo>
                  <a:pt x="151661" y="94797"/>
                </a:lnTo>
                <a:lnTo>
                  <a:pt x="150875" y="117348"/>
                </a:lnTo>
                <a:lnTo>
                  <a:pt x="150090" y="94797"/>
                </a:lnTo>
                <a:lnTo>
                  <a:pt x="148018" y="76390"/>
                </a:lnTo>
                <a:lnTo>
                  <a:pt x="145089" y="63984"/>
                </a:lnTo>
                <a:lnTo>
                  <a:pt x="141732" y="59436"/>
                </a:lnTo>
                <a:lnTo>
                  <a:pt x="9144" y="59436"/>
                </a:lnTo>
                <a:lnTo>
                  <a:pt x="5786" y="54649"/>
                </a:lnTo>
                <a:lnTo>
                  <a:pt x="2857" y="41719"/>
                </a:lnTo>
                <a:lnTo>
                  <a:pt x="785" y="22788"/>
                </a:lnTo>
                <a:lnTo>
                  <a:pt x="0" y="0"/>
                </a:lnTo>
              </a:path>
            </a:pathLst>
          </a:custGeom>
          <a:ln w="22859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890694" y="4459045"/>
            <a:ext cx="266700" cy="103654"/>
          </a:xfrm>
          <a:custGeom>
            <a:avLst/>
            <a:gdLst/>
            <a:ahLst/>
            <a:cxnLst/>
            <a:rect l="l" t="t" r="r" b="b"/>
            <a:pathLst>
              <a:path w="302260" h="117475">
                <a:moveTo>
                  <a:pt x="301751" y="0"/>
                </a:moveTo>
                <a:lnTo>
                  <a:pt x="300966" y="22788"/>
                </a:lnTo>
                <a:lnTo>
                  <a:pt x="298894" y="41719"/>
                </a:lnTo>
                <a:lnTo>
                  <a:pt x="295965" y="54649"/>
                </a:lnTo>
                <a:lnTo>
                  <a:pt x="292607" y="59436"/>
                </a:lnTo>
                <a:lnTo>
                  <a:pt x="160019" y="59436"/>
                </a:lnTo>
                <a:lnTo>
                  <a:pt x="156662" y="63984"/>
                </a:lnTo>
                <a:lnTo>
                  <a:pt x="153733" y="76390"/>
                </a:lnTo>
                <a:lnTo>
                  <a:pt x="151661" y="94797"/>
                </a:lnTo>
                <a:lnTo>
                  <a:pt x="150875" y="117348"/>
                </a:lnTo>
                <a:lnTo>
                  <a:pt x="150090" y="94797"/>
                </a:lnTo>
                <a:lnTo>
                  <a:pt x="148018" y="76390"/>
                </a:lnTo>
                <a:lnTo>
                  <a:pt x="145089" y="63984"/>
                </a:lnTo>
                <a:lnTo>
                  <a:pt x="141732" y="59436"/>
                </a:lnTo>
                <a:lnTo>
                  <a:pt x="9144" y="59436"/>
                </a:lnTo>
                <a:lnTo>
                  <a:pt x="5786" y="54649"/>
                </a:lnTo>
                <a:lnTo>
                  <a:pt x="2857" y="41719"/>
                </a:lnTo>
                <a:lnTo>
                  <a:pt x="785" y="22788"/>
                </a:lnTo>
                <a:lnTo>
                  <a:pt x="0" y="0"/>
                </a:lnTo>
              </a:path>
            </a:pathLst>
          </a:custGeom>
          <a:ln w="22859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6355079" y="4441563"/>
            <a:ext cx="266700" cy="103654"/>
          </a:xfrm>
          <a:custGeom>
            <a:avLst/>
            <a:gdLst/>
            <a:ahLst/>
            <a:cxnLst/>
            <a:rect l="l" t="t" r="r" b="b"/>
            <a:pathLst>
              <a:path w="302259" h="117475">
                <a:moveTo>
                  <a:pt x="301751" y="0"/>
                </a:moveTo>
                <a:lnTo>
                  <a:pt x="300966" y="22788"/>
                </a:lnTo>
                <a:lnTo>
                  <a:pt x="298894" y="41719"/>
                </a:lnTo>
                <a:lnTo>
                  <a:pt x="295965" y="54649"/>
                </a:lnTo>
                <a:lnTo>
                  <a:pt x="292607" y="59436"/>
                </a:lnTo>
                <a:lnTo>
                  <a:pt x="160019" y="59436"/>
                </a:lnTo>
                <a:lnTo>
                  <a:pt x="156662" y="63984"/>
                </a:lnTo>
                <a:lnTo>
                  <a:pt x="153733" y="76390"/>
                </a:lnTo>
                <a:lnTo>
                  <a:pt x="151661" y="94797"/>
                </a:lnTo>
                <a:lnTo>
                  <a:pt x="150875" y="117348"/>
                </a:lnTo>
                <a:lnTo>
                  <a:pt x="150090" y="94797"/>
                </a:lnTo>
                <a:lnTo>
                  <a:pt x="148018" y="76390"/>
                </a:lnTo>
                <a:lnTo>
                  <a:pt x="145089" y="63984"/>
                </a:lnTo>
                <a:lnTo>
                  <a:pt x="141732" y="59436"/>
                </a:lnTo>
                <a:lnTo>
                  <a:pt x="9144" y="59436"/>
                </a:lnTo>
                <a:lnTo>
                  <a:pt x="5786" y="54649"/>
                </a:lnTo>
                <a:lnTo>
                  <a:pt x="2857" y="41719"/>
                </a:lnTo>
                <a:lnTo>
                  <a:pt x="785" y="22788"/>
                </a:lnTo>
                <a:lnTo>
                  <a:pt x="0" y="0"/>
                </a:lnTo>
              </a:path>
            </a:pathLst>
          </a:custGeom>
          <a:ln w="22859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8" name="object 8"/>
          <p:cNvGrpSpPr/>
          <p:nvPr/>
        </p:nvGrpSpPr>
        <p:grpSpPr>
          <a:xfrm>
            <a:off x="3421603" y="4789170"/>
            <a:ext cx="275665" cy="275665"/>
            <a:chOff x="3725417" y="5427726"/>
            <a:chExt cx="312420" cy="312420"/>
          </a:xfrm>
        </p:grpSpPr>
        <p:sp>
          <p:nvSpPr>
            <p:cNvPr id="9" name="object 9"/>
            <p:cNvSpPr/>
            <p:nvPr/>
          </p:nvSpPr>
          <p:spPr>
            <a:xfrm>
              <a:off x="3730751" y="5433060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6" y="301751"/>
                  </a:move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30751" y="5433060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5"/>
                  </a:move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05202" y="4805559"/>
            <a:ext cx="10701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85988" y="4789170"/>
            <a:ext cx="275665" cy="275665"/>
            <a:chOff x="5385053" y="5427726"/>
            <a:chExt cx="312420" cy="312420"/>
          </a:xfrm>
        </p:grpSpPr>
        <p:sp>
          <p:nvSpPr>
            <p:cNvPr id="13" name="object 13"/>
            <p:cNvSpPr/>
            <p:nvPr/>
          </p:nvSpPr>
          <p:spPr>
            <a:xfrm>
              <a:off x="5390387" y="5433060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6" y="301751"/>
                  </a:move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0387" y="5433060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5"/>
                  </a:move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69584" y="4805559"/>
            <a:ext cx="10701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50373" y="4789170"/>
            <a:ext cx="275665" cy="275665"/>
            <a:chOff x="7044689" y="5427726"/>
            <a:chExt cx="312420" cy="312420"/>
          </a:xfrm>
        </p:grpSpPr>
        <p:sp>
          <p:nvSpPr>
            <p:cNvPr id="17" name="object 17"/>
            <p:cNvSpPr/>
            <p:nvPr/>
          </p:nvSpPr>
          <p:spPr>
            <a:xfrm>
              <a:off x="7050023" y="5433060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150876" y="301751"/>
                  </a:move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050023" y="5433060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0" y="150875"/>
                  </a:move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33966" y="4805559"/>
            <a:ext cx="10701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83441" y="5189220"/>
            <a:ext cx="1709457" cy="103654"/>
          </a:xfrm>
          <a:custGeom>
            <a:avLst/>
            <a:gdLst/>
            <a:ahLst/>
            <a:cxnLst/>
            <a:rect l="l" t="t" r="r" b="b"/>
            <a:pathLst>
              <a:path w="1937385" h="117475">
                <a:moveTo>
                  <a:pt x="1937004" y="0"/>
                </a:moveTo>
                <a:lnTo>
                  <a:pt x="1936218" y="22550"/>
                </a:lnTo>
                <a:lnTo>
                  <a:pt x="1934146" y="40957"/>
                </a:lnTo>
                <a:lnTo>
                  <a:pt x="1931217" y="53363"/>
                </a:lnTo>
                <a:lnTo>
                  <a:pt x="1927860" y="57912"/>
                </a:lnTo>
                <a:lnTo>
                  <a:pt x="978408" y="57912"/>
                </a:lnTo>
                <a:lnTo>
                  <a:pt x="975050" y="62698"/>
                </a:lnTo>
                <a:lnTo>
                  <a:pt x="972121" y="75628"/>
                </a:lnTo>
                <a:lnTo>
                  <a:pt x="970049" y="94559"/>
                </a:lnTo>
                <a:lnTo>
                  <a:pt x="969264" y="117348"/>
                </a:lnTo>
                <a:lnTo>
                  <a:pt x="968454" y="94559"/>
                </a:lnTo>
                <a:lnTo>
                  <a:pt x="966216" y="75628"/>
                </a:lnTo>
                <a:lnTo>
                  <a:pt x="962834" y="62698"/>
                </a:lnTo>
                <a:lnTo>
                  <a:pt x="958596" y="57912"/>
                </a:lnTo>
                <a:lnTo>
                  <a:pt x="10667" y="57912"/>
                </a:lnTo>
                <a:lnTo>
                  <a:pt x="6429" y="53363"/>
                </a:lnTo>
                <a:lnTo>
                  <a:pt x="3047" y="40957"/>
                </a:lnTo>
                <a:lnTo>
                  <a:pt x="809" y="22550"/>
                </a:lnTo>
                <a:lnTo>
                  <a:pt x="0" y="0"/>
                </a:lnTo>
              </a:path>
            </a:pathLst>
          </a:custGeom>
          <a:ln w="22859">
            <a:solidFill>
              <a:srgbClr val="548234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3810896" y="5181152"/>
            <a:ext cx="1479176" cy="103654"/>
          </a:xfrm>
          <a:custGeom>
            <a:avLst/>
            <a:gdLst/>
            <a:ahLst/>
            <a:cxnLst/>
            <a:rect l="l" t="t" r="r" b="b"/>
            <a:pathLst>
              <a:path w="1676400" h="117475">
                <a:moveTo>
                  <a:pt x="1676400" y="0"/>
                </a:moveTo>
                <a:lnTo>
                  <a:pt x="1675614" y="23431"/>
                </a:lnTo>
                <a:lnTo>
                  <a:pt x="1673542" y="42291"/>
                </a:lnTo>
                <a:lnTo>
                  <a:pt x="1670613" y="54864"/>
                </a:lnTo>
                <a:lnTo>
                  <a:pt x="1667256" y="59436"/>
                </a:lnTo>
                <a:lnTo>
                  <a:pt x="847343" y="59436"/>
                </a:lnTo>
                <a:lnTo>
                  <a:pt x="843986" y="63984"/>
                </a:lnTo>
                <a:lnTo>
                  <a:pt x="841057" y="76390"/>
                </a:lnTo>
                <a:lnTo>
                  <a:pt x="838985" y="94797"/>
                </a:lnTo>
                <a:lnTo>
                  <a:pt x="838200" y="117348"/>
                </a:lnTo>
                <a:lnTo>
                  <a:pt x="837414" y="94797"/>
                </a:lnTo>
                <a:lnTo>
                  <a:pt x="835342" y="76390"/>
                </a:lnTo>
                <a:lnTo>
                  <a:pt x="832413" y="63984"/>
                </a:lnTo>
                <a:lnTo>
                  <a:pt x="829056" y="59436"/>
                </a:lnTo>
                <a:lnTo>
                  <a:pt x="9144" y="59436"/>
                </a:lnTo>
                <a:lnTo>
                  <a:pt x="5786" y="54863"/>
                </a:lnTo>
                <a:lnTo>
                  <a:pt x="2857" y="42290"/>
                </a:lnTo>
                <a:lnTo>
                  <a:pt x="785" y="23431"/>
                </a:lnTo>
                <a:lnTo>
                  <a:pt x="0" y="0"/>
                </a:lnTo>
              </a:path>
            </a:pathLst>
          </a:custGeom>
          <a:ln w="22859">
            <a:solidFill>
              <a:srgbClr val="548234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5408407" y="5189219"/>
            <a:ext cx="1353110" cy="89087"/>
          </a:xfrm>
          <a:custGeom>
            <a:avLst/>
            <a:gdLst/>
            <a:ahLst/>
            <a:cxnLst/>
            <a:rect l="l" t="t" r="r" b="b"/>
            <a:pathLst>
              <a:path w="1533525" h="100964">
                <a:moveTo>
                  <a:pt x="1533144" y="0"/>
                </a:moveTo>
                <a:lnTo>
                  <a:pt x="1532596" y="19431"/>
                </a:lnTo>
                <a:lnTo>
                  <a:pt x="1531048" y="35433"/>
                </a:lnTo>
                <a:lnTo>
                  <a:pt x="1528643" y="46291"/>
                </a:lnTo>
                <a:lnTo>
                  <a:pt x="1525524" y="50292"/>
                </a:lnTo>
                <a:lnTo>
                  <a:pt x="775716" y="50292"/>
                </a:lnTo>
                <a:lnTo>
                  <a:pt x="772358" y="54292"/>
                </a:lnTo>
                <a:lnTo>
                  <a:pt x="769429" y="65151"/>
                </a:lnTo>
                <a:lnTo>
                  <a:pt x="767357" y="81153"/>
                </a:lnTo>
                <a:lnTo>
                  <a:pt x="766572" y="100584"/>
                </a:lnTo>
                <a:lnTo>
                  <a:pt x="766024" y="81153"/>
                </a:lnTo>
                <a:lnTo>
                  <a:pt x="764476" y="65151"/>
                </a:lnTo>
                <a:lnTo>
                  <a:pt x="762071" y="54292"/>
                </a:lnTo>
                <a:lnTo>
                  <a:pt x="758952" y="50292"/>
                </a:lnTo>
                <a:lnTo>
                  <a:pt x="7620" y="50292"/>
                </a:lnTo>
                <a:lnTo>
                  <a:pt x="4500" y="46291"/>
                </a:lnTo>
                <a:lnTo>
                  <a:pt x="2095" y="35433"/>
                </a:lnTo>
                <a:lnTo>
                  <a:pt x="547" y="19431"/>
                </a:lnTo>
                <a:lnTo>
                  <a:pt x="0" y="0"/>
                </a:lnTo>
              </a:path>
            </a:pathLst>
          </a:custGeom>
          <a:ln w="22860">
            <a:solidFill>
              <a:srgbClr val="548234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23" name="object 23"/>
          <p:cNvGrpSpPr/>
          <p:nvPr/>
        </p:nvGrpSpPr>
        <p:grpSpPr>
          <a:xfrm>
            <a:off x="2700842" y="5460178"/>
            <a:ext cx="275665" cy="275665"/>
            <a:chOff x="2908554" y="6188202"/>
            <a:chExt cx="312420" cy="312420"/>
          </a:xfrm>
        </p:grpSpPr>
        <p:sp>
          <p:nvSpPr>
            <p:cNvPr id="24" name="object 24"/>
            <p:cNvSpPr/>
            <p:nvPr/>
          </p:nvSpPr>
          <p:spPr>
            <a:xfrm>
              <a:off x="2913888" y="6193536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6" y="301751"/>
                  </a:move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168" y="7790"/>
                  </a:lnTo>
                  <a:lnTo>
                    <a:pt x="239536" y="29407"/>
                  </a:lnTo>
                  <a:lnTo>
                    <a:pt x="272344" y="62215"/>
                  </a:lnTo>
                  <a:lnTo>
                    <a:pt x="293961" y="103583"/>
                  </a:lnTo>
                  <a:lnTo>
                    <a:pt x="301752" y="150875"/>
                  </a:lnTo>
                  <a:lnTo>
                    <a:pt x="293961" y="198753"/>
                  </a:lnTo>
                  <a:lnTo>
                    <a:pt x="272344" y="240194"/>
                  </a:lnTo>
                  <a:lnTo>
                    <a:pt x="239536" y="272783"/>
                  </a:lnTo>
                  <a:lnTo>
                    <a:pt x="198168" y="294107"/>
                  </a:lnTo>
                  <a:lnTo>
                    <a:pt x="150876" y="301751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2913888" y="6193536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5"/>
                  </a:move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168" y="7790"/>
                  </a:lnTo>
                  <a:lnTo>
                    <a:pt x="239536" y="29407"/>
                  </a:lnTo>
                  <a:lnTo>
                    <a:pt x="272344" y="62215"/>
                  </a:lnTo>
                  <a:lnTo>
                    <a:pt x="293961" y="103583"/>
                  </a:lnTo>
                  <a:lnTo>
                    <a:pt x="301752" y="150875"/>
                  </a:lnTo>
                  <a:lnTo>
                    <a:pt x="293961" y="198753"/>
                  </a:lnTo>
                  <a:lnTo>
                    <a:pt x="272344" y="240194"/>
                  </a:lnTo>
                  <a:lnTo>
                    <a:pt x="239536" y="272783"/>
                  </a:lnTo>
                  <a:lnTo>
                    <a:pt x="198168" y="294107"/>
                  </a:lnTo>
                  <a:lnTo>
                    <a:pt x="150876" y="301751"/>
                  </a:ln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784409" y="5476523"/>
            <a:ext cx="10701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412651" y="5460178"/>
            <a:ext cx="275665" cy="275665"/>
            <a:chOff x="4848605" y="6188202"/>
            <a:chExt cx="312420" cy="312420"/>
          </a:xfrm>
        </p:grpSpPr>
        <p:sp>
          <p:nvSpPr>
            <p:cNvPr id="28" name="object 28"/>
            <p:cNvSpPr/>
            <p:nvPr/>
          </p:nvSpPr>
          <p:spPr>
            <a:xfrm>
              <a:off x="4853939" y="6193536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6" y="301751"/>
                  </a:move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4853939" y="6193536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5"/>
                  </a:moveTo>
                  <a:lnTo>
                    <a:pt x="7644" y="103583"/>
                  </a:lnTo>
                  <a:lnTo>
                    <a:pt x="28968" y="62215"/>
                  </a:lnTo>
                  <a:lnTo>
                    <a:pt x="61557" y="29407"/>
                  </a:lnTo>
                  <a:lnTo>
                    <a:pt x="102998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lnTo>
                    <a:pt x="102998" y="294107"/>
                  </a:lnTo>
                  <a:lnTo>
                    <a:pt x="61557" y="272783"/>
                  </a:lnTo>
                  <a:lnTo>
                    <a:pt x="28968" y="240194"/>
                  </a:lnTo>
                  <a:lnTo>
                    <a:pt x="7644" y="198753"/>
                  </a:lnTo>
                  <a:lnTo>
                    <a:pt x="0" y="150875"/>
                  </a:lnTo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496221" y="5476523"/>
            <a:ext cx="10701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46961" y="5460178"/>
            <a:ext cx="275665" cy="275665"/>
            <a:chOff x="6587489" y="6188202"/>
            <a:chExt cx="312420" cy="312420"/>
          </a:xfrm>
        </p:grpSpPr>
        <p:sp>
          <p:nvSpPr>
            <p:cNvPr id="32" name="object 32"/>
            <p:cNvSpPr/>
            <p:nvPr/>
          </p:nvSpPr>
          <p:spPr>
            <a:xfrm>
              <a:off x="6592823" y="6193536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150876" y="301751"/>
                  </a:moveTo>
                  <a:lnTo>
                    <a:pt x="103583" y="294107"/>
                  </a:lnTo>
                  <a:lnTo>
                    <a:pt x="62215" y="272783"/>
                  </a:lnTo>
                  <a:lnTo>
                    <a:pt x="29407" y="240194"/>
                  </a:lnTo>
                  <a:lnTo>
                    <a:pt x="7790" y="198753"/>
                  </a:lnTo>
                  <a:lnTo>
                    <a:pt x="0" y="150875"/>
                  </a:lnTo>
                  <a:lnTo>
                    <a:pt x="7790" y="103583"/>
                  </a:lnTo>
                  <a:lnTo>
                    <a:pt x="29407" y="62215"/>
                  </a:lnTo>
                  <a:lnTo>
                    <a:pt x="62215" y="29407"/>
                  </a:lnTo>
                  <a:lnTo>
                    <a:pt x="103583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6592823" y="6193536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0" y="150875"/>
                  </a:moveTo>
                  <a:lnTo>
                    <a:pt x="7790" y="103583"/>
                  </a:lnTo>
                  <a:lnTo>
                    <a:pt x="29407" y="62215"/>
                  </a:lnTo>
                  <a:lnTo>
                    <a:pt x="62215" y="29407"/>
                  </a:lnTo>
                  <a:lnTo>
                    <a:pt x="103583" y="7790"/>
                  </a:lnTo>
                  <a:lnTo>
                    <a:pt x="150876" y="0"/>
                  </a:lnTo>
                  <a:lnTo>
                    <a:pt x="198753" y="7790"/>
                  </a:lnTo>
                  <a:lnTo>
                    <a:pt x="240194" y="29407"/>
                  </a:lnTo>
                  <a:lnTo>
                    <a:pt x="272783" y="62215"/>
                  </a:lnTo>
                  <a:lnTo>
                    <a:pt x="294107" y="103583"/>
                  </a:lnTo>
                  <a:lnTo>
                    <a:pt x="301752" y="150875"/>
                  </a:lnTo>
                  <a:lnTo>
                    <a:pt x="294107" y="198753"/>
                  </a:lnTo>
                  <a:lnTo>
                    <a:pt x="272783" y="240194"/>
                  </a:lnTo>
                  <a:lnTo>
                    <a:pt x="240194" y="272783"/>
                  </a:lnTo>
                  <a:lnTo>
                    <a:pt x="198753" y="294107"/>
                  </a:lnTo>
                  <a:lnTo>
                    <a:pt x="150876" y="301751"/>
                  </a:lnTo>
                  <a:lnTo>
                    <a:pt x="103583" y="294107"/>
                  </a:lnTo>
                  <a:lnTo>
                    <a:pt x="62215" y="272783"/>
                  </a:lnTo>
                  <a:lnTo>
                    <a:pt x="29407" y="240194"/>
                  </a:lnTo>
                  <a:lnTo>
                    <a:pt x="7790" y="198753"/>
                  </a:lnTo>
                  <a:lnTo>
                    <a:pt x="0" y="150875"/>
                  </a:lnTo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030541" y="5476523"/>
            <a:ext cx="10701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1914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61275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5" dirty="0"/>
              <a:t>E</a:t>
            </a:r>
            <a:r>
              <a:rPr sz="3177" spc="-159" dirty="0"/>
              <a:t>v</a:t>
            </a:r>
            <a:r>
              <a:rPr sz="3177" spc="-97" dirty="0"/>
              <a:t>a</a:t>
            </a:r>
            <a:r>
              <a:rPr sz="3177" spc="-79" dirty="0"/>
              <a:t>l</a:t>
            </a:r>
            <a:r>
              <a:rPr sz="3177" spc="-71" dirty="0"/>
              <a:t>u</a:t>
            </a:r>
            <a:r>
              <a:rPr sz="3177" spc="-132" dirty="0"/>
              <a:t>a</a:t>
            </a:r>
            <a:r>
              <a:rPr sz="3177" spc="-79" dirty="0"/>
              <a:t>ti</a:t>
            </a:r>
            <a:r>
              <a:rPr sz="3177" spc="-75" dirty="0"/>
              <a:t>o</a:t>
            </a:r>
            <a:r>
              <a:rPr sz="3177" spc="-40" dirty="0"/>
              <a:t>n</a:t>
            </a:r>
            <a:r>
              <a:rPr sz="3177" spc="-75" dirty="0"/>
              <a:t> </a:t>
            </a:r>
            <a:r>
              <a:rPr sz="3177" spc="-101" dirty="0"/>
              <a:t>O</a:t>
            </a:r>
            <a:r>
              <a:rPr sz="3177" spc="-75" dirty="0"/>
              <a:t>r</a:t>
            </a:r>
            <a:r>
              <a:rPr sz="3177" spc="-71" dirty="0"/>
              <a:t>d</a:t>
            </a:r>
            <a:r>
              <a:rPr sz="3177" spc="-35" dirty="0"/>
              <a:t>e</a:t>
            </a:r>
            <a:r>
              <a:rPr sz="3177" spc="-26" dirty="0"/>
              <a:t>r</a:t>
            </a:r>
            <a:endParaRPr sz="3177" dirty="0"/>
          </a:p>
        </p:txBody>
      </p:sp>
      <p:sp>
        <p:nvSpPr>
          <p:cNvPr id="4" name="object 4"/>
          <p:cNvSpPr/>
          <p:nvPr/>
        </p:nvSpPr>
        <p:spPr>
          <a:xfrm>
            <a:off x="2684032" y="2563008"/>
            <a:ext cx="3777503" cy="2398059"/>
          </a:xfrm>
          <a:custGeom>
            <a:avLst/>
            <a:gdLst/>
            <a:ahLst/>
            <a:cxnLst/>
            <a:rect l="l" t="t" r="r" b="b"/>
            <a:pathLst>
              <a:path w="4281170" h="2717800">
                <a:moveTo>
                  <a:pt x="4280916" y="2717291"/>
                </a:moveTo>
                <a:lnTo>
                  <a:pt x="0" y="2717291"/>
                </a:lnTo>
                <a:lnTo>
                  <a:pt x="0" y="0"/>
                </a:lnTo>
                <a:lnTo>
                  <a:pt x="4280916" y="0"/>
                </a:lnTo>
                <a:lnTo>
                  <a:pt x="4280916" y="2717291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5412439" y="3818551"/>
            <a:ext cx="253813" cy="719669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</a:pPr>
            <a:r>
              <a:rPr sz="1147" i="1" spc="9" dirty="0">
                <a:solidFill>
                  <a:srgbClr val="546E79"/>
                </a:solidFill>
                <a:latin typeface="Consolas"/>
                <a:cs typeface="Consolas"/>
              </a:rPr>
              <a:t>/</a:t>
            </a:r>
            <a:r>
              <a:rPr sz="1147" i="1" spc="-4" dirty="0">
                <a:solidFill>
                  <a:srgbClr val="546E79"/>
                </a:solidFill>
                <a:latin typeface="Consolas"/>
                <a:cs typeface="Consolas"/>
              </a:rPr>
              <a:t>/</a:t>
            </a:r>
            <a:r>
              <a:rPr sz="1147" i="1" spc="9" dirty="0">
                <a:solidFill>
                  <a:srgbClr val="546E79"/>
                </a:solidFill>
                <a:latin typeface="Consolas"/>
                <a:cs typeface="Consolas"/>
              </a:rPr>
              <a:t>1</a:t>
            </a:r>
            <a:endParaRPr sz="1147">
              <a:latin typeface="Consolas"/>
              <a:cs typeface="Consolas"/>
            </a:endParaRPr>
          </a:p>
          <a:p>
            <a:pPr>
              <a:spcBef>
                <a:spcPts val="18"/>
              </a:spcBef>
            </a:pPr>
            <a:r>
              <a:rPr sz="1147" i="1" spc="9" dirty="0">
                <a:solidFill>
                  <a:srgbClr val="546E79"/>
                </a:solidFill>
                <a:latin typeface="Consolas"/>
                <a:cs typeface="Consolas"/>
              </a:rPr>
              <a:t>/</a:t>
            </a:r>
            <a:r>
              <a:rPr sz="1147" i="1" spc="-4" dirty="0">
                <a:solidFill>
                  <a:srgbClr val="546E79"/>
                </a:solidFill>
                <a:latin typeface="Consolas"/>
                <a:cs typeface="Consolas"/>
              </a:rPr>
              <a:t>/</a:t>
            </a:r>
            <a:r>
              <a:rPr sz="1147" i="1" spc="9" dirty="0">
                <a:solidFill>
                  <a:srgbClr val="546E79"/>
                </a:solidFill>
                <a:latin typeface="Consolas"/>
                <a:cs typeface="Consolas"/>
              </a:rPr>
              <a:t>2</a:t>
            </a:r>
            <a:endParaRPr sz="1147">
              <a:latin typeface="Consolas"/>
              <a:cs typeface="Consolas"/>
            </a:endParaRPr>
          </a:p>
          <a:p>
            <a:pPr>
              <a:spcBef>
                <a:spcPts val="22"/>
              </a:spcBef>
            </a:pPr>
            <a:r>
              <a:rPr sz="1147" i="1" spc="9" dirty="0">
                <a:solidFill>
                  <a:srgbClr val="546E79"/>
                </a:solidFill>
                <a:latin typeface="Consolas"/>
                <a:cs typeface="Consolas"/>
              </a:rPr>
              <a:t>/</a:t>
            </a:r>
            <a:r>
              <a:rPr sz="1147" i="1" spc="-4" dirty="0">
                <a:solidFill>
                  <a:srgbClr val="546E79"/>
                </a:solidFill>
                <a:latin typeface="Consolas"/>
                <a:cs typeface="Consolas"/>
              </a:rPr>
              <a:t>/</a:t>
            </a:r>
            <a:r>
              <a:rPr sz="1147" i="1" spc="9" dirty="0">
                <a:solidFill>
                  <a:srgbClr val="546E79"/>
                </a:solidFill>
                <a:latin typeface="Consolas"/>
                <a:cs typeface="Consolas"/>
              </a:rPr>
              <a:t>3</a:t>
            </a:r>
            <a:endParaRPr sz="1147">
              <a:latin typeface="Consolas"/>
              <a:cs typeface="Consolas"/>
            </a:endParaRPr>
          </a:p>
          <a:p>
            <a:pPr>
              <a:spcBef>
                <a:spcPts val="22"/>
              </a:spcBef>
            </a:pPr>
            <a:r>
              <a:rPr sz="1147" i="1" spc="9" dirty="0">
                <a:solidFill>
                  <a:srgbClr val="546E79"/>
                </a:solidFill>
                <a:latin typeface="Consolas"/>
                <a:cs typeface="Consolas"/>
              </a:rPr>
              <a:t>/</a:t>
            </a:r>
            <a:r>
              <a:rPr sz="1147" i="1" spc="-4" dirty="0">
                <a:solidFill>
                  <a:srgbClr val="546E79"/>
                </a:solidFill>
                <a:latin typeface="Consolas"/>
                <a:cs typeface="Consolas"/>
              </a:rPr>
              <a:t>/</a:t>
            </a:r>
            <a:r>
              <a:rPr sz="1147" i="1" spc="9" dirty="0">
                <a:solidFill>
                  <a:srgbClr val="546E79"/>
                </a:solidFill>
                <a:latin typeface="Consolas"/>
                <a:cs typeface="Consolas"/>
              </a:rPr>
              <a:t>4</a:t>
            </a:r>
            <a:endParaRPr sz="1147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9900" y="2575983"/>
            <a:ext cx="2447365" cy="230837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</a:pPr>
            <a:r>
              <a:rPr sz="1147" spc="4" dirty="0">
                <a:solidFill>
                  <a:srgbClr val="D4A1DF"/>
                </a:solidFill>
                <a:latin typeface="Consolas"/>
                <a:cs typeface="Consolas"/>
              </a:rPr>
              <a:t>void</a:t>
            </a:r>
            <a:r>
              <a:rPr sz="1147" spc="-57" dirty="0">
                <a:solidFill>
                  <a:srgbClr val="D4A1DF"/>
                </a:solidFill>
                <a:latin typeface="Consolas"/>
                <a:cs typeface="Consolas"/>
              </a:rPr>
              <a:t> </a:t>
            </a:r>
            <a:r>
              <a:rPr sz="1147" spc="4" dirty="0">
                <a:solidFill>
                  <a:srgbClr val="8080E2"/>
                </a:solidFill>
                <a:latin typeface="Consolas"/>
                <a:cs typeface="Consolas"/>
              </a:rPr>
              <a:t>F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endParaRPr sz="1147">
              <a:latin typeface="Consolas"/>
              <a:cs typeface="Consolas"/>
            </a:endParaRPr>
          </a:p>
          <a:p>
            <a:pPr marL="333393">
              <a:spcBef>
                <a:spcPts val="22"/>
              </a:spcBef>
            </a:pPr>
            <a:r>
              <a:rPr sz="1147" b="1" spc="4" dirty="0">
                <a:solidFill>
                  <a:srgbClr val="FFBF82"/>
                </a:solidFill>
                <a:latin typeface="Consolas"/>
                <a:cs typeface="Consolas"/>
              </a:rPr>
              <a:t>std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::</a:t>
            </a:r>
            <a:r>
              <a:rPr sz="1147" b="1" spc="4" dirty="0">
                <a:solidFill>
                  <a:srgbClr val="F4721A"/>
                </a:solidFill>
                <a:latin typeface="Consolas"/>
                <a:cs typeface="Consolas"/>
              </a:rPr>
              <a:t>unique_ptr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147" spc="4" dirty="0">
                <a:solidFill>
                  <a:srgbClr val="D4A1DF"/>
                </a:solidFill>
                <a:latin typeface="Consolas"/>
                <a:cs typeface="Consolas"/>
              </a:rPr>
              <a:t>int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147" spc="-4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47" spc="4" dirty="0">
                <a:solidFill>
                  <a:srgbClr val="C8C8C8"/>
                </a:solidFill>
                <a:latin typeface="Consolas"/>
                <a:cs typeface="Consolas"/>
              </a:rPr>
              <a:t>p1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1147">
              <a:latin typeface="Consolas"/>
              <a:cs typeface="Consolas"/>
            </a:endParaRPr>
          </a:p>
          <a:p>
            <a:pPr marL="333393">
              <a:spcBef>
                <a:spcPts val="18"/>
              </a:spcBef>
            </a:pPr>
            <a:r>
              <a:rPr sz="1147" b="1" spc="4" dirty="0">
                <a:solidFill>
                  <a:srgbClr val="FFBF82"/>
                </a:solidFill>
                <a:latin typeface="Consolas"/>
                <a:cs typeface="Consolas"/>
              </a:rPr>
              <a:t>std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::</a:t>
            </a:r>
            <a:r>
              <a:rPr sz="1147" b="1" spc="4" dirty="0">
                <a:solidFill>
                  <a:srgbClr val="F4721A"/>
                </a:solidFill>
                <a:latin typeface="Consolas"/>
                <a:cs typeface="Consolas"/>
              </a:rPr>
              <a:t>unique_ptr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147" spc="4" dirty="0">
                <a:solidFill>
                  <a:srgbClr val="D4A1DF"/>
                </a:solidFill>
                <a:latin typeface="Consolas"/>
                <a:cs typeface="Consolas"/>
              </a:rPr>
              <a:t>int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147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47" spc="4" dirty="0">
                <a:solidFill>
                  <a:srgbClr val="C8C8C8"/>
                </a:solidFill>
                <a:latin typeface="Consolas"/>
                <a:cs typeface="Consolas"/>
              </a:rPr>
              <a:t>p2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sz="1147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47" spc="9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47">
              <a:latin typeface="Consolas"/>
              <a:cs typeface="Consolas"/>
            </a:endParaRPr>
          </a:p>
          <a:p>
            <a:pPr marL="333393">
              <a:spcBef>
                <a:spcPts val="22"/>
              </a:spcBef>
            </a:pPr>
            <a:r>
              <a:rPr sz="1147" i="1" spc="4" dirty="0">
                <a:solidFill>
                  <a:srgbClr val="546E79"/>
                </a:solidFill>
                <a:latin typeface="Consolas"/>
                <a:cs typeface="Consolas"/>
              </a:rPr>
              <a:t>//Implementation</a:t>
            </a:r>
            <a:endParaRPr sz="1147">
              <a:latin typeface="Consolas"/>
              <a:cs typeface="Consolas"/>
            </a:endParaRPr>
          </a:p>
          <a:p>
            <a:pPr>
              <a:spcBef>
                <a:spcPts val="22"/>
              </a:spcBef>
            </a:pPr>
            <a:r>
              <a:rPr sz="1147" spc="9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147">
              <a:latin typeface="Consolas"/>
              <a:cs typeface="Consolas"/>
            </a:endParaRPr>
          </a:p>
          <a:p>
            <a:pPr>
              <a:spcBef>
                <a:spcPts val="22"/>
              </a:spcBef>
            </a:pPr>
            <a:r>
              <a:rPr sz="1147" spc="4" dirty="0">
                <a:solidFill>
                  <a:srgbClr val="D4A1DF"/>
                </a:solidFill>
                <a:latin typeface="Consolas"/>
                <a:cs typeface="Consolas"/>
              </a:rPr>
              <a:t>int</a:t>
            </a:r>
            <a:r>
              <a:rPr sz="1147" spc="-31" dirty="0">
                <a:solidFill>
                  <a:srgbClr val="D4A1DF"/>
                </a:solidFill>
                <a:latin typeface="Consolas"/>
                <a:cs typeface="Consolas"/>
              </a:rPr>
              <a:t> </a:t>
            </a:r>
            <a:r>
              <a:rPr sz="1147" spc="4" dirty="0">
                <a:solidFill>
                  <a:srgbClr val="8080E2"/>
                </a:solidFill>
                <a:latin typeface="Consolas"/>
                <a:cs typeface="Consolas"/>
              </a:rPr>
              <a:t>main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()</a:t>
            </a:r>
            <a:r>
              <a:rPr sz="1147" spc="-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47" spc="9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47">
              <a:latin typeface="Consolas"/>
              <a:cs typeface="Consolas"/>
            </a:endParaRPr>
          </a:p>
          <a:p>
            <a:pPr marL="333393">
              <a:spcBef>
                <a:spcPts val="22"/>
              </a:spcBef>
            </a:pPr>
            <a:r>
              <a:rPr sz="1147" spc="4" dirty="0">
                <a:solidFill>
                  <a:srgbClr val="8080E2"/>
                </a:solidFill>
                <a:latin typeface="Consolas"/>
                <a:cs typeface="Consolas"/>
              </a:rPr>
              <a:t>F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endParaRPr sz="1147">
              <a:latin typeface="Consolas"/>
              <a:cs typeface="Consolas"/>
            </a:endParaRPr>
          </a:p>
          <a:p>
            <a:pPr marL="665665">
              <a:spcBef>
                <a:spcPts val="18"/>
              </a:spcBef>
            </a:pPr>
            <a:r>
              <a:rPr sz="1147" b="1" spc="4" dirty="0">
                <a:solidFill>
                  <a:srgbClr val="FFBF82"/>
                </a:solidFill>
                <a:latin typeface="Consolas"/>
                <a:cs typeface="Consolas"/>
              </a:rPr>
              <a:t>std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::</a:t>
            </a:r>
            <a:r>
              <a:rPr sz="1147" b="1" spc="4" dirty="0">
                <a:solidFill>
                  <a:srgbClr val="F4721A"/>
                </a:solidFill>
                <a:latin typeface="Consolas"/>
                <a:cs typeface="Consolas"/>
              </a:rPr>
              <a:t>unique_ptr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147" spc="4" dirty="0">
                <a:solidFill>
                  <a:srgbClr val="D4A1DF"/>
                </a:solidFill>
                <a:latin typeface="Consolas"/>
                <a:cs typeface="Consolas"/>
              </a:rPr>
              <a:t>int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endParaRPr sz="1147">
              <a:latin typeface="Consolas"/>
              <a:cs typeface="Consolas"/>
            </a:endParaRPr>
          </a:p>
          <a:p>
            <a:pPr marL="1331330">
              <a:spcBef>
                <a:spcPts val="22"/>
              </a:spcBef>
            </a:pPr>
            <a:r>
              <a:rPr sz="1147" dirty="0">
                <a:solidFill>
                  <a:srgbClr val="008A8A"/>
                </a:solidFill>
                <a:latin typeface="Consolas"/>
                <a:cs typeface="Consolas"/>
              </a:rPr>
              <a:t>{</a:t>
            </a:r>
            <a:r>
              <a:rPr sz="1147" dirty="0">
                <a:solidFill>
                  <a:srgbClr val="82B6E1"/>
                </a:solidFill>
                <a:latin typeface="Consolas"/>
                <a:cs typeface="Consolas"/>
              </a:rPr>
              <a:t>new</a:t>
            </a:r>
            <a:r>
              <a:rPr sz="1147" spc="-40" dirty="0">
                <a:solidFill>
                  <a:srgbClr val="82B6E1"/>
                </a:solidFill>
                <a:latin typeface="Consolas"/>
                <a:cs typeface="Consolas"/>
              </a:rPr>
              <a:t> </a:t>
            </a:r>
            <a:r>
              <a:rPr sz="1147" spc="4" dirty="0">
                <a:solidFill>
                  <a:srgbClr val="D4A1DF"/>
                </a:solidFill>
                <a:latin typeface="Consolas"/>
                <a:cs typeface="Consolas"/>
              </a:rPr>
              <a:t>int</a:t>
            </a:r>
            <a:r>
              <a:rPr sz="1147" spc="4" dirty="0">
                <a:solidFill>
                  <a:srgbClr val="008A8A"/>
                </a:solidFill>
                <a:latin typeface="Consolas"/>
                <a:cs typeface="Consolas"/>
              </a:rPr>
              <a:t>}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1147">
              <a:latin typeface="Consolas"/>
              <a:cs typeface="Consolas"/>
            </a:endParaRPr>
          </a:p>
          <a:p>
            <a:pPr marL="665665">
              <a:spcBef>
                <a:spcPts val="22"/>
              </a:spcBef>
            </a:pPr>
            <a:r>
              <a:rPr sz="1147" b="1" spc="4" dirty="0">
                <a:solidFill>
                  <a:srgbClr val="FFBF82"/>
                </a:solidFill>
                <a:latin typeface="Consolas"/>
                <a:cs typeface="Consolas"/>
              </a:rPr>
              <a:t>std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::</a:t>
            </a:r>
            <a:r>
              <a:rPr sz="1147" b="1" spc="4" dirty="0">
                <a:solidFill>
                  <a:srgbClr val="F4721A"/>
                </a:solidFill>
                <a:latin typeface="Consolas"/>
                <a:cs typeface="Consolas"/>
              </a:rPr>
              <a:t>unique_ptr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147" spc="4" dirty="0">
                <a:solidFill>
                  <a:srgbClr val="D4A1DF"/>
                </a:solidFill>
                <a:latin typeface="Consolas"/>
                <a:cs typeface="Consolas"/>
              </a:rPr>
              <a:t>int</a:t>
            </a:r>
            <a:r>
              <a:rPr sz="1147" spc="4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endParaRPr sz="1147">
              <a:latin typeface="Consolas"/>
              <a:cs typeface="Consolas"/>
            </a:endParaRPr>
          </a:p>
          <a:p>
            <a:pPr marL="1331330">
              <a:spcBef>
                <a:spcPts val="22"/>
              </a:spcBef>
            </a:pPr>
            <a:r>
              <a:rPr sz="1147" dirty="0">
                <a:solidFill>
                  <a:srgbClr val="008A8A"/>
                </a:solidFill>
                <a:latin typeface="Consolas"/>
                <a:cs typeface="Consolas"/>
              </a:rPr>
              <a:t>{</a:t>
            </a:r>
            <a:r>
              <a:rPr sz="1147" dirty="0">
                <a:solidFill>
                  <a:srgbClr val="82B6E1"/>
                </a:solidFill>
                <a:latin typeface="Consolas"/>
                <a:cs typeface="Consolas"/>
              </a:rPr>
              <a:t>new</a:t>
            </a:r>
            <a:r>
              <a:rPr sz="1147" spc="-44" dirty="0">
                <a:solidFill>
                  <a:srgbClr val="82B6E1"/>
                </a:solidFill>
                <a:latin typeface="Consolas"/>
                <a:cs typeface="Consolas"/>
              </a:rPr>
              <a:t> </a:t>
            </a:r>
            <a:r>
              <a:rPr sz="1147" spc="4" dirty="0">
                <a:solidFill>
                  <a:srgbClr val="D4A1DF"/>
                </a:solidFill>
                <a:latin typeface="Consolas"/>
                <a:cs typeface="Consolas"/>
              </a:rPr>
              <a:t>int</a:t>
            </a:r>
            <a:r>
              <a:rPr sz="1147" spc="4" dirty="0">
                <a:solidFill>
                  <a:srgbClr val="008A8A"/>
                </a:solidFill>
                <a:latin typeface="Consolas"/>
                <a:cs typeface="Consolas"/>
              </a:rPr>
              <a:t>}</a:t>
            </a:r>
            <a:endParaRPr sz="1147">
              <a:latin typeface="Consolas"/>
              <a:cs typeface="Consolas"/>
            </a:endParaRPr>
          </a:p>
          <a:p>
            <a:pPr marL="333393">
              <a:spcBef>
                <a:spcPts val="22"/>
              </a:spcBef>
            </a:pPr>
            <a:r>
              <a:rPr sz="1147" spc="9" dirty="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sz="1147" spc="-6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47" spc="9" dirty="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sz="1147">
              <a:latin typeface="Consolas"/>
              <a:cs typeface="Consolas"/>
            </a:endParaRPr>
          </a:p>
          <a:p>
            <a:pPr>
              <a:spcBef>
                <a:spcPts val="18"/>
              </a:spcBef>
            </a:pPr>
            <a:r>
              <a:rPr sz="1147" spc="9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147">
              <a:latin typeface="Consolas"/>
              <a:cs typeface="Consola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88255" y="3756436"/>
          <a:ext cx="1679762" cy="798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252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Pre-C++17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595959"/>
                      </a:solidFill>
                      <a:prstDash val="solid"/>
                    </a:lnL>
                    <a:lnR w="12700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C++17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595959"/>
                      </a:solidFill>
                      <a:prstDash val="solid"/>
                    </a:lnL>
                    <a:lnR w="12700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51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2,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4,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1,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595959"/>
                      </a:solidFill>
                      <a:prstDash val="solid"/>
                    </a:lnL>
                    <a:lnR w="12700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2,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1,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4,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595959"/>
                      </a:solidFill>
                      <a:prstDash val="solid"/>
                    </a:lnL>
                    <a:lnR w="12700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251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4,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2,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3,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595959"/>
                      </a:solidFill>
                      <a:prstDash val="solid"/>
                    </a:lnL>
                    <a:lnR w="12700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4,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3,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2,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595959"/>
                      </a:solidFill>
                      <a:prstDash val="solid"/>
                    </a:lnL>
                    <a:lnR w="12700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174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19315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Exception</a:t>
            </a:r>
            <a:r>
              <a:rPr sz="3177" spc="-110" dirty="0"/>
              <a:t> </a:t>
            </a:r>
            <a:r>
              <a:rPr sz="3177" spc="-66" dirty="0"/>
              <a:t>Specification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6"/>
            <a:ext cx="7075954" cy="987729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Exception specification </a:t>
            </a:r>
            <a:r>
              <a:rPr sz="2030" spc="-13" dirty="0">
                <a:latin typeface="Calibri"/>
                <a:cs typeface="Calibri"/>
              </a:rPr>
              <a:t>for </a:t>
            </a:r>
            <a:r>
              <a:rPr sz="2030" spc="4" dirty="0">
                <a:latin typeface="Calibri"/>
                <a:cs typeface="Calibri"/>
              </a:rPr>
              <a:t>a </a:t>
            </a:r>
            <a:r>
              <a:rPr sz="2030" dirty="0">
                <a:latin typeface="Calibri"/>
                <a:cs typeface="Calibri"/>
              </a:rPr>
              <a:t>function </a:t>
            </a:r>
            <a:r>
              <a:rPr sz="2030" spc="-4" dirty="0">
                <a:latin typeface="Calibri"/>
                <a:cs typeface="Calibri"/>
              </a:rPr>
              <a:t>was </a:t>
            </a:r>
            <a:r>
              <a:rPr sz="2030" dirty="0">
                <a:latin typeface="Calibri"/>
                <a:cs typeface="Calibri"/>
              </a:rPr>
              <a:t>not </a:t>
            </a:r>
            <a:r>
              <a:rPr sz="2030" spc="-4" dirty="0">
                <a:latin typeface="Calibri"/>
                <a:cs typeface="Calibri"/>
              </a:rPr>
              <a:t>part </a:t>
            </a:r>
            <a:r>
              <a:rPr sz="2030" spc="4" dirty="0">
                <a:latin typeface="Calibri"/>
                <a:cs typeface="Calibri"/>
              </a:rPr>
              <a:t>of the </a:t>
            </a:r>
            <a:r>
              <a:rPr sz="2030" dirty="0">
                <a:latin typeface="Calibri"/>
                <a:cs typeface="Calibri"/>
              </a:rPr>
              <a:t>function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signature/type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In </a:t>
            </a:r>
            <a:r>
              <a:rPr sz="2030" spc="4" dirty="0">
                <a:latin typeface="Calibri"/>
                <a:cs typeface="Calibri"/>
              </a:rPr>
              <a:t>C++17,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it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part </a:t>
            </a:r>
            <a:r>
              <a:rPr sz="2030" spc="4" dirty="0">
                <a:latin typeface="Calibri"/>
                <a:cs typeface="Calibri"/>
              </a:rPr>
              <a:t>of 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function’s </a:t>
            </a:r>
            <a:r>
              <a:rPr sz="2030" spc="4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6559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19314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7" dirty="0"/>
              <a:t>Structured</a:t>
            </a:r>
            <a:r>
              <a:rPr sz="3177" spc="-106" dirty="0"/>
              <a:t> </a:t>
            </a:r>
            <a:r>
              <a:rPr sz="3177" spc="-75" dirty="0"/>
              <a:t>Bindings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6"/>
            <a:ext cx="7360584" cy="2771294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69760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Allows initialization </a:t>
            </a:r>
            <a:r>
              <a:rPr sz="2030" spc="4" dirty="0">
                <a:latin typeface="Calibri"/>
                <a:cs typeface="Calibri"/>
              </a:rPr>
              <a:t>of </a:t>
            </a:r>
            <a:r>
              <a:rPr sz="2030" dirty="0">
                <a:latin typeface="Calibri"/>
                <a:cs typeface="Calibri"/>
              </a:rPr>
              <a:t>multiple </a:t>
            </a:r>
            <a:r>
              <a:rPr sz="2030" spc="-4" dirty="0">
                <a:latin typeface="Calibri"/>
                <a:cs typeface="Calibri"/>
              </a:rPr>
              <a:t>variables </a:t>
            </a:r>
            <a:r>
              <a:rPr sz="2030" spc="4" dirty="0">
                <a:latin typeface="Calibri"/>
                <a:cs typeface="Calibri"/>
              </a:rPr>
              <a:t>with the </a:t>
            </a:r>
            <a:r>
              <a:rPr sz="2030" dirty="0">
                <a:latin typeface="Calibri"/>
                <a:cs typeface="Calibri"/>
              </a:rPr>
              <a:t>elements </a:t>
            </a:r>
            <a:r>
              <a:rPr sz="2030" spc="4" dirty="0">
                <a:latin typeface="Calibri"/>
                <a:cs typeface="Calibri"/>
              </a:rPr>
              <a:t>or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an</a:t>
            </a:r>
            <a:r>
              <a:rPr sz="2030" dirty="0">
                <a:latin typeface="Calibri"/>
                <a:cs typeface="Calibri"/>
              </a:rPr>
              <a:t> object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 object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could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 object</a:t>
            </a:r>
            <a:r>
              <a:rPr sz="2030" spc="4" dirty="0">
                <a:latin typeface="Calibri"/>
                <a:cs typeface="Calibri"/>
              </a:rPr>
              <a:t> of a</a:t>
            </a:r>
            <a:r>
              <a:rPr sz="2030" spc="-4" dirty="0">
                <a:latin typeface="Calibri"/>
                <a:cs typeface="Calibri"/>
              </a:rPr>
              <a:t> class/struct</a:t>
            </a:r>
            <a:r>
              <a:rPr sz="2030" spc="4" dirty="0">
                <a:latin typeface="Calibri"/>
                <a:cs typeface="Calibri"/>
              </a:rPr>
              <a:t> 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an </a:t>
            </a:r>
            <a:r>
              <a:rPr sz="2030" spc="-18" dirty="0">
                <a:latin typeface="Calibri"/>
                <a:cs typeface="Calibri"/>
              </a:rPr>
              <a:t>array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For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objects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classes,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members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should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be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public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number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variables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should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match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number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elements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object</a:t>
            </a:r>
            <a:endParaRPr sz="2030">
              <a:latin typeface="Calibri"/>
              <a:cs typeface="Calibri"/>
            </a:endParaRPr>
          </a:p>
          <a:p>
            <a:pPr marL="180984" algn="ctr">
              <a:spcBef>
                <a:spcPts val="449"/>
              </a:spcBef>
            </a:pPr>
            <a:r>
              <a:rPr sz="2030" i="1" spc="-4" dirty="0">
                <a:solidFill>
                  <a:srgbClr val="2F5497"/>
                </a:solidFill>
                <a:latin typeface="Calibri"/>
                <a:cs typeface="Calibri"/>
              </a:rPr>
              <a:t>auto</a:t>
            </a:r>
            <a:r>
              <a:rPr sz="2030" i="1" spc="-22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dirty="0">
                <a:solidFill>
                  <a:srgbClr val="2F5497"/>
                </a:solidFill>
                <a:latin typeface="Calibri"/>
                <a:cs typeface="Calibri"/>
              </a:rPr>
              <a:t>[variables]</a:t>
            </a:r>
            <a:r>
              <a:rPr sz="2030" i="1" spc="-9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spc="4" dirty="0">
                <a:solidFill>
                  <a:srgbClr val="2F5497"/>
                </a:solidFill>
                <a:latin typeface="Calibri"/>
                <a:cs typeface="Calibri"/>
              </a:rPr>
              <a:t>=</a:t>
            </a:r>
            <a:r>
              <a:rPr sz="2030" i="1" spc="9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dirty="0">
                <a:solidFill>
                  <a:srgbClr val="2F5497"/>
                </a:solidFill>
                <a:latin typeface="Calibri"/>
                <a:cs typeface="Calibri"/>
              </a:rPr>
              <a:t>object</a:t>
            </a:r>
            <a:r>
              <a:rPr sz="2030" i="1" spc="-4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dirty="0">
                <a:solidFill>
                  <a:srgbClr val="2F5497"/>
                </a:solidFill>
                <a:latin typeface="Calibri"/>
                <a:cs typeface="Calibri"/>
              </a:rPr>
              <a:t>;</a:t>
            </a:r>
            <a:endParaRPr sz="2030">
              <a:latin typeface="Calibri"/>
              <a:cs typeface="Calibri"/>
            </a:endParaRPr>
          </a:p>
          <a:p>
            <a:pPr marL="182105" algn="ctr">
              <a:spcBef>
                <a:spcPts val="499"/>
              </a:spcBef>
            </a:pPr>
            <a:r>
              <a:rPr sz="2030" i="1" dirty="0">
                <a:solidFill>
                  <a:srgbClr val="2F5497"/>
                </a:solidFill>
                <a:latin typeface="Calibri"/>
                <a:cs typeface="Calibri"/>
              </a:rPr>
              <a:t>&lt;cv</a:t>
            </a:r>
            <a:r>
              <a:rPr sz="2030" i="1" spc="13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dirty="0">
                <a:solidFill>
                  <a:srgbClr val="2F5497"/>
                </a:solidFill>
                <a:latin typeface="Calibri"/>
                <a:cs typeface="Calibri"/>
              </a:rPr>
              <a:t>qualifiers&gt;</a:t>
            </a:r>
            <a:r>
              <a:rPr sz="2030" i="1" spc="-9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spc="-4" dirty="0">
                <a:solidFill>
                  <a:srgbClr val="2F5497"/>
                </a:solidFill>
                <a:latin typeface="Calibri"/>
                <a:cs typeface="Calibri"/>
              </a:rPr>
              <a:t>auto</a:t>
            </a:r>
            <a:r>
              <a:rPr sz="2030" i="1" spc="-18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dirty="0">
                <a:solidFill>
                  <a:srgbClr val="2F5497"/>
                </a:solidFill>
                <a:latin typeface="Calibri"/>
                <a:cs typeface="Calibri"/>
              </a:rPr>
              <a:t>&amp;[variables]</a:t>
            </a:r>
            <a:r>
              <a:rPr sz="2030" i="1" spc="-4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spc="4" dirty="0">
                <a:solidFill>
                  <a:srgbClr val="2F5497"/>
                </a:solidFill>
                <a:latin typeface="Calibri"/>
                <a:cs typeface="Calibri"/>
              </a:rPr>
              <a:t>=</a:t>
            </a:r>
            <a:r>
              <a:rPr sz="2030" i="1" spc="13" dirty="0">
                <a:solidFill>
                  <a:srgbClr val="2F5497"/>
                </a:solidFill>
                <a:latin typeface="Calibri"/>
                <a:cs typeface="Calibri"/>
              </a:rPr>
              <a:t> </a:t>
            </a:r>
            <a:r>
              <a:rPr sz="2030" i="1" dirty="0">
                <a:solidFill>
                  <a:srgbClr val="2F5497"/>
                </a:solidFill>
                <a:latin typeface="Calibri"/>
                <a:cs typeface="Calibri"/>
              </a:rPr>
              <a:t>object ;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077852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516501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7" dirty="0"/>
              <a:t>Structured</a:t>
            </a:r>
            <a:r>
              <a:rPr sz="3177" spc="-106" dirty="0"/>
              <a:t> </a:t>
            </a:r>
            <a:r>
              <a:rPr sz="3177" spc="-75" dirty="0"/>
              <a:t>Bindings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312959" cy="2460976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Creates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an </a:t>
            </a:r>
            <a:r>
              <a:rPr sz="2030" spc="-4" dirty="0">
                <a:latin typeface="Calibri"/>
                <a:cs typeface="Calibri"/>
              </a:rPr>
              <a:t>anonymous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entity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which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copy</a:t>
            </a:r>
            <a:r>
              <a:rPr sz="2030" spc="4" dirty="0">
                <a:latin typeface="Calibri"/>
                <a:cs typeface="Calibri"/>
              </a:rPr>
              <a:t> of the</a:t>
            </a:r>
            <a:r>
              <a:rPr sz="2030" dirty="0">
                <a:latin typeface="Calibri"/>
                <a:cs typeface="Calibri"/>
              </a:rPr>
              <a:t> object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anonymous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entity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cannot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 accessed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directly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35" dirty="0">
                <a:latin typeface="Calibri"/>
                <a:cs typeface="Calibri"/>
              </a:rPr>
              <a:t>We</a:t>
            </a:r>
            <a:r>
              <a:rPr sz="2030" spc="-4" dirty="0">
                <a:latin typeface="Calibri"/>
                <a:cs typeface="Calibri"/>
              </a:rPr>
              <a:t> can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only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access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members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spc="4" dirty="0">
                <a:latin typeface="Calibri"/>
                <a:cs typeface="Calibri"/>
              </a:rPr>
              <a:t> 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structured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binding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Useful </a:t>
            </a:r>
            <a:r>
              <a:rPr sz="2030" spc="4" dirty="0">
                <a:latin typeface="Calibri"/>
                <a:cs typeface="Calibri"/>
              </a:rPr>
              <a:t>when </a:t>
            </a:r>
            <a:r>
              <a:rPr sz="2030" spc="-9" dirty="0">
                <a:latin typeface="Calibri"/>
                <a:cs typeface="Calibri"/>
              </a:rPr>
              <a:t>you </a:t>
            </a:r>
            <a:r>
              <a:rPr sz="2030" spc="-13" dirty="0">
                <a:latin typeface="Calibri"/>
                <a:cs typeface="Calibri"/>
              </a:rPr>
              <a:t>want </a:t>
            </a:r>
            <a:r>
              <a:rPr sz="2030" spc="-4" dirty="0">
                <a:latin typeface="Calibri"/>
                <a:cs typeface="Calibri"/>
              </a:rPr>
              <a:t>to read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spc="-9" dirty="0">
                <a:latin typeface="Calibri"/>
                <a:cs typeface="Calibri"/>
              </a:rPr>
              <a:t>data </a:t>
            </a:r>
            <a:r>
              <a:rPr sz="2030" spc="4" dirty="0">
                <a:latin typeface="Calibri"/>
                <a:cs typeface="Calibri"/>
              </a:rPr>
              <a:t>of each member </a:t>
            </a:r>
            <a:r>
              <a:rPr sz="2030" spc="-4" dirty="0">
                <a:latin typeface="Calibri"/>
                <a:cs typeface="Calibri"/>
              </a:rPr>
              <a:t>to </a:t>
            </a:r>
            <a:r>
              <a:rPr sz="2030" spc="-13" dirty="0">
                <a:latin typeface="Calibri"/>
                <a:cs typeface="Calibri"/>
              </a:rPr>
              <a:t>separate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variables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(or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assign)</a:t>
            </a:r>
            <a:endParaRPr sz="2030">
              <a:latin typeface="Calibri"/>
              <a:cs typeface="Calibri"/>
            </a:endParaRPr>
          </a:p>
          <a:p>
            <a:pPr marL="177623" marR="379900" indent="-166977">
              <a:lnSpc>
                <a:spcPts val="2188"/>
              </a:lnSpc>
              <a:spcBef>
                <a:spcPts val="737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Makes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code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more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readable</a:t>
            </a:r>
            <a:r>
              <a:rPr sz="2030" dirty="0">
                <a:latin typeface="Calibri"/>
                <a:cs typeface="Calibri"/>
              </a:rPr>
              <a:t> by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binding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value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directly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name</a:t>
            </a:r>
            <a:r>
              <a:rPr sz="2030" spc="-9" dirty="0">
                <a:latin typeface="Calibri"/>
                <a:cs typeface="Calibri"/>
              </a:rPr>
              <a:t> that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conveys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real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purpose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data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9394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47569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Example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2248348" y="2247003"/>
            <a:ext cx="4648760" cy="2627164"/>
          </a:xfrm>
          <a:prstGeom prst="rect">
            <a:avLst/>
          </a:prstGeom>
          <a:solidFill>
            <a:srgbClr val="262626"/>
          </a:solidFill>
        </p:spPr>
        <p:txBody>
          <a:bodyPr vert="horz" wrap="square" lIns="0" tIns="26894" rIns="0" bIns="0" rtlCol="0">
            <a:spAutoFit/>
          </a:bodyPr>
          <a:lstStyle/>
          <a:p>
            <a:pPr marL="65558">
              <a:spcBef>
                <a:spcPts val="212"/>
              </a:spcBef>
            </a:pPr>
            <a:r>
              <a:rPr sz="1279" spc="13" dirty="0">
                <a:solidFill>
                  <a:srgbClr val="008A8A"/>
                </a:solidFill>
                <a:latin typeface="Consolas"/>
                <a:cs typeface="Consolas"/>
              </a:rPr>
              <a:t>Person</a:t>
            </a:r>
            <a:r>
              <a:rPr sz="1279" spc="-13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C8C8C8"/>
                </a:solidFill>
                <a:latin typeface="Consolas"/>
                <a:cs typeface="Consolas"/>
              </a:rPr>
              <a:t>p</a:t>
            </a:r>
            <a:r>
              <a:rPr sz="1279" spc="-13" dirty="0">
                <a:solidFill>
                  <a:srgbClr val="C8C8C8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65558">
              <a:spcBef>
                <a:spcPts val="31"/>
              </a:spcBef>
            </a:pPr>
            <a:r>
              <a:rPr sz="1279" spc="18" dirty="0">
                <a:solidFill>
                  <a:srgbClr val="D4A1DF"/>
                </a:solidFill>
                <a:latin typeface="Consolas"/>
                <a:cs typeface="Consolas"/>
              </a:rPr>
              <a:t>auto</a:t>
            </a:r>
            <a:r>
              <a:rPr sz="1279" spc="4" dirty="0">
                <a:solidFill>
                  <a:srgbClr val="D4A1DF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279" spc="13" dirty="0">
                <a:solidFill>
                  <a:srgbClr val="C8C8C8"/>
                </a:solidFill>
                <a:latin typeface="Consolas"/>
                <a:cs typeface="Consolas"/>
              </a:rPr>
              <a:t>n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sz="1279" spc="13" dirty="0">
                <a:solidFill>
                  <a:srgbClr val="C8C8C8"/>
                </a:solidFill>
                <a:latin typeface="Consolas"/>
                <a:cs typeface="Consolas"/>
              </a:rPr>
              <a:t>a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008A8A"/>
                </a:solidFill>
                <a:latin typeface="Consolas"/>
                <a:cs typeface="Consolas"/>
              </a:rPr>
              <a:t>=</a:t>
            </a:r>
            <a:r>
              <a:rPr sz="1279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C8C8C8"/>
                </a:solidFill>
                <a:latin typeface="Consolas"/>
                <a:cs typeface="Consolas"/>
              </a:rPr>
              <a:t>p</a:t>
            </a:r>
            <a:r>
              <a:rPr sz="1279" spc="4" dirty="0">
                <a:solidFill>
                  <a:srgbClr val="C8C8C8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79" i="1" spc="13" dirty="0">
                <a:solidFill>
                  <a:srgbClr val="546E79"/>
                </a:solidFill>
                <a:latin typeface="Consolas"/>
                <a:cs typeface="Consolas"/>
              </a:rPr>
              <a:t>//Creates</a:t>
            </a:r>
            <a:r>
              <a:rPr sz="1279" i="1" spc="9" dirty="0">
                <a:solidFill>
                  <a:srgbClr val="546E79"/>
                </a:solidFill>
                <a:latin typeface="Consolas"/>
                <a:cs typeface="Consolas"/>
              </a:rPr>
              <a:t> an</a:t>
            </a:r>
            <a:r>
              <a:rPr sz="1279" i="1" spc="4" dirty="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sz="1279" i="1" spc="13" dirty="0">
                <a:solidFill>
                  <a:srgbClr val="546E79"/>
                </a:solidFill>
                <a:latin typeface="Consolas"/>
                <a:cs typeface="Consolas"/>
              </a:rPr>
              <a:t>alias(copy)</a:t>
            </a:r>
            <a:r>
              <a:rPr sz="1279" i="1" spc="4" dirty="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sz="1279" i="1" spc="9" dirty="0">
                <a:solidFill>
                  <a:srgbClr val="546E79"/>
                </a:solidFill>
                <a:latin typeface="Consolas"/>
                <a:cs typeface="Consolas"/>
              </a:rPr>
              <a:t>of </a:t>
            </a:r>
            <a:r>
              <a:rPr sz="1279" i="1" spc="18" dirty="0">
                <a:solidFill>
                  <a:srgbClr val="546E79"/>
                </a:solidFill>
                <a:latin typeface="Consolas"/>
                <a:cs typeface="Consolas"/>
              </a:rPr>
              <a:t>p</a:t>
            </a:r>
            <a:endParaRPr sz="1279">
              <a:latin typeface="Consolas"/>
              <a:cs typeface="Consolas"/>
            </a:endParaRPr>
          </a:p>
          <a:p>
            <a:pPr>
              <a:spcBef>
                <a:spcPts val="9"/>
              </a:spcBef>
            </a:pPr>
            <a:endParaRPr sz="1368">
              <a:latin typeface="Consolas"/>
              <a:cs typeface="Consolas"/>
            </a:endParaRPr>
          </a:p>
          <a:p>
            <a:pPr marL="65558"/>
            <a:r>
              <a:rPr sz="1279" i="1" spc="13" dirty="0">
                <a:solidFill>
                  <a:srgbClr val="546E79"/>
                </a:solidFill>
                <a:latin typeface="Consolas"/>
                <a:cs typeface="Consolas"/>
              </a:rPr>
              <a:t>//Use</a:t>
            </a:r>
            <a:r>
              <a:rPr sz="1279" i="1" spc="4" dirty="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sz="1279" i="1" spc="18" dirty="0">
                <a:solidFill>
                  <a:srgbClr val="546E79"/>
                </a:solidFill>
                <a:latin typeface="Consolas"/>
                <a:cs typeface="Consolas"/>
              </a:rPr>
              <a:t>as</a:t>
            </a:r>
            <a:r>
              <a:rPr sz="1279" i="1" spc="9" dirty="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sz="1279" i="1" spc="13" dirty="0">
                <a:solidFill>
                  <a:srgbClr val="546E79"/>
                </a:solidFill>
                <a:latin typeface="Consolas"/>
                <a:cs typeface="Consolas"/>
              </a:rPr>
              <a:t>separate</a:t>
            </a:r>
            <a:r>
              <a:rPr sz="1279" i="1" spc="-9" dirty="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sz="1279" i="1" spc="13" dirty="0">
                <a:solidFill>
                  <a:srgbClr val="546E79"/>
                </a:solidFill>
                <a:latin typeface="Consolas"/>
                <a:cs typeface="Consolas"/>
              </a:rPr>
              <a:t>variables</a:t>
            </a:r>
            <a:endParaRPr sz="1279">
              <a:latin typeface="Consolas"/>
              <a:cs typeface="Consolas"/>
            </a:endParaRPr>
          </a:p>
          <a:p>
            <a:pPr marL="65558">
              <a:spcBef>
                <a:spcPts val="44"/>
              </a:spcBef>
            </a:pPr>
            <a:r>
              <a:rPr sz="1279" spc="13" dirty="0">
                <a:solidFill>
                  <a:srgbClr val="8E08C3"/>
                </a:solidFill>
                <a:latin typeface="Consolas"/>
                <a:cs typeface="Consolas"/>
              </a:rPr>
              <a:t>if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sz="1279" spc="13" dirty="0">
                <a:solidFill>
                  <a:srgbClr val="C8C8C8"/>
                </a:solidFill>
                <a:latin typeface="Consolas"/>
                <a:cs typeface="Consolas"/>
              </a:rPr>
              <a:t>a</a:t>
            </a:r>
            <a:r>
              <a:rPr sz="1279" spc="-4" dirty="0">
                <a:solidFill>
                  <a:srgbClr val="C8C8C8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279" spc="-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F68C6B"/>
                </a:solidFill>
                <a:latin typeface="Consolas"/>
                <a:cs typeface="Consolas"/>
              </a:rPr>
              <a:t>18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sz="1279" spc="-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279">
              <a:latin typeface="Consolas"/>
              <a:cs typeface="Consolas"/>
            </a:endParaRPr>
          </a:p>
          <a:p>
            <a:pPr marL="398951">
              <a:spcBef>
                <a:spcPts val="31"/>
              </a:spcBef>
            </a:pPr>
            <a:r>
              <a:rPr sz="1279" b="1" spc="13" dirty="0">
                <a:solidFill>
                  <a:srgbClr val="FFBF82"/>
                </a:solidFill>
                <a:latin typeface="Consolas"/>
                <a:cs typeface="Consolas"/>
              </a:rPr>
              <a:t>std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::</a:t>
            </a:r>
            <a:r>
              <a:rPr sz="1279" spc="13" dirty="0">
                <a:solidFill>
                  <a:srgbClr val="BFBFBF"/>
                </a:solidFill>
                <a:latin typeface="Consolas"/>
                <a:cs typeface="Consolas"/>
              </a:rPr>
              <a:t>cout</a:t>
            </a:r>
            <a:r>
              <a:rPr sz="1279" dirty="0">
                <a:solidFill>
                  <a:srgbClr val="BFBFBF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008A8A"/>
                </a:solidFill>
                <a:latin typeface="Consolas"/>
                <a:cs typeface="Consolas"/>
              </a:rPr>
              <a:t>&lt;&lt;</a:t>
            </a:r>
            <a:r>
              <a:rPr sz="1279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E21F1F"/>
                </a:solidFill>
                <a:latin typeface="Consolas"/>
                <a:cs typeface="Consolas"/>
              </a:rPr>
              <a:t>"</a:t>
            </a:r>
            <a:r>
              <a:rPr sz="1279" spc="13" dirty="0">
                <a:solidFill>
                  <a:srgbClr val="C3E88C"/>
                </a:solidFill>
                <a:latin typeface="Consolas"/>
                <a:cs typeface="Consolas"/>
              </a:rPr>
              <a:t>Child:</a:t>
            </a:r>
            <a:r>
              <a:rPr sz="1279" spc="13" dirty="0">
                <a:solidFill>
                  <a:srgbClr val="E21F1F"/>
                </a:solidFill>
                <a:latin typeface="Consolas"/>
                <a:cs typeface="Consolas"/>
              </a:rPr>
              <a:t>" </a:t>
            </a:r>
            <a:r>
              <a:rPr sz="1279" spc="18" dirty="0">
                <a:solidFill>
                  <a:srgbClr val="008A8A"/>
                </a:solidFill>
                <a:latin typeface="Consolas"/>
                <a:cs typeface="Consolas"/>
              </a:rPr>
              <a:t>&lt;&lt;</a:t>
            </a:r>
            <a:r>
              <a:rPr sz="1279" spc="9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C8C8C8"/>
                </a:solidFill>
                <a:latin typeface="Consolas"/>
                <a:cs typeface="Consolas"/>
              </a:rPr>
              <a:t>n</a:t>
            </a:r>
            <a:r>
              <a:rPr sz="1279" spc="13" dirty="0">
                <a:solidFill>
                  <a:srgbClr val="C8C8C8"/>
                </a:solidFill>
                <a:latin typeface="Consolas"/>
                <a:cs typeface="Consolas"/>
              </a:rPr>
              <a:t> </a:t>
            </a:r>
            <a:r>
              <a:rPr sz="1279" spc="9" dirty="0">
                <a:solidFill>
                  <a:srgbClr val="008A8A"/>
                </a:solidFill>
                <a:latin typeface="Consolas"/>
                <a:cs typeface="Consolas"/>
              </a:rPr>
              <a:t>&lt;&lt;</a:t>
            </a:r>
            <a:r>
              <a:rPr sz="1279" spc="4" dirty="0">
                <a:solidFill>
                  <a:srgbClr val="008A8A"/>
                </a:solidFill>
                <a:latin typeface="Consolas"/>
                <a:cs typeface="Consolas"/>
              </a:rPr>
              <a:t> </a:t>
            </a:r>
            <a:r>
              <a:rPr sz="1279" b="1" spc="13" dirty="0">
                <a:solidFill>
                  <a:srgbClr val="FFBF82"/>
                </a:solidFill>
                <a:latin typeface="Consolas"/>
                <a:cs typeface="Consolas"/>
              </a:rPr>
              <a:t>std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::</a:t>
            </a:r>
            <a:r>
              <a:rPr sz="1279" spc="13" dirty="0">
                <a:solidFill>
                  <a:srgbClr val="8080E2"/>
                </a:solidFill>
                <a:latin typeface="Consolas"/>
                <a:cs typeface="Consolas"/>
              </a:rPr>
              <a:t>endl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 marL="65558">
              <a:spcBef>
                <a:spcPts val="44"/>
              </a:spcBef>
            </a:pP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279">
              <a:latin typeface="Consolas"/>
              <a:cs typeface="Consolas"/>
            </a:endParaRPr>
          </a:p>
          <a:p>
            <a:pPr>
              <a:spcBef>
                <a:spcPts val="4"/>
              </a:spcBef>
            </a:pPr>
            <a:endParaRPr sz="1368">
              <a:latin typeface="Consolas"/>
              <a:cs typeface="Consolas"/>
            </a:endParaRPr>
          </a:p>
          <a:p>
            <a:pPr marL="65558"/>
            <a:r>
              <a:rPr sz="1279" i="1" spc="13" dirty="0">
                <a:solidFill>
                  <a:srgbClr val="546E79"/>
                </a:solidFill>
                <a:latin typeface="Consolas"/>
                <a:cs typeface="Consolas"/>
              </a:rPr>
              <a:t>//Create</a:t>
            </a:r>
            <a:r>
              <a:rPr sz="1279" i="1" spc="-9" dirty="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sz="1279" i="1" spc="18" dirty="0">
                <a:solidFill>
                  <a:srgbClr val="546E79"/>
                </a:solidFill>
                <a:latin typeface="Consolas"/>
                <a:cs typeface="Consolas"/>
              </a:rPr>
              <a:t>a</a:t>
            </a:r>
            <a:r>
              <a:rPr sz="1279" i="1" spc="-22" dirty="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sz="1279" i="1" spc="13" dirty="0">
                <a:solidFill>
                  <a:srgbClr val="546E79"/>
                </a:solidFill>
                <a:latin typeface="Consolas"/>
                <a:cs typeface="Consolas"/>
              </a:rPr>
              <a:t>reference</a:t>
            </a:r>
            <a:endParaRPr sz="1279">
              <a:latin typeface="Consolas"/>
              <a:cs typeface="Consolas"/>
            </a:endParaRPr>
          </a:p>
          <a:p>
            <a:pPr marL="65558">
              <a:spcBef>
                <a:spcPts val="35"/>
              </a:spcBef>
            </a:pPr>
            <a:r>
              <a:rPr sz="1279" spc="18" dirty="0">
                <a:solidFill>
                  <a:srgbClr val="D4A1DF"/>
                </a:solidFill>
                <a:latin typeface="Consolas"/>
                <a:cs typeface="Consolas"/>
              </a:rPr>
              <a:t>auto</a:t>
            </a:r>
            <a:r>
              <a:rPr sz="1279" spc="-9" dirty="0">
                <a:solidFill>
                  <a:srgbClr val="D4A1DF"/>
                </a:solidFill>
                <a:latin typeface="Consolas"/>
                <a:cs typeface="Consolas"/>
              </a:rPr>
              <a:t> 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&amp;[</a:t>
            </a:r>
            <a:r>
              <a:rPr sz="1279" spc="13" dirty="0">
                <a:solidFill>
                  <a:srgbClr val="C8C8C8"/>
                </a:solidFill>
                <a:latin typeface="Consolas"/>
                <a:cs typeface="Consolas"/>
              </a:rPr>
              <a:t>n1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279" spc="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79" spc="9" dirty="0">
                <a:solidFill>
                  <a:srgbClr val="C8C8C8"/>
                </a:solidFill>
                <a:latin typeface="Consolas"/>
                <a:cs typeface="Consolas"/>
              </a:rPr>
              <a:t>a1</a:t>
            </a:r>
            <a:r>
              <a:rPr sz="1279" spc="9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r>
              <a:rPr sz="1279" spc="-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7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C8C8C8"/>
                </a:solidFill>
                <a:latin typeface="Consolas"/>
                <a:cs typeface="Consolas"/>
              </a:rPr>
              <a:t>p</a:t>
            </a:r>
            <a:r>
              <a:rPr sz="1279" dirty="0">
                <a:solidFill>
                  <a:srgbClr val="C8C8C8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  <a:p>
            <a:pPr>
              <a:spcBef>
                <a:spcPts val="4"/>
              </a:spcBef>
            </a:pPr>
            <a:endParaRPr sz="1368">
              <a:latin typeface="Consolas"/>
              <a:cs typeface="Consolas"/>
            </a:endParaRPr>
          </a:p>
          <a:p>
            <a:pPr marL="65558"/>
            <a:r>
              <a:rPr sz="1279" i="1" spc="13" dirty="0">
                <a:solidFill>
                  <a:srgbClr val="546E79"/>
                </a:solidFill>
                <a:latin typeface="Consolas"/>
                <a:cs typeface="Consolas"/>
              </a:rPr>
              <a:t>//Apply</a:t>
            </a:r>
            <a:r>
              <a:rPr sz="1279" i="1" spc="-18" dirty="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sz="1279" i="1" spc="13" dirty="0">
                <a:solidFill>
                  <a:srgbClr val="546E79"/>
                </a:solidFill>
                <a:latin typeface="Consolas"/>
                <a:cs typeface="Consolas"/>
              </a:rPr>
              <a:t>qualifiers</a:t>
            </a:r>
            <a:endParaRPr sz="1279">
              <a:latin typeface="Consolas"/>
              <a:cs typeface="Consolas"/>
            </a:endParaRPr>
          </a:p>
          <a:p>
            <a:pPr marL="65558">
              <a:spcBef>
                <a:spcPts val="44"/>
              </a:spcBef>
            </a:pPr>
            <a:r>
              <a:rPr sz="1279" spc="13" dirty="0">
                <a:solidFill>
                  <a:srgbClr val="DBDBDB"/>
                </a:solidFill>
                <a:latin typeface="Consolas"/>
                <a:cs typeface="Consolas"/>
              </a:rPr>
              <a:t>const</a:t>
            </a:r>
            <a:r>
              <a:rPr sz="1279" spc="9" dirty="0">
                <a:solidFill>
                  <a:srgbClr val="DBDBDB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D4A1DF"/>
                </a:solidFill>
                <a:latin typeface="Consolas"/>
                <a:cs typeface="Consolas"/>
              </a:rPr>
              <a:t>auto</a:t>
            </a:r>
            <a:r>
              <a:rPr sz="1279" spc="-4" dirty="0">
                <a:solidFill>
                  <a:srgbClr val="D4A1DF"/>
                </a:solidFill>
                <a:latin typeface="Consolas"/>
                <a:cs typeface="Consolas"/>
              </a:rPr>
              <a:t> </a:t>
            </a:r>
            <a:r>
              <a:rPr sz="1279" spc="9" dirty="0">
                <a:solidFill>
                  <a:srgbClr val="FFFFFF"/>
                </a:solidFill>
                <a:latin typeface="Consolas"/>
                <a:cs typeface="Consolas"/>
              </a:rPr>
              <a:t>&amp;[</a:t>
            </a:r>
            <a:r>
              <a:rPr sz="1279" spc="9" dirty="0">
                <a:solidFill>
                  <a:srgbClr val="C8C8C8"/>
                </a:solidFill>
                <a:latin typeface="Consolas"/>
                <a:cs typeface="Consolas"/>
              </a:rPr>
              <a:t>n2</a:t>
            </a:r>
            <a:r>
              <a:rPr sz="1279" spc="9" dirty="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sz="1279" spc="13" dirty="0">
                <a:solidFill>
                  <a:srgbClr val="C8C8C8"/>
                </a:solidFill>
                <a:latin typeface="Consolas"/>
                <a:cs typeface="Consolas"/>
              </a:rPr>
              <a:t>a2</a:t>
            </a:r>
            <a:r>
              <a:rPr sz="1279" spc="13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r>
              <a:rPr sz="1279" spc="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79" spc="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C8C8C8"/>
                </a:solidFill>
                <a:latin typeface="Consolas"/>
                <a:cs typeface="Consolas"/>
              </a:rPr>
              <a:t>p</a:t>
            </a:r>
            <a:r>
              <a:rPr sz="1279" spc="4" dirty="0">
                <a:solidFill>
                  <a:srgbClr val="C8C8C8"/>
                </a:solidFill>
                <a:latin typeface="Consolas"/>
                <a:cs typeface="Consolas"/>
              </a:rPr>
              <a:t> </a:t>
            </a:r>
            <a:r>
              <a:rPr sz="1279" spc="18" dirty="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sz="1279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312633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58704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if-switch</a:t>
            </a:r>
            <a:r>
              <a:rPr sz="3177" spc="-93" dirty="0"/>
              <a:t> </a:t>
            </a:r>
            <a:r>
              <a:rPr sz="3177" spc="-84" dirty="0"/>
              <a:t>Initialization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6"/>
            <a:ext cx="7005357" cy="3139509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77623" indent="-166977">
              <a:lnSpc>
                <a:spcPts val="2321"/>
              </a:lnSpc>
              <a:spcBef>
                <a:spcPts val="10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C++17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added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ability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initialize </a:t>
            </a:r>
            <a:r>
              <a:rPr sz="2030" dirty="0">
                <a:latin typeface="Calibri"/>
                <a:cs typeface="Calibri"/>
              </a:rPr>
              <a:t>and </a:t>
            </a:r>
            <a:r>
              <a:rPr sz="2030" spc="-4" dirty="0">
                <a:latin typeface="Calibri"/>
                <a:cs typeface="Calibri"/>
              </a:rPr>
              <a:t>compare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variables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if </a:t>
            </a:r>
            <a:r>
              <a:rPr sz="2030" spc="9" dirty="0">
                <a:latin typeface="Calibri"/>
                <a:cs typeface="Calibri"/>
              </a:rPr>
              <a:t>&amp;</a:t>
            </a:r>
            <a:endParaRPr sz="2030">
              <a:latin typeface="Calibri"/>
              <a:cs typeface="Calibri"/>
            </a:endParaRPr>
          </a:p>
          <a:p>
            <a:pPr marL="177623">
              <a:lnSpc>
                <a:spcPts val="2321"/>
              </a:lnSpc>
            </a:pPr>
            <a:r>
              <a:rPr sz="2030" i="1" spc="-4" dirty="0">
                <a:latin typeface="Calibri"/>
                <a:cs typeface="Calibri"/>
              </a:rPr>
              <a:t>switch</a:t>
            </a:r>
            <a:r>
              <a:rPr sz="2030" i="1" spc="-4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statements</a:t>
            </a:r>
            <a:endParaRPr sz="2030">
              <a:latin typeface="Calibri"/>
              <a:cs typeface="Calibri"/>
            </a:endParaRPr>
          </a:p>
          <a:p>
            <a:pPr marL="177623" marR="568729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These </a:t>
            </a:r>
            <a:r>
              <a:rPr sz="2030" spc="-9" dirty="0">
                <a:latin typeface="Calibri"/>
                <a:cs typeface="Calibri"/>
              </a:rPr>
              <a:t>statements </a:t>
            </a:r>
            <a:r>
              <a:rPr sz="2030" spc="-13" dirty="0">
                <a:latin typeface="Calibri"/>
                <a:cs typeface="Calibri"/>
              </a:rPr>
              <a:t>have </a:t>
            </a:r>
            <a:r>
              <a:rPr sz="2030" spc="4" dirty="0">
                <a:latin typeface="Calibri"/>
                <a:cs typeface="Calibri"/>
              </a:rPr>
              <a:t>an </a:t>
            </a:r>
            <a:r>
              <a:rPr sz="2030" spc="-4" dirty="0">
                <a:latin typeface="Calibri"/>
                <a:cs typeface="Calibri"/>
              </a:rPr>
              <a:t>initialization </a:t>
            </a:r>
            <a:r>
              <a:rPr sz="2030" dirty="0">
                <a:latin typeface="Calibri"/>
                <a:cs typeface="Calibri"/>
              </a:rPr>
              <a:t>clause </a:t>
            </a:r>
            <a:r>
              <a:rPr sz="2030" spc="4" dirty="0">
                <a:latin typeface="Calibri"/>
                <a:cs typeface="Calibri"/>
              </a:rPr>
              <a:t>in </a:t>
            </a:r>
            <a:r>
              <a:rPr sz="2030" dirty="0">
                <a:latin typeface="Calibri"/>
                <a:cs typeface="Calibri"/>
              </a:rPr>
              <a:t>addition </a:t>
            </a:r>
            <a:r>
              <a:rPr sz="2030" spc="-4" dirty="0">
                <a:latin typeface="Calibri"/>
                <a:cs typeface="Calibri"/>
              </a:rPr>
              <a:t>to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conditional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select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clause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Avoids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creation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local</a:t>
            </a:r>
            <a:r>
              <a:rPr sz="2030" spc="-4" dirty="0">
                <a:latin typeface="Calibri"/>
                <a:cs typeface="Calibri"/>
              </a:rPr>
              <a:t> variables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that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leak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entire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scope</a:t>
            </a:r>
            <a:endParaRPr sz="2030">
              <a:latin typeface="Calibri"/>
              <a:cs typeface="Calibri"/>
            </a:endParaRPr>
          </a:p>
          <a:p>
            <a:pPr marL="1341976">
              <a:spcBef>
                <a:spcPts val="499"/>
              </a:spcBef>
            </a:pPr>
            <a:r>
              <a:rPr sz="2030" i="1" spc="-4" dirty="0">
                <a:solidFill>
                  <a:srgbClr val="2D75B6"/>
                </a:solidFill>
                <a:latin typeface="Calibri"/>
                <a:cs typeface="Calibri"/>
              </a:rPr>
              <a:t>if(initialization</a:t>
            </a:r>
            <a:r>
              <a:rPr sz="2030" i="1" spc="-22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2030" i="1" dirty="0">
                <a:solidFill>
                  <a:srgbClr val="2D75B6"/>
                </a:solidFill>
                <a:latin typeface="Calibri"/>
                <a:cs typeface="Calibri"/>
              </a:rPr>
              <a:t>clause; condition</a:t>
            </a:r>
            <a:r>
              <a:rPr sz="2030" i="1" spc="-22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2030" i="1" dirty="0">
                <a:solidFill>
                  <a:srgbClr val="2D75B6"/>
                </a:solidFill>
                <a:latin typeface="Calibri"/>
                <a:cs typeface="Calibri"/>
              </a:rPr>
              <a:t>clause){</a:t>
            </a:r>
            <a:endParaRPr sz="2030">
              <a:latin typeface="Calibri"/>
              <a:cs typeface="Calibri"/>
            </a:endParaRPr>
          </a:p>
          <a:p>
            <a:pPr marL="1341976">
              <a:spcBef>
                <a:spcPts val="485"/>
              </a:spcBef>
            </a:pPr>
            <a:r>
              <a:rPr sz="2030" i="1" spc="4" dirty="0">
                <a:solidFill>
                  <a:srgbClr val="2D75B6"/>
                </a:solidFill>
                <a:latin typeface="Calibri"/>
                <a:cs typeface="Calibri"/>
              </a:rPr>
              <a:t>}</a:t>
            </a:r>
            <a:endParaRPr sz="2030">
              <a:latin typeface="Calibri"/>
              <a:cs typeface="Calibri"/>
            </a:endParaRPr>
          </a:p>
          <a:p>
            <a:pPr marL="1341976">
              <a:spcBef>
                <a:spcPts val="499"/>
              </a:spcBef>
            </a:pPr>
            <a:r>
              <a:rPr sz="2030" i="1" spc="-4" dirty="0">
                <a:solidFill>
                  <a:srgbClr val="2D75B6"/>
                </a:solidFill>
                <a:latin typeface="Calibri"/>
                <a:cs typeface="Calibri"/>
              </a:rPr>
              <a:t>switch(initialization</a:t>
            </a:r>
            <a:r>
              <a:rPr sz="2030" i="1" spc="-4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2030" i="1" dirty="0">
                <a:solidFill>
                  <a:srgbClr val="2D75B6"/>
                </a:solidFill>
                <a:latin typeface="Calibri"/>
                <a:cs typeface="Calibri"/>
              </a:rPr>
              <a:t>clause; select clause){</a:t>
            </a:r>
            <a:endParaRPr sz="2030">
              <a:latin typeface="Calibri"/>
              <a:cs typeface="Calibri"/>
            </a:endParaRPr>
          </a:p>
          <a:p>
            <a:pPr marL="1341976">
              <a:spcBef>
                <a:spcPts val="499"/>
              </a:spcBef>
            </a:pPr>
            <a:r>
              <a:rPr sz="2030" i="1" spc="4" dirty="0">
                <a:solidFill>
                  <a:srgbClr val="2D75B6"/>
                </a:solidFill>
                <a:latin typeface="Calibri"/>
                <a:cs typeface="Calibri"/>
              </a:rPr>
              <a:t>}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1100" y="5606920"/>
            <a:ext cx="192180" cy="14649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5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4271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75705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Global</a:t>
            </a:r>
            <a:r>
              <a:rPr sz="3177" spc="-101" dirty="0"/>
              <a:t> </a:t>
            </a:r>
            <a:r>
              <a:rPr sz="3177" spc="-97" dirty="0"/>
              <a:t>Variables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483288" cy="31150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In </a:t>
            </a:r>
            <a:r>
              <a:rPr sz="2030" spc="4" dirty="0">
                <a:latin typeface="Calibri"/>
                <a:cs typeface="Calibri"/>
              </a:rPr>
              <a:t>C++,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global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name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be</a:t>
            </a:r>
            <a:r>
              <a:rPr sz="2030" dirty="0">
                <a:latin typeface="Calibri"/>
                <a:cs typeface="Calibri"/>
              </a:rPr>
              <a:t> defined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only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once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(ODR)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E.g.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you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should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avoid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defining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global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variable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 a</a:t>
            </a:r>
            <a:r>
              <a:rPr sz="2030" dirty="0">
                <a:latin typeface="Calibri"/>
                <a:cs typeface="Calibri"/>
              </a:rPr>
              <a:t> header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file</a:t>
            </a:r>
            <a:endParaRPr sz="2030">
              <a:latin typeface="Calibri"/>
              <a:cs typeface="Calibri"/>
            </a:endParaRPr>
          </a:p>
          <a:p>
            <a:pPr marL="177623" marR="567048" indent="-166977">
              <a:lnSpc>
                <a:spcPts val="2206"/>
              </a:lnSpc>
              <a:spcBef>
                <a:spcPts val="75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If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header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file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included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multiple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.cpp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files, </a:t>
            </a:r>
            <a:r>
              <a:rPr sz="2030" dirty="0">
                <a:latin typeface="Calibri"/>
                <a:cs typeface="Calibri"/>
              </a:rPr>
              <a:t>it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would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cause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linker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errors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(violates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ODR)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8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avoid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this,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dirty="0">
                <a:latin typeface="Calibri"/>
                <a:cs typeface="Calibri"/>
              </a:rPr>
              <a:t>global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variable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defined</a:t>
            </a:r>
            <a:r>
              <a:rPr sz="2030" spc="4" dirty="0">
                <a:latin typeface="Calibri"/>
                <a:cs typeface="Calibri"/>
              </a:rPr>
              <a:t> in </a:t>
            </a:r>
            <a:r>
              <a:rPr sz="2030" dirty="0">
                <a:latin typeface="Calibri"/>
                <a:cs typeface="Calibri"/>
              </a:rPr>
              <a:t>one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.cpp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files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declared extern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dirty="0">
                <a:latin typeface="Calibri"/>
                <a:cs typeface="Calibri"/>
              </a:rPr>
              <a:t> others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satisfies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ODR</a:t>
            </a:r>
            <a:endParaRPr sz="2030">
              <a:latin typeface="Calibri"/>
              <a:cs typeface="Calibri"/>
            </a:endParaRPr>
          </a:p>
          <a:p>
            <a:pPr marL="177623" marR="87971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In </a:t>
            </a:r>
            <a:r>
              <a:rPr sz="2030" spc="4" dirty="0">
                <a:latin typeface="Calibri"/>
                <a:cs typeface="Calibri"/>
              </a:rPr>
              <a:t>C++17, </a:t>
            </a:r>
            <a:r>
              <a:rPr sz="2030" spc="-4" dirty="0">
                <a:latin typeface="Calibri"/>
                <a:cs typeface="Calibri"/>
              </a:rPr>
              <a:t>you can </a:t>
            </a:r>
            <a:r>
              <a:rPr sz="2030" spc="4" dirty="0">
                <a:latin typeface="Calibri"/>
                <a:cs typeface="Calibri"/>
              </a:rPr>
              <a:t>now </a:t>
            </a:r>
            <a:r>
              <a:rPr sz="2030" dirty="0">
                <a:latin typeface="Calibri"/>
                <a:cs typeface="Calibri"/>
              </a:rPr>
              <a:t>define </a:t>
            </a:r>
            <a:r>
              <a:rPr sz="2030" spc="4" dirty="0">
                <a:latin typeface="Calibri"/>
                <a:cs typeface="Calibri"/>
              </a:rPr>
              <a:t>a </a:t>
            </a:r>
            <a:r>
              <a:rPr sz="2030" spc="-4" dirty="0">
                <a:latin typeface="Calibri"/>
                <a:cs typeface="Calibri"/>
              </a:rPr>
              <a:t>variable </a:t>
            </a:r>
            <a:r>
              <a:rPr sz="2030" spc="4" dirty="0">
                <a:latin typeface="Calibri"/>
                <a:cs typeface="Calibri"/>
              </a:rPr>
              <a:t>in a </a:t>
            </a:r>
            <a:r>
              <a:rPr sz="2030" dirty="0">
                <a:latin typeface="Calibri"/>
                <a:cs typeface="Calibri"/>
              </a:rPr>
              <a:t>header file </a:t>
            </a:r>
            <a:r>
              <a:rPr sz="2030" spc="4" dirty="0">
                <a:latin typeface="Calibri"/>
                <a:cs typeface="Calibri"/>
              </a:rPr>
              <a:t>without ODR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errors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inline</a:t>
            </a:r>
            <a:r>
              <a:rPr sz="2030" i="1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keyword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7314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Functions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19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 function is a set of statements enclosed within a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pair of { }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Called as body of the function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These statements define what the function does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Every function has a unique name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This name is used to invoke or call the function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Functions are basic building blocks of C/C++ programs</a:t>
            </a:r>
          </a:p>
        </p:txBody>
      </p:sp>
    </p:spTree>
    <p:extLst>
      <p:ext uri="{BB962C8B-B14F-4D97-AF65-F5344CB8AC3E}">
        <p14:creationId xmlns:p14="http://schemas.microsoft.com/office/powerpoint/2010/main" val="438639470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479925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I</a:t>
            </a:r>
            <a:r>
              <a:rPr sz="3177" spc="-71" dirty="0"/>
              <a:t>n</a:t>
            </a:r>
            <a:r>
              <a:rPr sz="3177" spc="-79" dirty="0"/>
              <a:t>li</a:t>
            </a:r>
            <a:r>
              <a:rPr sz="3177" spc="-106" dirty="0"/>
              <a:t>n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309" dirty="0"/>
              <a:t>V</a:t>
            </a:r>
            <a:r>
              <a:rPr sz="3177" spc="-66" dirty="0"/>
              <a:t>a</a:t>
            </a:r>
            <a:r>
              <a:rPr sz="3177" spc="-75" dirty="0"/>
              <a:t>r</a:t>
            </a:r>
            <a:r>
              <a:rPr sz="3177" spc="-79" dirty="0"/>
              <a:t>i</a:t>
            </a:r>
            <a:r>
              <a:rPr sz="3177" spc="-97" dirty="0"/>
              <a:t>a</a:t>
            </a:r>
            <a:r>
              <a:rPr sz="3177" spc="-71" dirty="0"/>
              <a:t>b</a:t>
            </a:r>
            <a:r>
              <a:rPr sz="3177" spc="-79" dirty="0"/>
              <a:t>l</a:t>
            </a:r>
            <a:r>
              <a:rPr sz="3177" spc="-66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270376" cy="2448152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inline</a:t>
            </a:r>
            <a:r>
              <a:rPr sz="2030" i="1" spc="-9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global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variable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implies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have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multiple definitions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linker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will</a:t>
            </a:r>
            <a:r>
              <a:rPr sz="2030" spc="-4" dirty="0">
                <a:latin typeface="Calibri"/>
                <a:cs typeface="Calibri"/>
              </a:rPr>
              <a:t> treat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it</a:t>
            </a:r>
            <a:r>
              <a:rPr sz="2030" spc="4" dirty="0">
                <a:latin typeface="Calibri"/>
                <a:cs typeface="Calibri"/>
              </a:rPr>
              <a:t> as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only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variable</a:t>
            </a:r>
            <a:r>
              <a:rPr sz="2030" dirty="0">
                <a:latin typeface="Calibri"/>
                <a:cs typeface="Calibri"/>
              </a:rPr>
              <a:t> even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if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encountered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multiple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.cpp files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However,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all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definitions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must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exactly</a:t>
            </a:r>
            <a:r>
              <a:rPr sz="2030" spc="-4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same</a:t>
            </a:r>
            <a:endParaRPr sz="2030">
              <a:latin typeface="Calibri"/>
              <a:cs typeface="Calibri"/>
            </a:endParaRPr>
          </a:p>
          <a:p>
            <a:pPr marL="177623" marR="574892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 definition </a:t>
            </a:r>
            <a:r>
              <a:rPr sz="2030" spc="-4" dirty="0">
                <a:latin typeface="Calibri"/>
                <a:cs typeface="Calibri"/>
              </a:rPr>
              <a:t>of </a:t>
            </a:r>
            <a:r>
              <a:rPr sz="2030" spc="4" dirty="0">
                <a:latin typeface="Calibri"/>
                <a:cs typeface="Calibri"/>
              </a:rPr>
              <a:t>an </a:t>
            </a:r>
            <a:r>
              <a:rPr sz="2030" dirty="0">
                <a:latin typeface="Calibri"/>
                <a:cs typeface="Calibri"/>
              </a:rPr>
              <a:t>inline </a:t>
            </a:r>
            <a:r>
              <a:rPr sz="2030" spc="-4" dirty="0">
                <a:latin typeface="Calibri"/>
                <a:cs typeface="Calibri"/>
              </a:rPr>
              <a:t>variable </a:t>
            </a:r>
            <a:r>
              <a:rPr sz="2030" dirty="0">
                <a:latin typeface="Calibri"/>
                <a:cs typeface="Calibri"/>
              </a:rPr>
              <a:t>should </a:t>
            </a:r>
            <a:r>
              <a:rPr sz="2030" spc="9" dirty="0">
                <a:latin typeface="Calibri"/>
                <a:cs typeface="Calibri"/>
              </a:rPr>
              <a:t>be </a:t>
            </a:r>
            <a:r>
              <a:rPr sz="2030" dirty="0">
                <a:latin typeface="Calibri"/>
                <a:cs typeface="Calibri"/>
              </a:rPr>
              <a:t>accessible by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before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be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All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instances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inline</a:t>
            </a:r>
            <a:r>
              <a:rPr sz="2030" spc="-4" dirty="0">
                <a:latin typeface="Calibri"/>
                <a:cs typeface="Calibri"/>
              </a:rPr>
              <a:t> variable </a:t>
            </a:r>
            <a:r>
              <a:rPr sz="2030" dirty="0">
                <a:latin typeface="Calibri"/>
                <a:cs typeface="Calibri"/>
              </a:rPr>
              <a:t>will</a:t>
            </a:r>
            <a:r>
              <a:rPr sz="2030" spc="-13" dirty="0">
                <a:latin typeface="Calibri"/>
                <a:cs typeface="Calibri"/>
              </a:rPr>
              <a:t> have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same</a:t>
            </a:r>
            <a:r>
              <a:rPr sz="2030" spc="-4" dirty="0">
                <a:latin typeface="Calibri"/>
                <a:cs typeface="Calibri"/>
              </a:rPr>
              <a:t> address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04282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506654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Inline</a:t>
            </a:r>
            <a:r>
              <a:rPr sz="3177" spc="-88" dirty="0"/>
              <a:t> </a:t>
            </a:r>
            <a:r>
              <a:rPr sz="3177" spc="-71" dirty="0"/>
              <a:t>Static</a:t>
            </a:r>
            <a:r>
              <a:rPr sz="3177" spc="-84" dirty="0"/>
              <a:t> </a:t>
            </a:r>
            <a:r>
              <a:rPr sz="3177" spc="-97" dirty="0"/>
              <a:t>Variables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0"/>
            <a:ext cx="7312398" cy="2547153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C++11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introduced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non-static</a:t>
            </a:r>
            <a:r>
              <a:rPr sz="2030" spc="-9" dirty="0">
                <a:latin typeface="Calibri"/>
                <a:cs typeface="Calibri"/>
              </a:rPr>
              <a:t> data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Allows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non-static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data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endParaRPr sz="2030">
              <a:latin typeface="Calibri"/>
              <a:cs typeface="Calibri"/>
            </a:endParaRPr>
          </a:p>
          <a:p>
            <a:pPr marL="177623" indent="-166977">
              <a:lnSpc>
                <a:spcPts val="2321"/>
              </a:lnSpc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C++17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allows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 </a:t>
            </a:r>
            <a:r>
              <a:rPr sz="2030" spc="-9" dirty="0">
                <a:latin typeface="Calibri"/>
                <a:cs typeface="Calibri"/>
              </a:rPr>
              <a:t>static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data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spc="4" dirty="0">
                <a:latin typeface="Calibri"/>
                <a:cs typeface="Calibri"/>
              </a:rPr>
              <a:t> 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inline</a:t>
            </a:r>
            <a:endParaRPr sz="2030">
              <a:latin typeface="Calibri"/>
              <a:cs typeface="Calibri"/>
            </a:endParaRPr>
          </a:p>
          <a:p>
            <a:pPr marL="177623">
              <a:lnSpc>
                <a:spcPts val="2321"/>
              </a:lnSpc>
            </a:pPr>
            <a:r>
              <a:rPr sz="2030" spc="-13" dirty="0">
                <a:latin typeface="Calibri"/>
                <a:cs typeface="Calibri"/>
              </a:rPr>
              <a:t>keyword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need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 initialize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static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variable</a:t>
            </a:r>
            <a:r>
              <a:rPr sz="2030" dirty="0">
                <a:latin typeface="Calibri"/>
                <a:cs typeface="Calibri"/>
              </a:rPr>
              <a:t> outside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allows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creation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header-only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libraries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spc="-9" dirty="0">
                <a:latin typeface="Calibri"/>
                <a:cs typeface="Calibri"/>
              </a:rPr>
              <a:t>constexpr</a:t>
            </a:r>
            <a:r>
              <a:rPr sz="2030" i="1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static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member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variables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implicitly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inline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50634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57297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5" dirty="0"/>
              <a:t>N</a:t>
            </a:r>
            <a:r>
              <a:rPr sz="3177" spc="-35" dirty="0"/>
              <a:t>e</a:t>
            </a:r>
            <a:r>
              <a:rPr sz="3177" spc="-115" dirty="0"/>
              <a:t>s</a:t>
            </a:r>
            <a:r>
              <a:rPr sz="3177" spc="-79" dirty="0"/>
              <a:t>t</a:t>
            </a:r>
            <a:r>
              <a:rPr sz="3177" spc="-66" dirty="0"/>
              <a:t>e</a:t>
            </a:r>
            <a:r>
              <a:rPr sz="3177" spc="-40" dirty="0"/>
              <a:t>d</a:t>
            </a:r>
            <a:r>
              <a:rPr sz="3177" spc="-75" dirty="0"/>
              <a:t> N</a:t>
            </a:r>
            <a:r>
              <a:rPr sz="3177" spc="-66" dirty="0"/>
              <a:t>a</a:t>
            </a:r>
            <a:r>
              <a:rPr sz="3177" spc="-119" dirty="0"/>
              <a:t>m</a:t>
            </a:r>
            <a:r>
              <a:rPr sz="3177" spc="-35" dirty="0"/>
              <a:t>e</a:t>
            </a:r>
            <a:r>
              <a:rPr sz="3177" spc="-49" dirty="0"/>
              <a:t>s</a:t>
            </a:r>
            <a:r>
              <a:rPr sz="3177" spc="-71" dirty="0"/>
              <a:t>p</a:t>
            </a:r>
            <a:r>
              <a:rPr sz="3177" spc="-97" dirty="0"/>
              <a:t>a</a:t>
            </a:r>
            <a:r>
              <a:rPr sz="3177" spc="13" dirty="0"/>
              <a:t>c</a:t>
            </a:r>
            <a:r>
              <a:rPr sz="3177" spc="-18" dirty="0"/>
              <a:t>e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7447990" cy="105392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Namespaces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be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nested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 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simple </a:t>
            </a:r>
            <a:r>
              <a:rPr sz="2030" spc="-18" dirty="0">
                <a:latin typeface="Calibri"/>
                <a:cs typeface="Calibri"/>
              </a:rPr>
              <a:t>syntax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 C++17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Instead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using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dirty="0">
                <a:latin typeface="Calibri"/>
                <a:cs typeface="Calibri"/>
              </a:rPr>
              <a:t>namespace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keyword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each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nested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namespace,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you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now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scope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resolution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757" y="3528509"/>
            <a:ext cx="2122394" cy="1590314"/>
          </a:xfrm>
          <a:prstGeom prst="rect">
            <a:avLst/>
          </a:prstGeom>
          <a:solidFill>
            <a:srgbClr val="262626"/>
          </a:solidFill>
        </p:spPr>
        <p:txBody>
          <a:bodyPr vert="horz" wrap="square" lIns="0" tIns="21851" rIns="0" bIns="0" rtlCol="0">
            <a:spAutoFit/>
          </a:bodyPr>
          <a:lstStyle/>
          <a:p>
            <a:pPr marL="398951" marR="392786" indent="-333953">
              <a:spcBef>
                <a:spcPts val="172"/>
              </a:spcBef>
            </a:pPr>
            <a:r>
              <a:rPr sz="1456" dirty="0">
                <a:solidFill>
                  <a:srgbClr val="D4A1DF"/>
                </a:solidFill>
                <a:latin typeface="Consolas"/>
                <a:cs typeface="Consolas"/>
              </a:rPr>
              <a:t>namespace </a:t>
            </a:r>
            <a:r>
              <a:rPr sz="1456" b="1" dirty="0">
                <a:solidFill>
                  <a:srgbClr val="FFBF82"/>
                </a:solidFill>
                <a:latin typeface="Consolas"/>
                <a:cs typeface="Consolas"/>
              </a:rPr>
              <a:t>A </a:t>
            </a:r>
            <a:r>
              <a:rPr sz="1456" dirty="0">
                <a:solidFill>
                  <a:srgbClr val="FFFFFF"/>
                </a:solidFill>
                <a:latin typeface="Consolas"/>
                <a:cs typeface="Consolas"/>
              </a:rPr>
              <a:t>{ </a:t>
            </a:r>
            <a:r>
              <a:rPr sz="1456" spc="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56" dirty="0">
                <a:solidFill>
                  <a:srgbClr val="D4A1DF"/>
                </a:solidFill>
                <a:latin typeface="Consolas"/>
                <a:cs typeface="Consolas"/>
              </a:rPr>
              <a:t>namespace</a:t>
            </a:r>
            <a:r>
              <a:rPr sz="1456" spc="-44" dirty="0">
                <a:solidFill>
                  <a:srgbClr val="D4A1DF"/>
                </a:solidFill>
                <a:latin typeface="Consolas"/>
                <a:cs typeface="Consolas"/>
              </a:rPr>
              <a:t> </a:t>
            </a:r>
            <a:r>
              <a:rPr sz="1456" b="1" dirty="0">
                <a:solidFill>
                  <a:srgbClr val="FFBF82"/>
                </a:solidFill>
                <a:latin typeface="Consolas"/>
                <a:cs typeface="Consolas"/>
              </a:rPr>
              <a:t>B</a:t>
            </a:r>
            <a:r>
              <a:rPr sz="1456" b="1" spc="-44" dirty="0">
                <a:solidFill>
                  <a:srgbClr val="FFBF82"/>
                </a:solidFill>
                <a:latin typeface="Consolas"/>
                <a:cs typeface="Consolas"/>
              </a:rPr>
              <a:t> </a:t>
            </a:r>
            <a:r>
              <a:rPr sz="1456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56">
              <a:latin typeface="Consolas"/>
              <a:cs typeface="Consolas"/>
            </a:endParaRPr>
          </a:p>
          <a:p>
            <a:pPr marL="731223"/>
            <a:r>
              <a:rPr sz="1456" dirty="0">
                <a:solidFill>
                  <a:srgbClr val="D4A1DF"/>
                </a:solidFill>
                <a:latin typeface="Consolas"/>
                <a:cs typeface="Consolas"/>
              </a:rPr>
              <a:t>namespace</a:t>
            </a:r>
            <a:r>
              <a:rPr sz="1456" spc="-35" dirty="0">
                <a:solidFill>
                  <a:srgbClr val="D4A1DF"/>
                </a:solidFill>
                <a:latin typeface="Consolas"/>
                <a:cs typeface="Consolas"/>
              </a:rPr>
              <a:t> </a:t>
            </a:r>
            <a:r>
              <a:rPr sz="1456" b="1" dirty="0">
                <a:solidFill>
                  <a:srgbClr val="FFBF82"/>
                </a:solidFill>
                <a:latin typeface="Consolas"/>
                <a:cs typeface="Consolas"/>
              </a:rPr>
              <a:t>C</a:t>
            </a:r>
            <a:r>
              <a:rPr sz="1456" b="1" spc="-35" dirty="0">
                <a:solidFill>
                  <a:srgbClr val="FFBF82"/>
                </a:solidFill>
                <a:latin typeface="Consolas"/>
                <a:cs typeface="Consolas"/>
              </a:rPr>
              <a:t> </a:t>
            </a:r>
            <a:r>
              <a:rPr sz="1456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56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456">
              <a:latin typeface="Consolas"/>
              <a:cs typeface="Consolas"/>
            </a:endParaRPr>
          </a:p>
          <a:p>
            <a:pPr marL="731223"/>
            <a:r>
              <a:rPr sz="1456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56">
              <a:latin typeface="Consolas"/>
              <a:cs typeface="Consolas"/>
            </a:endParaRPr>
          </a:p>
          <a:p>
            <a:pPr marL="398951"/>
            <a:r>
              <a:rPr sz="1456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56">
              <a:latin typeface="Consolas"/>
              <a:cs typeface="Consolas"/>
            </a:endParaRPr>
          </a:p>
          <a:p>
            <a:pPr marL="65558"/>
            <a:r>
              <a:rPr sz="1456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56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3976" y="4429461"/>
            <a:ext cx="2685490" cy="695868"/>
          </a:xfrm>
          <a:prstGeom prst="rect">
            <a:avLst/>
          </a:prstGeom>
          <a:solidFill>
            <a:srgbClr val="262626"/>
          </a:solidFill>
        </p:spPr>
        <p:txBody>
          <a:bodyPr vert="horz" wrap="square" lIns="0" tIns="23531" rIns="0" bIns="0" rtlCol="0">
            <a:spAutoFit/>
          </a:bodyPr>
          <a:lstStyle/>
          <a:p>
            <a:pPr marL="65558">
              <a:spcBef>
                <a:spcPts val="184"/>
              </a:spcBef>
            </a:pPr>
            <a:r>
              <a:rPr sz="1456" dirty="0">
                <a:solidFill>
                  <a:srgbClr val="D4A1DF"/>
                </a:solidFill>
                <a:latin typeface="Consolas"/>
                <a:cs typeface="Consolas"/>
              </a:rPr>
              <a:t>namespace</a:t>
            </a:r>
            <a:r>
              <a:rPr sz="1456" spc="-26" dirty="0">
                <a:solidFill>
                  <a:srgbClr val="D4A1DF"/>
                </a:solidFill>
                <a:latin typeface="Consolas"/>
                <a:cs typeface="Consolas"/>
              </a:rPr>
              <a:t> </a:t>
            </a:r>
            <a:r>
              <a:rPr sz="1456" b="1" spc="-4" dirty="0">
                <a:solidFill>
                  <a:srgbClr val="FFBF82"/>
                </a:solidFill>
                <a:latin typeface="Consolas"/>
                <a:cs typeface="Consolas"/>
              </a:rPr>
              <a:t>A</a:t>
            </a:r>
            <a:r>
              <a:rPr sz="1456" spc="-4" dirty="0">
                <a:solidFill>
                  <a:srgbClr val="FFFFFF"/>
                </a:solidFill>
                <a:latin typeface="Consolas"/>
                <a:cs typeface="Consolas"/>
              </a:rPr>
              <a:t>::</a:t>
            </a:r>
            <a:r>
              <a:rPr sz="1456" b="1" spc="-4" dirty="0">
                <a:solidFill>
                  <a:srgbClr val="FFBF82"/>
                </a:solidFill>
                <a:latin typeface="Consolas"/>
                <a:cs typeface="Consolas"/>
              </a:rPr>
              <a:t>B</a:t>
            </a:r>
            <a:r>
              <a:rPr sz="1456" spc="-4" dirty="0">
                <a:solidFill>
                  <a:srgbClr val="FFFFFF"/>
                </a:solidFill>
                <a:latin typeface="Consolas"/>
                <a:cs typeface="Consolas"/>
              </a:rPr>
              <a:t>::</a:t>
            </a:r>
            <a:r>
              <a:rPr sz="1456" b="1" spc="-4" dirty="0">
                <a:solidFill>
                  <a:srgbClr val="FFBF82"/>
                </a:solidFill>
                <a:latin typeface="Consolas"/>
                <a:cs typeface="Consolas"/>
              </a:rPr>
              <a:t>C</a:t>
            </a:r>
            <a:r>
              <a:rPr sz="1456" b="1" spc="-26" dirty="0">
                <a:solidFill>
                  <a:srgbClr val="FFBF82"/>
                </a:solidFill>
                <a:latin typeface="Consolas"/>
                <a:cs typeface="Consolas"/>
              </a:rPr>
              <a:t> </a:t>
            </a:r>
            <a:r>
              <a:rPr sz="1456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56">
              <a:latin typeface="Consolas"/>
              <a:cs typeface="Consolas"/>
            </a:endParaRPr>
          </a:p>
          <a:p>
            <a:pPr>
              <a:spcBef>
                <a:spcPts val="40"/>
              </a:spcBef>
            </a:pPr>
            <a:endParaRPr sz="1456">
              <a:latin typeface="Consolas"/>
              <a:cs typeface="Consolas"/>
            </a:endParaRPr>
          </a:p>
          <a:p>
            <a:pPr marL="65558"/>
            <a:r>
              <a:rPr sz="1456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56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83752" y="5421414"/>
            <a:ext cx="45047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b="1" spc="18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1279" b="1" spc="40" dirty="0">
                <a:solidFill>
                  <a:srgbClr val="3F3F3F"/>
                </a:solidFill>
                <a:latin typeface="Calibri"/>
                <a:cs typeface="Calibri"/>
              </a:rPr>
              <a:t>+</a:t>
            </a:r>
            <a:r>
              <a:rPr sz="1279" b="1" spc="13" dirty="0">
                <a:solidFill>
                  <a:srgbClr val="3F3F3F"/>
                </a:solidFill>
                <a:latin typeface="Calibri"/>
                <a:cs typeface="Calibri"/>
              </a:rPr>
              <a:t>+14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1042" y="5379738"/>
            <a:ext cx="45047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b="1" spc="18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1279" b="1" spc="40" dirty="0">
                <a:solidFill>
                  <a:srgbClr val="3F3F3F"/>
                </a:solidFill>
                <a:latin typeface="Calibri"/>
                <a:cs typeface="Calibri"/>
              </a:rPr>
              <a:t>+</a:t>
            </a:r>
            <a:r>
              <a:rPr sz="1279" b="1" spc="13" dirty="0">
                <a:solidFill>
                  <a:srgbClr val="3F3F3F"/>
                </a:solidFill>
                <a:latin typeface="Calibri"/>
                <a:cs typeface="Calibri"/>
              </a:rPr>
              <a:t>+17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8833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162261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229" dirty="0"/>
              <a:t>A</a:t>
            </a:r>
            <a:r>
              <a:rPr sz="3177" spc="-110" dirty="0"/>
              <a:t>t</a:t>
            </a:r>
            <a:r>
              <a:rPr sz="3177" spc="-44" dirty="0"/>
              <a:t>tr</a:t>
            </a:r>
            <a:r>
              <a:rPr sz="3177" spc="-79" dirty="0"/>
              <a:t>i</a:t>
            </a:r>
            <a:r>
              <a:rPr sz="3177" spc="-106" dirty="0"/>
              <a:t>b</a:t>
            </a:r>
            <a:r>
              <a:rPr sz="3177" spc="-71" dirty="0"/>
              <a:t>u</a:t>
            </a:r>
            <a:r>
              <a:rPr sz="3177" spc="-79" dirty="0"/>
              <a:t>t</a:t>
            </a:r>
            <a:r>
              <a:rPr sz="3177" spc="-66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11631"/>
            <a:ext cx="7297271" cy="3071965"/>
          </a:xfrm>
          <a:prstGeom prst="rect">
            <a:avLst/>
          </a:prstGeom>
        </p:spPr>
        <p:txBody>
          <a:bodyPr vert="horz" wrap="square" lIns="0" tIns="74519" rIns="0" bIns="0" rtlCol="0">
            <a:spAutoFit/>
          </a:bodyPr>
          <a:lstStyle/>
          <a:p>
            <a:pPr marL="177623" marR="866261" indent="-166977">
              <a:lnSpc>
                <a:spcPct val="80000"/>
              </a:lnSpc>
              <a:spcBef>
                <a:spcPts val="587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Attributes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compiler-specific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commands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give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additional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information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5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might</a:t>
            </a:r>
            <a:r>
              <a:rPr sz="2030" dirty="0">
                <a:latin typeface="Calibri"/>
                <a:cs typeface="Calibri"/>
              </a:rPr>
              <a:t> be utilised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optimization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checks</a:t>
            </a:r>
            <a:endParaRPr sz="2030">
              <a:latin typeface="Calibri"/>
              <a:cs typeface="Calibri"/>
            </a:endParaRPr>
          </a:p>
          <a:p>
            <a:pPr marL="177623" marR="431449" indent="-166977">
              <a:lnSpc>
                <a:spcPct val="80000"/>
              </a:lnSpc>
              <a:spcBef>
                <a:spcPts val="741"/>
              </a:spcBef>
              <a:buFont typeface="Arial MT"/>
              <a:buChar char="•"/>
              <a:tabLst>
                <a:tab pos="178183" algn="l"/>
                <a:tab pos="3170312" algn="l"/>
                <a:tab pos="5487813" algn="l"/>
              </a:tabLst>
            </a:pPr>
            <a:r>
              <a:rPr sz="2030" spc="-13" dirty="0">
                <a:latin typeface="Calibri"/>
                <a:cs typeface="Calibri"/>
              </a:rPr>
              <a:t>Before </a:t>
            </a:r>
            <a:r>
              <a:rPr sz="2030" spc="4" dirty="0">
                <a:latin typeface="Calibri"/>
                <a:cs typeface="Calibri"/>
              </a:rPr>
              <a:t>C++11, </a:t>
            </a:r>
            <a:r>
              <a:rPr sz="2030" spc="-13" dirty="0">
                <a:latin typeface="Calibri"/>
                <a:cs typeface="Calibri"/>
              </a:rPr>
              <a:t>different </a:t>
            </a:r>
            <a:r>
              <a:rPr sz="2030" dirty="0">
                <a:latin typeface="Calibri"/>
                <a:cs typeface="Calibri"/>
              </a:rPr>
              <a:t>compiler </a:t>
            </a:r>
            <a:r>
              <a:rPr sz="2030" spc="-4" dirty="0">
                <a:latin typeface="Calibri"/>
                <a:cs typeface="Calibri"/>
              </a:rPr>
              <a:t>vendors </a:t>
            </a:r>
            <a:r>
              <a:rPr sz="2030" dirty="0">
                <a:latin typeface="Calibri"/>
                <a:cs typeface="Calibri"/>
              </a:rPr>
              <a:t>used </a:t>
            </a:r>
            <a:r>
              <a:rPr sz="2030" spc="-13" dirty="0">
                <a:latin typeface="Calibri"/>
                <a:cs typeface="Calibri"/>
              </a:rPr>
              <a:t>keywords for 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attributes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e.g.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MSVC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uses</a:t>
            </a:r>
            <a:r>
              <a:rPr sz="203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30" dirty="0">
                <a:latin typeface="Calibri"/>
                <a:cs typeface="Calibri"/>
              </a:rPr>
              <a:t>declspec,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GCC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uses</a:t>
            </a:r>
            <a:r>
              <a:rPr sz="2030" u="heavy" spc="-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30" spc="-4" dirty="0">
                <a:latin typeface="Calibri"/>
                <a:cs typeface="Calibri"/>
              </a:rPr>
              <a:t>attribute,</a:t>
            </a:r>
            <a:r>
              <a:rPr sz="2030" spc="-8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etc</a:t>
            </a:r>
            <a:endParaRPr sz="2030">
              <a:latin typeface="Calibri"/>
              <a:cs typeface="Calibri"/>
            </a:endParaRPr>
          </a:p>
          <a:p>
            <a:pPr marL="177623" marR="219647" indent="-166977">
              <a:lnSpc>
                <a:spcPts val="1959"/>
              </a:lnSpc>
              <a:spcBef>
                <a:spcPts val="71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C++11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introduced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some </a:t>
            </a:r>
            <a:r>
              <a:rPr sz="2030" spc="-13" dirty="0">
                <a:latin typeface="Calibri"/>
                <a:cs typeface="Calibri"/>
              </a:rPr>
              <a:t>standardized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attributes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that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work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all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standard-compliant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compilers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1959"/>
              </a:lnSpc>
              <a:spcBef>
                <a:spcPts val="71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C++14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C++17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introduced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more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attributes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you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dirty="0">
                <a:latin typeface="Calibri"/>
                <a:cs typeface="Calibri"/>
              </a:rPr>
              <a:t> your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code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6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9" dirty="0">
                <a:latin typeface="Calibri"/>
                <a:cs typeface="Calibri"/>
              </a:rPr>
              <a:t>You</a:t>
            </a:r>
            <a:r>
              <a:rPr sz="2030" dirty="0">
                <a:latin typeface="Calibri"/>
                <a:cs typeface="Calibri"/>
              </a:rPr>
              <a:t> cannot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create</a:t>
            </a:r>
            <a:r>
              <a:rPr sz="2030" spc="-4" dirty="0">
                <a:latin typeface="Calibri"/>
                <a:cs typeface="Calibri"/>
              </a:rPr>
              <a:t> custom </a:t>
            </a:r>
            <a:r>
              <a:rPr sz="2030" spc="-9" dirty="0">
                <a:latin typeface="Calibri"/>
                <a:cs typeface="Calibri"/>
              </a:rPr>
              <a:t>attributes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003996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911796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5" dirty="0"/>
              <a:t>o</a:t>
            </a:r>
            <a:r>
              <a:rPr sz="3177" spc="-88" dirty="0"/>
              <a:t>m</a:t>
            </a:r>
            <a:r>
              <a:rPr sz="3177" spc="-119" dirty="0"/>
              <a:t>m</a:t>
            </a:r>
            <a:r>
              <a:rPr sz="3177" spc="-44" dirty="0"/>
              <a:t>o</a:t>
            </a:r>
            <a:r>
              <a:rPr sz="3177" spc="-40" dirty="0"/>
              <a:t>n</a:t>
            </a:r>
            <a:r>
              <a:rPr sz="3177" spc="-110" dirty="0"/>
              <a:t> </a:t>
            </a:r>
            <a:r>
              <a:rPr sz="3177" spc="-229" dirty="0"/>
              <a:t>A</a:t>
            </a:r>
            <a:r>
              <a:rPr sz="3177" spc="-79" dirty="0"/>
              <a:t>tt</a:t>
            </a:r>
            <a:r>
              <a:rPr sz="3177" spc="-44" dirty="0"/>
              <a:t>r</a:t>
            </a:r>
            <a:r>
              <a:rPr sz="3177" spc="-79" dirty="0"/>
              <a:t>i</a:t>
            </a:r>
            <a:r>
              <a:rPr sz="3177" spc="-71" dirty="0"/>
              <a:t>b</a:t>
            </a:r>
            <a:r>
              <a:rPr sz="3177" spc="-106" dirty="0"/>
              <a:t>u</a:t>
            </a:r>
            <a:r>
              <a:rPr sz="3177" spc="-79" dirty="0"/>
              <a:t>t</a:t>
            </a:r>
            <a:r>
              <a:rPr sz="3177" spc="-66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3518" y="2360632"/>
          <a:ext cx="7988112" cy="2836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3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486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Attribute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18" marB="0">
                    <a:solidFill>
                      <a:srgbClr val="70AC46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Meaning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18" marB="0">
                    <a:solidFill>
                      <a:srgbClr val="70AC46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18" marB="0">
                    <a:solidFill>
                      <a:srgbClr val="70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36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i="1" spc="5" dirty="0">
                          <a:latin typeface="Calibri"/>
                          <a:cs typeface="Calibri"/>
                        </a:rPr>
                        <a:t>[[noreturn]]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L w="12700">
                      <a:solidFill>
                        <a:srgbClr val="70AC46"/>
                      </a:solidFill>
                      <a:prstDash val="solid"/>
                    </a:lnL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EBF0E8"/>
                    </a:solidFill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Indicates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function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does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return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(C++11)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EBF0E8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Function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4653" marB="0">
                    <a:lnR w="12700">
                      <a:solidFill>
                        <a:srgbClr val="70AC46"/>
                      </a:solidFill>
                      <a:prstDash val="solid"/>
                    </a:lnR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EB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60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i="1" spc="5" dirty="0">
                          <a:latin typeface="Calibri"/>
                          <a:cs typeface="Calibri"/>
                        </a:rPr>
                        <a:t>[[deprecated(””)]]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135" marB="0">
                    <a:lnL w="12700">
                      <a:solidFill>
                        <a:srgbClr val="70AC46"/>
                      </a:solidFill>
                      <a:prstDash val="solid"/>
                    </a:lnL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entity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deprecated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but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(C++14)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135" marB="0"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3505" marR="703580" indent="-635">
                        <a:lnSpc>
                          <a:spcPct val="101299"/>
                        </a:lnSpc>
                        <a:spcBef>
                          <a:spcPts val="23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variables,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classes,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typedefs, </a:t>
                      </a:r>
                      <a:r>
                        <a:rPr sz="1400" spc="-3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functions,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namespaces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R w="12700">
                      <a:solidFill>
                        <a:srgbClr val="70AC46"/>
                      </a:solidFill>
                      <a:prstDash val="solid"/>
                    </a:lnR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60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i="1" dirty="0">
                          <a:latin typeface="Calibri"/>
                          <a:cs typeface="Calibri"/>
                        </a:rPr>
                        <a:t>[[nodiscard]]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135" marB="0">
                    <a:lnL w="12700">
                      <a:solidFill>
                        <a:srgbClr val="70AC46"/>
                      </a:solidFill>
                      <a:prstDash val="solid"/>
                    </a:lnL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EBF0E8"/>
                    </a:solidFill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4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should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discarded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(C++17)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135" marB="0"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EBF0E8"/>
                    </a:solidFill>
                  </a:tcPr>
                </a:tc>
                <a:tc>
                  <a:txBody>
                    <a:bodyPr/>
                    <a:lstStyle/>
                    <a:p>
                      <a:pPr marL="103505" marR="468630" indent="-635">
                        <a:lnSpc>
                          <a:spcPct val="101299"/>
                        </a:lnSpc>
                        <a:spcBef>
                          <a:spcPts val="23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function,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class,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enum,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variable </a:t>
                      </a:r>
                      <a:r>
                        <a:rPr sz="1400" spc="-3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declaration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R w="12700">
                      <a:solidFill>
                        <a:srgbClr val="70AC46"/>
                      </a:solidFill>
                      <a:prstDash val="solid"/>
                    </a:lnR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EB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95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i="1" spc="5" dirty="0">
                          <a:latin typeface="Calibri"/>
                          <a:cs typeface="Calibri"/>
                        </a:rPr>
                        <a:t>[[maybe_unused]]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70AC46"/>
                      </a:solidFill>
                      <a:prstDash val="solid"/>
                    </a:lnL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306705">
                        <a:lnSpc>
                          <a:spcPct val="101299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Prevents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compiler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issuing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warnings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non- </a:t>
                      </a:r>
                      <a:r>
                        <a:rPr sz="1400" spc="-3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entities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(C++17)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8015" marB="0"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3505" marR="126364">
                        <a:lnSpc>
                          <a:spcPct val="101299"/>
                        </a:lnSpc>
                        <a:spcBef>
                          <a:spcPts val="250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class,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variables,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enum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declarations </a:t>
                      </a:r>
                      <a:r>
                        <a:rPr sz="1400" spc="-3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functions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8015" marB="0">
                    <a:lnR w="12700">
                      <a:solidFill>
                        <a:srgbClr val="70AC46"/>
                      </a:solidFill>
                      <a:prstDash val="solid"/>
                    </a:lnR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60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i="1" dirty="0">
                          <a:latin typeface="Calibri"/>
                          <a:cs typeface="Calibri"/>
                        </a:rPr>
                        <a:t>[[fall_through]]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135" marB="0">
                    <a:lnL w="12700">
                      <a:solidFill>
                        <a:srgbClr val="70AC46"/>
                      </a:solidFill>
                      <a:prstDash val="solid"/>
                    </a:lnL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EBF0E8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783590">
                        <a:lnSpc>
                          <a:spcPct val="101299"/>
                        </a:lnSpc>
                        <a:spcBef>
                          <a:spcPts val="2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Indicates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deliberate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fall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through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case </a:t>
                      </a:r>
                      <a:r>
                        <a:rPr sz="1400" spc="-3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statement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(C++17)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334" marB="0"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EBF0E8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switch-case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135" marB="0">
                    <a:lnR w="12700">
                      <a:solidFill>
                        <a:srgbClr val="70AC46"/>
                      </a:solidFill>
                      <a:prstDash val="solid"/>
                    </a:lnR>
                    <a:lnT w="12700">
                      <a:solidFill>
                        <a:srgbClr val="70AC46"/>
                      </a:solidFill>
                      <a:prstDash val="solid"/>
                    </a:lnT>
                    <a:lnB w="12700">
                      <a:solidFill>
                        <a:srgbClr val="70AC46"/>
                      </a:solidFill>
                      <a:prstDash val="solid"/>
                    </a:lnB>
                    <a:solidFill>
                      <a:srgbClr val="EB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78213" y="2689411"/>
            <a:ext cx="7988113" cy="324410"/>
          </a:xfrm>
          <a:custGeom>
            <a:avLst/>
            <a:gdLst/>
            <a:ahLst/>
            <a:cxnLst/>
            <a:rect l="l" t="t" r="r" b="b"/>
            <a:pathLst>
              <a:path w="9053195" h="367664">
                <a:moveTo>
                  <a:pt x="9052573" y="0"/>
                </a:moveTo>
                <a:lnTo>
                  <a:pt x="6035052" y="0"/>
                </a:lnTo>
                <a:lnTo>
                  <a:pt x="0" y="0"/>
                </a:lnTo>
                <a:lnTo>
                  <a:pt x="0" y="367284"/>
                </a:lnTo>
                <a:lnTo>
                  <a:pt x="6035052" y="367284"/>
                </a:lnTo>
                <a:lnTo>
                  <a:pt x="9052573" y="367284"/>
                </a:lnTo>
                <a:lnTo>
                  <a:pt x="9052573" y="0"/>
                </a:lnTo>
                <a:close/>
              </a:path>
            </a:pathLst>
          </a:custGeom>
          <a:solidFill>
            <a:srgbClr val="EBF0E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78213" y="3519106"/>
            <a:ext cx="7988113" cy="505946"/>
          </a:xfrm>
          <a:custGeom>
            <a:avLst/>
            <a:gdLst/>
            <a:ahLst/>
            <a:cxnLst/>
            <a:rect l="l" t="t" r="r" b="b"/>
            <a:pathLst>
              <a:path w="9053195" h="573404">
                <a:moveTo>
                  <a:pt x="9052573" y="0"/>
                </a:moveTo>
                <a:lnTo>
                  <a:pt x="6035052" y="0"/>
                </a:lnTo>
                <a:lnTo>
                  <a:pt x="0" y="0"/>
                </a:lnTo>
                <a:lnTo>
                  <a:pt x="0" y="573024"/>
                </a:lnTo>
                <a:lnTo>
                  <a:pt x="6035052" y="573024"/>
                </a:lnTo>
                <a:lnTo>
                  <a:pt x="9052573" y="573024"/>
                </a:lnTo>
                <a:lnTo>
                  <a:pt x="9052573" y="0"/>
                </a:lnTo>
                <a:close/>
              </a:path>
            </a:pathLst>
          </a:custGeom>
          <a:solidFill>
            <a:srgbClr val="EBF0E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78213" y="4531670"/>
            <a:ext cx="7988113" cy="505946"/>
          </a:xfrm>
          <a:custGeom>
            <a:avLst/>
            <a:gdLst/>
            <a:ahLst/>
            <a:cxnLst/>
            <a:rect l="l" t="t" r="r" b="b"/>
            <a:pathLst>
              <a:path w="9053195" h="573404">
                <a:moveTo>
                  <a:pt x="9052573" y="0"/>
                </a:moveTo>
                <a:lnTo>
                  <a:pt x="6035052" y="0"/>
                </a:lnTo>
                <a:lnTo>
                  <a:pt x="0" y="0"/>
                </a:lnTo>
                <a:lnTo>
                  <a:pt x="0" y="573011"/>
                </a:lnTo>
                <a:lnTo>
                  <a:pt x="6035052" y="573011"/>
                </a:lnTo>
                <a:lnTo>
                  <a:pt x="9052573" y="573011"/>
                </a:lnTo>
                <a:lnTo>
                  <a:pt x="9052573" y="0"/>
                </a:lnTo>
                <a:close/>
              </a:path>
            </a:pathLst>
          </a:custGeom>
          <a:solidFill>
            <a:srgbClr val="EBF0E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8151100" y="5606920"/>
            <a:ext cx="192180" cy="14649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0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26867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12400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6" dirty="0"/>
              <a:t>Lambdas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10080"/>
            <a:ext cx="7373471" cy="932359"/>
          </a:xfrm>
          <a:prstGeom prst="rect">
            <a:avLst/>
          </a:prstGeom>
        </p:spPr>
        <p:txBody>
          <a:bodyPr vert="horz" wrap="square" lIns="0" tIns="38660" rIns="0" bIns="0" rtlCol="0">
            <a:spAutoFit/>
          </a:bodyPr>
          <a:lstStyle/>
          <a:p>
            <a:pPr marL="177623" indent="-166977">
              <a:spcBef>
                <a:spcPts val="30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31" dirty="0">
                <a:latin typeface="Calibri"/>
                <a:cs typeface="Calibri"/>
              </a:rPr>
              <a:t>Two</a:t>
            </a:r>
            <a:r>
              <a:rPr sz="2030" dirty="0">
                <a:latin typeface="Calibri"/>
                <a:cs typeface="Calibri"/>
              </a:rPr>
              <a:t> additions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were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made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 C++17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 </a:t>
            </a:r>
            <a:r>
              <a:rPr sz="2030" spc="-13" dirty="0">
                <a:latin typeface="Calibri"/>
                <a:cs typeface="Calibri"/>
              </a:rPr>
              <a:t>regards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lambda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expressions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they </a:t>
            </a:r>
            <a:r>
              <a:rPr sz="1721" spc="9" dirty="0">
                <a:latin typeface="Calibri"/>
                <a:cs typeface="Calibri"/>
              </a:rPr>
              <a:t>can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be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i="1" dirty="0">
                <a:latin typeface="Calibri"/>
                <a:cs typeface="Calibri"/>
              </a:rPr>
              <a:t>constexpr </a:t>
            </a:r>
            <a:r>
              <a:rPr sz="1721" spc="9" dirty="0">
                <a:latin typeface="Calibri"/>
                <a:cs typeface="Calibri"/>
              </a:rPr>
              <a:t>(although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specifier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not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required)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capture</a:t>
            </a:r>
            <a:r>
              <a:rPr sz="1721" spc="-44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of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i="1" spc="9" dirty="0">
                <a:latin typeface="Calibri"/>
                <a:cs typeface="Calibri"/>
              </a:rPr>
              <a:t>*this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62270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614975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9" dirty="0"/>
              <a:t>F</a:t>
            </a:r>
            <a:r>
              <a:rPr sz="3177" spc="-35" dirty="0"/>
              <a:t>e</a:t>
            </a:r>
            <a:r>
              <a:rPr sz="3177" spc="-132" dirty="0"/>
              <a:t>a</a:t>
            </a:r>
            <a:r>
              <a:rPr sz="3177" spc="-44" dirty="0"/>
              <a:t>t</a:t>
            </a:r>
            <a:r>
              <a:rPr sz="3177" spc="-106" dirty="0"/>
              <a:t>u</a:t>
            </a:r>
            <a:r>
              <a:rPr sz="3177" spc="-75" dirty="0"/>
              <a:t>r</a:t>
            </a:r>
            <a:r>
              <a:rPr sz="3177" spc="-18" dirty="0"/>
              <a:t>e</a:t>
            </a:r>
            <a:r>
              <a:rPr sz="3177" spc="-93" dirty="0"/>
              <a:t> </a:t>
            </a:r>
            <a:r>
              <a:rPr sz="3177" spc="-322" dirty="0"/>
              <a:t>T</a:t>
            </a:r>
            <a:r>
              <a:rPr sz="3177" spc="-35" dirty="0"/>
              <a:t>e</a:t>
            </a:r>
            <a:r>
              <a:rPr sz="3177" spc="-84" dirty="0"/>
              <a:t>s</a:t>
            </a:r>
            <a:r>
              <a:rPr sz="3177" spc="-49" dirty="0"/>
              <a:t>t</a:t>
            </a:r>
            <a:r>
              <a:rPr sz="3177" spc="-44" dirty="0"/>
              <a:t> </a:t>
            </a:r>
            <a:r>
              <a:rPr sz="3177" spc="-119" dirty="0"/>
              <a:t>M</a:t>
            </a:r>
            <a:r>
              <a:rPr sz="3177" spc="-97" dirty="0"/>
              <a:t>a</a:t>
            </a:r>
            <a:r>
              <a:rPr sz="3177" spc="13" dirty="0"/>
              <a:t>c</a:t>
            </a:r>
            <a:r>
              <a:rPr sz="3177" spc="-106" dirty="0"/>
              <a:t>r</a:t>
            </a:r>
            <a:r>
              <a:rPr sz="3177" spc="-35" dirty="0"/>
              <a:t>o</a:t>
            </a:r>
            <a:r>
              <a:rPr sz="3177" spc="-84" dirty="0"/>
              <a:t> </a:t>
            </a:r>
            <a:r>
              <a:rPr sz="3177" spc="-31" dirty="0"/>
              <a:t>(</a:t>
            </a:r>
            <a:r>
              <a:rPr sz="3177" spc="18" dirty="0"/>
              <a:t>C</a:t>
            </a:r>
            <a:r>
              <a:rPr sz="3177" spc="-13" dirty="0"/>
              <a:t>++</a:t>
            </a:r>
            <a:r>
              <a:rPr sz="3177" spc="-9" dirty="0"/>
              <a:t>1</a:t>
            </a:r>
            <a:r>
              <a:rPr sz="3177" spc="-44" dirty="0"/>
              <a:t>7</a:t>
            </a:r>
            <a:r>
              <a:rPr sz="3177" spc="-31" dirty="0"/>
              <a:t>)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173846"/>
            <a:ext cx="7330328" cy="2312941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7623" indent="-166977">
              <a:spcBef>
                <a:spcPts val="525"/>
              </a:spcBef>
              <a:buFont typeface="Arial MT"/>
              <a:buChar char="•"/>
              <a:tabLst>
                <a:tab pos="178183" algn="l"/>
                <a:tab pos="4222041" algn="l"/>
                <a:tab pos="4517332" algn="l"/>
              </a:tabLst>
            </a:pPr>
            <a:r>
              <a:rPr sz="2338" dirty="0">
                <a:latin typeface="Calibri"/>
                <a:cs typeface="Calibri"/>
              </a:rPr>
              <a:t>C++17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introduced</a:t>
            </a:r>
            <a:r>
              <a:rPr sz="2338" spc="-4" dirty="0">
                <a:latin typeface="Calibri"/>
                <a:cs typeface="Calibri"/>
              </a:rPr>
              <a:t> a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new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macro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-	</a:t>
            </a:r>
            <a:r>
              <a:rPr sz="2338" u="heavy" spc="-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38" u="heavy" spc="-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338" i="1" spc="-9" dirty="0">
                <a:latin typeface="Calibri"/>
                <a:cs typeface="Calibri"/>
              </a:rPr>
              <a:t>has</a:t>
            </a:r>
            <a:r>
              <a:rPr sz="2338" spc="-9" dirty="0">
                <a:latin typeface="Calibri"/>
                <a:cs typeface="Calibri"/>
              </a:rPr>
              <a:t>_</a:t>
            </a:r>
            <a:r>
              <a:rPr sz="2338" i="1" spc="-9" dirty="0">
                <a:latin typeface="Calibri"/>
                <a:cs typeface="Calibri"/>
              </a:rPr>
              <a:t>include</a:t>
            </a:r>
            <a:endParaRPr sz="2338">
              <a:latin typeface="Calibri"/>
              <a:cs typeface="Calibri"/>
            </a:endParaRPr>
          </a:p>
          <a:p>
            <a:pPr marL="177623" marR="4483" indent="-166977">
              <a:lnSpc>
                <a:spcPts val="2506"/>
              </a:lnSpc>
              <a:spcBef>
                <a:spcPts val="767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Can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9" dirty="0">
                <a:latin typeface="Calibri"/>
                <a:cs typeface="Calibri"/>
              </a:rPr>
              <a:t> used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to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check</a:t>
            </a:r>
            <a:r>
              <a:rPr sz="2338" spc="-31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if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header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is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available</a:t>
            </a:r>
            <a:r>
              <a:rPr sz="2338" spc="62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inclusion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or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not</a:t>
            </a:r>
            <a:endParaRPr sz="2338">
              <a:latin typeface="Calibri"/>
              <a:cs typeface="Calibri"/>
            </a:endParaRPr>
          </a:p>
          <a:p>
            <a:pPr marL="177623" marR="85169" indent="-166977">
              <a:lnSpc>
                <a:spcPts val="2506"/>
              </a:lnSpc>
              <a:spcBef>
                <a:spcPts val="74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Helps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track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 </a:t>
            </a:r>
            <a:r>
              <a:rPr sz="2338" spc="-18" dirty="0">
                <a:latin typeface="Calibri"/>
                <a:cs typeface="Calibri"/>
              </a:rPr>
              <a:t>progress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 </a:t>
            </a:r>
            <a:r>
              <a:rPr sz="2338" spc="-9" dirty="0">
                <a:latin typeface="Calibri"/>
                <a:cs typeface="Calibri"/>
              </a:rPr>
              <a:t>partial</a:t>
            </a:r>
            <a:r>
              <a:rPr sz="2338" spc="40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implementations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 </a:t>
            </a:r>
            <a:r>
              <a:rPr sz="2338" spc="-9" dirty="0">
                <a:latin typeface="Calibri"/>
                <a:cs typeface="Calibri"/>
              </a:rPr>
              <a:t>new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C++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standards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1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Can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used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with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i="1" spc="-4" dirty="0">
                <a:latin typeface="Calibri"/>
                <a:cs typeface="Calibri"/>
              </a:rPr>
              <a:t>#if</a:t>
            </a:r>
            <a:r>
              <a:rPr sz="2338" i="1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&amp;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i="1" spc="-9" dirty="0">
                <a:latin typeface="Calibri"/>
                <a:cs typeface="Calibri"/>
              </a:rPr>
              <a:t>#elif</a:t>
            </a:r>
            <a:r>
              <a:rPr sz="2338" i="1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expressions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only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81037" y="5606920"/>
            <a:ext cx="582706" cy="14649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882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od</a:t>
            </a: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rn</a:t>
            </a:r>
            <a:r>
              <a:rPr sz="882" spc="-31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882" spc="4" dirty="0">
                <a:solidFill>
                  <a:srgbClr val="898989"/>
                </a:solidFill>
                <a:latin typeface="Calibri"/>
                <a:cs typeface="Calibri"/>
              </a:rPr>
              <a:t>+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+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4776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733817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9" dirty="0"/>
              <a:t>l</a:t>
            </a:r>
            <a:r>
              <a:rPr sz="3177" spc="-97" dirty="0"/>
              <a:t>a</a:t>
            </a:r>
            <a:r>
              <a:rPr sz="3177" spc="-49" dirty="0"/>
              <a:t>s</a:t>
            </a:r>
            <a:r>
              <a:rPr sz="3177" spc="-26" dirty="0"/>
              <a:t>s</a:t>
            </a:r>
            <a:r>
              <a:rPr sz="3177" spc="-66" dirty="0"/>
              <a:t> </a:t>
            </a:r>
            <a:r>
              <a:rPr sz="3177" spc="-322" dirty="0"/>
              <a:t>T</a:t>
            </a:r>
            <a:r>
              <a:rPr sz="3177" spc="-35" dirty="0"/>
              <a:t>e</a:t>
            </a:r>
            <a:r>
              <a:rPr sz="3177" spc="-119" dirty="0"/>
              <a:t>m</a:t>
            </a:r>
            <a:r>
              <a:rPr sz="3177" spc="-71" dirty="0"/>
              <a:t>p</a:t>
            </a:r>
            <a:r>
              <a:rPr sz="3177" spc="-79" dirty="0"/>
              <a:t>l</a:t>
            </a:r>
            <a:r>
              <a:rPr sz="3177" spc="-132" dirty="0"/>
              <a:t>a</a:t>
            </a:r>
            <a:r>
              <a:rPr sz="3177" spc="-79" dirty="0"/>
              <a:t>t</a:t>
            </a:r>
            <a:r>
              <a:rPr sz="3177" spc="-18" dirty="0"/>
              <a:t>e</a:t>
            </a:r>
            <a:r>
              <a:rPr sz="3177" spc="-93" dirty="0"/>
              <a:t> </a:t>
            </a:r>
            <a:r>
              <a:rPr sz="3177" spc="-132" dirty="0"/>
              <a:t>A</a:t>
            </a:r>
            <a:r>
              <a:rPr sz="3177" spc="-106" dirty="0"/>
              <a:t>r</a:t>
            </a:r>
            <a:r>
              <a:rPr sz="3177" spc="-4" dirty="0"/>
              <a:t>g</a:t>
            </a:r>
            <a:r>
              <a:rPr sz="3177" spc="-106" dirty="0"/>
              <a:t>u</a:t>
            </a:r>
            <a:r>
              <a:rPr sz="3177" spc="-88" dirty="0"/>
              <a:t>m</a:t>
            </a:r>
            <a:r>
              <a:rPr sz="3177" spc="-35" dirty="0"/>
              <a:t>e</a:t>
            </a:r>
            <a:r>
              <a:rPr sz="3177" spc="-137" dirty="0"/>
              <a:t>n</a:t>
            </a:r>
            <a:r>
              <a:rPr sz="3177" spc="-49" dirty="0"/>
              <a:t>t</a:t>
            </a:r>
            <a:r>
              <a:rPr sz="3177" spc="-44" dirty="0"/>
              <a:t> </a:t>
            </a:r>
            <a:r>
              <a:rPr sz="3177" spc="-84" dirty="0"/>
              <a:t>D</a:t>
            </a:r>
            <a:r>
              <a:rPr sz="3177" spc="-66" dirty="0"/>
              <a:t>e</a:t>
            </a:r>
            <a:r>
              <a:rPr sz="3177" spc="-40" dirty="0"/>
              <a:t>d</a:t>
            </a:r>
            <a:r>
              <a:rPr sz="3177" spc="-106" dirty="0"/>
              <a:t>u</a:t>
            </a:r>
            <a:r>
              <a:rPr sz="3177" spc="13" dirty="0"/>
              <a:t>c</a:t>
            </a:r>
            <a:r>
              <a:rPr sz="3177" spc="-79" dirty="0"/>
              <a:t>ti</a:t>
            </a:r>
            <a:r>
              <a:rPr sz="3177" spc="-75" dirty="0"/>
              <a:t>o</a:t>
            </a:r>
            <a:r>
              <a:rPr sz="3177" spc="-40" dirty="0"/>
              <a:t>n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6"/>
            <a:ext cx="7338172" cy="3160631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556402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Template </a:t>
            </a:r>
            <a:r>
              <a:rPr sz="2030" spc="-4" dirty="0">
                <a:latin typeface="Calibri"/>
                <a:cs typeface="Calibri"/>
              </a:rPr>
              <a:t>argument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deduction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process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by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which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compiler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deduces</a:t>
            </a:r>
            <a:r>
              <a:rPr sz="2030" spc="4" dirty="0">
                <a:latin typeface="Calibri"/>
                <a:cs typeface="Calibri"/>
              </a:rPr>
              <a:t> 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types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Until </a:t>
            </a:r>
            <a:r>
              <a:rPr sz="2030" spc="4" dirty="0">
                <a:latin typeface="Calibri"/>
                <a:cs typeface="Calibri"/>
              </a:rPr>
              <a:t>C++14,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this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worked </a:t>
            </a:r>
            <a:r>
              <a:rPr sz="2030" dirty="0">
                <a:latin typeface="Calibri"/>
                <a:cs typeface="Calibri"/>
              </a:rPr>
              <a:t>only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classes</a:t>
            </a:r>
            <a:endParaRPr sz="2030">
              <a:latin typeface="Calibri"/>
              <a:cs typeface="Calibri"/>
            </a:endParaRPr>
          </a:p>
          <a:p>
            <a:pPr marL="177623" marR="112625" indent="-166977">
              <a:lnSpc>
                <a:spcPts val="2206"/>
              </a:lnSpc>
              <a:spcBef>
                <a:spcPts val="75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Consequently,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create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instances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classes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multiple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template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arguments,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we had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 resort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 </a:t>
            </a:r>
            <a:r>
              <a:rPr sz="2030" i="1" spc="-9" dirty="0">
                <a:latin typeface="Calibri"/>
                <a:cs typeface="Calibri"/>
              </a:rPr>
              <a:t>make_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e.g.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make_pair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With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C++17,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deduction </a:t>
            </a:r>
            <a:r>
              <a:rPr sz="2030" spc="-4" dirty="0">
                <a:latin typeface="Calibri"/>
                <a:cs typeface="Calibri"/>
              </a:rPr>
              <a:t>works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templates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well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feature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called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class</a:t>
            </a:r>
            <a:r>
              <a:rPr sz="2030" i="1" spc="13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template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argument</a:t>
            </a:r>
            <a:r>
              <a:rPr sz="2030" i="1" spc="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deduction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31" dirty="0">
                <a:latin typeface="Calibri"/>
                <a:cs typeface="Calibri"/>
              </a:rPr>
              <a:t>CTAD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There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dirty="0">
                <a:latin typeface="Calibri"/>
                <a:cs typeface="Calibri"/>
              </a:rPr>
              <a:t> two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types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–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compiler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generated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 </a:t>
            </a:r>
            <a:r>
              <a:rPr sz="2030" spc="-4" dirty="0">
                <a:latin typeface="Calibri"/>
                <a:cs typeface="Calibri"/>
              </a:rPr>
              <a:t>user-defined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8" dirty="0">
                <a:latin typeface="Calibri"/>
                <a:cs typeface="Calibri"/>
              </a:rPr>
              <a:t>Works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 </a:t>
            </a:r>
            <a:r>
              <a:rPr sz="2030" spc="-4" dirty="0">
                <a:latin typeface="Calibri"/>
                <a:cs typeface="Calibri"/>
              </a:rPr>
              <a:t>direct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4" dirty="0">
                <a:latin typeface="Calibri"/>
                <a:cs typeface="Calibri"/>
              </a:rPr>
              <a:t> copy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r>
              <a:rPr sz="2030" spc="-4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 objects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objects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spc="4" dirty="0">
                <a:latin typeface="Calibri"/>
                <a:cs typeface="Calibri"/>
              </a:rPr>
              <a:t> heap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1182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330807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9" dirty="0"/>
              <a:t>F</a:t>
            </a:r>
            <a:r>
              <a:rPr sz="3177" spc="-75" dirty="0"/>
              <a:t>o</a:t>
            </a:r>
            <a:r>
              <a:rPr sz="3177" spc="-79" dirty="0"/>
              <a:t>l</a:t>
            </a:r>
            <a:r>
              <a:rPr sz="3177" spc="-71" dirty="0"/>
              <a:t>d</a:t>
            </a:r>
            <a:r>
              <a:rPr sz="3177" spc="-110" dirty="0"/>
              <a:t>i</a:t>
            </a:r>
            <a:r>
              <a:rPr sz="3177" spc="-71" dirty="0"/>
              <a:t>n</a:t>
            </a:r>
            <a:r>
              <a:rPr sz="3177" spc="-4" dirty="0"/>
              <a:t>g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5"/>
            <a:ext cx="7470401" cy="2407733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1061254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It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process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applies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binary </a:t>
            </a:r>
            <a:r>
              <a:rPr sz="2030" spc="-9" dirty="0">
                <a:latin typeface="Calibri"/>
                <a:cs typeface="Calibri"/>
              </a:rPr>
              <a:t>operator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list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values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recursively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results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combined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recursively,</a:t>
            </a:r>
            <a:r>
              <a:rPr sz="2030" spc="-4" dirty="0">
                <a:latin typeface="Calibri"/>
                <a:cs typeface="Calibri"/>
              </a:rPr>
              <a:t> that</a:t>
            </a:r>
            <a:r>
              <a:rPr sz="2030" dirty="0">
                <a:latin typeface="Calibri"/>
                <a:cs typeface="Calibri"/>
              </a:rPr>
              <a:t> builds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up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final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result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process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called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folding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8" dirty="0">
                <a:latin typeface="Calibri"/>
                <a:cs typeface="Calibri"/>
              </a:rPr>
              <a:t>Variadic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templates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perform folds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over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template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parameter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pack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However,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requires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overloads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recursion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needs </a:t>
            </a:r>
            <a:r>
              <a:rPr sz="1721" spc="-4" dirty="0">
                <a:latin typeface="Calibri"/>
                <a:cs typeface="Calibri"/>
              </a:rPr>
              <a:t>to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unpack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parameters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for</a:t>
            </a:r>
            <a:r>
              <a:rPr sz="1721" spc="1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processing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30030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12281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9" dirty="0"/>
              <a:t>F</a:t>
            </a:r>
            <a:r>
              <a:rPr sz="3177" spc="-75" dirty="0"/>
              <a:t>o</a:t>
            </a:r>
            <a:r>
              <a:rPr sz="3177" spc="-79" dirty="0"/>
              <a:t>l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13" dirty="0"/>
              <a:t>E</a:t>
            </a:r>
            <a:r>
              <a:rPr sz="3177" spc="-115" dirty="0"/>
              <a:t>x</a:t>
            </a:r>
            <a:r>
              <a:rPr sz="3177" spc="-71" dirty="0"/>
              <a:t>p</a:t>
            </a:r>
            <a:r>
              <a:rPr sz="3177" spc="-106" dirty="0"/>
              <a:t>r</a:t>
            </a:r>
            <a:r>
              <a:rPr sz="3177" spc="-35" dirty="0"/>
              <a:t>e</a:t>
            </a:r>
            <a:r>
              <a:rPr sz="3177" spc="-49" dirty="0"/>
              <a:t>ss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71" dirty="0"/>
              <a:t>n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6"/>
            <a:ext cx="7158317" cy="2962628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C++17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offers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new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way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unpack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variadic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parameters </a:t>
            </a:r>
            <a:r>
              <a:rPr sz="2030" spc="4" dirty="0">
                <a:latin typeface="Calibri"/>
                <a:cs typeface="Calibri"/>
              </a:rPr>
              <a:t>with </a:t>
            </a:r>
            <a:r>
              <a:rPr sz="2030" dirty="0">
                <a:latin typeface="Calibri"/>
                <a:cs typeface="Calibri"/>
              </a:rPr>
              <a:t>binary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 </a:t>
            </a:r>
            <a:r>
              <a:rPr sz="2030" spc="-4" dirty="0">
                <a:latin typeface="Calibri"/>
                <a:cs typeface="Calibri"/>
              </a:rPr>
              <a:t>call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fold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expression</a:t>
            </a:r>
            <a:endParaRPr sz="2030">
              <a:latin typeface="Calibri"/>
              <a:cs typeface="Calibri"/>
            </a:endParaRPr>
          </a:p>
          <a:p>
            <a:pPr marL="177623" marR="302575" indent="-166977">
              <a:lnSpc>
                <a:spcPts val="2206"/>
              </a:lnSpc>
              <a:spcBef>
                <a:spcPts val="75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 </a:t>
            </a:r>
            <a:r>
              <a:rPr sz="2030" spc="-9" dirty="0">
                <a:latin typeface="Calibri"/>
                <a:cs typeface="Calibri"/>
              </a:rPr>
              <a:t>fold </a:t>
            </a:r>
            <a:r>
              <a:rPr sz="2030" spc="-4" dirty="0">
                <a:latin typeface="Calibri"/>
                <a:cs typeface="Calibri"/>
              </a:rPr>
              <a:t>expression reduces(folds) </a:t>
            </a:r>
            <a:r>
              <a:rPr sz="2030" spc="4" dirty="0">
                <a:latin typeface="Calibri"/>
                <a:cs typeface="Calibri"/>
              </a:rPr>
              <a:t>a </a:t>
            </a:r>
            <a:r>
              <a:rPr sz="2030" spc="-4" dirty="0">
                <a:latin typeface="Calibri"/>
                <a:cs typeface="Calibri"/>
              </a:rPr>
              <a:t>parameter </a:t>
            </a:r>
            <a:r>
              <a:rPr sz="2030" dirty="0">
                <a:latin typeface="Calibri"/>
                <a:cs typeface="Calibri"/>
              </a:rPr>
              <a:t>pack </a:t>
            </a:r>
            <a:r>
              <a:rPr sz="2030" spc="-4" dirty="0">
                <a:latin typeface="Calibri"/>
                <a:cs typeface="Calibri"/>
              </a:rPr>
              <a:t>over </a:t>
            </a:r>
            <a:r>
              <a:rPr sz="2030" spc="4" dirty="0">
                <a:latin typeface="Calibri"/>
                <a:cs typeface="Calibri"/>
              </a:rPr>
              <a:t>a </a:t>
            </a:r>
            <a:r>
              <a:rPr sz="2030" dirty="0">
                <a:latin typeface="Calibri"/>
                <a:cs typeface="Calibri"/>
              </a:rPr>
              <a:t>binary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</a:t>
            </a:r>
            <a:endParaRPr sz="2030">
              <a:latin typeface="Calibri"/>
              <a:cs typeface="Calibri"/>
            </a:endParaRPr>
          </a:p>
          <a:p>
            <a:pPr marL="177623" marR="553040" indent="-166977">
              <a:lnSpc>
                <a:spcPts val="2206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compact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syntax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applying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binary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operations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elements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parameter </a:t>
            </a:r>
            <a:r>
              <a:rPr sz="2030" dirty="0">
                <a:latin typeface="Calibri"/>
                <a:cs typeface="Calibri"/>
              </a:rPr>
              <a:t>pack</a:t>
            </a:r>
            <a:endParaRPr sz="2030">
              <a:latin typeface="Calibri"/>
              <a:cs typeface="Calibri"/>
            </a:endParaRPr>
          </a:p>
          <a:p>
            <a:pPr marL="177623" marR="14568" indent="-166977">
              <a:lnSpc>
                <a:spcPts val="2206"/>
              </a:lnSpc>
              <a:spcBef>
                <a:spcPts val="71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Simplifies </a:t>
            </a:r>
            <a:r>
              <a:rPr sz="2030" spc="-4" dirty="0">
                <a:latin typeface="Calibri"/>
                <a:cs typeface="Calibri"/>
              </a:rPr>
              <a:t>implementation </a:t>
            </a:r>
            <a:r>
              <a:rPr sz="2030" spc="4" dirty="0">
                <a:latin typeface="Calibri"/>
                <a:cs typeface="Calibri"/>
              </a:rPr>
              <a:t>of </a:t>
            </a:r>
            <a:r>
              <a:rPr sz="2030" spc="-4" dirty="0">
                <a:latin typeface="Calibri"/>
                <a:cs typeface="Calibri"/>
              </a:rPr>
              <a:t>variadic templates that </a:t>
            </a:r>
            <a:r>
              <a:rPr sz="2030" spc="-13" dirty="0">
                <a:latin typeface="Calibri"/>
                <a:cs typeface="Calibri"/>
              </a:rPr>
              <a:t>have </a:t>
            </a:r>
            <a:r>
              <a:rPr sz="2030" spc="-4" dirty="0">
                <a:latin typeface="Calibri"/>
                <a:cs typeface="Calibri"/>
              </a:rPr>
              <a:t>to </a:t>
            </a:r>
            <a:r>
              <a:rPr sz="2030" dirty="0">
                <a:latin typeface="Calibri"/>
                <a:cs typeface="Calibri"/>
              </a:rPr>
              <a:t>apply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binary </a:t>
            </a:r>
            <a:r>
              <a:rPr sz="2030" spc="-9" dirty="0">
                <a:latin typeface="Calibri"/>
                <a:cs typeface="Calibri"/>
              </a:rPr>
              <a:t>operators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parameter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pack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780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59099-CFC4-4EDD-9B80-D4EB4011D8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"/>
                    </a14:imgEffect>
                  </a14:imgLayer>
                </a14:imgProps>
              </a:ext>
            </a:extLst>
          </a:blip>
          <a:srcRect l="10557" t="11262" r="7954" b="19599"/>
          <a:stretch/>
        </p:blipFill>
        <p:spPr>
          <a:xfrm>
            <a:off x="491276" y="801468"/>
            <a:ext cx="8427828" cy="4767110"/>
          </a:xfrm>
          <a:prstGeom prst="rect">
            <a:avLst/>
          </a:prstGeom>
        </p:spPr>
      </p:pic>
      <p:sp>
        <p:nvSpPr>
          <p:cNvPr id="2015" name="Fußzeilenplatzhalter 2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2016" name="Foliennummernplatzhalter 3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7C78753-738F-4FCB-AB21-9F776A2BFE1E}" type="slidenum">
              <a:rPr lang="de-DE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018" name="Textfeld 4"/>
          <p:cNvSpPr/>
          <p:nvPr/>
        </p:nvSpPr>
        <p:spPr>
          <a:xfrm>
            <a:off x="1496160" y="-498600"/>
            <a:ext cx="8324280" cy="191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12000" b="0" strike="noStrike" spc="-1" dirty="0">
                <a:solidFill>
                  <a:srgbClr val="FFFFFF">
                    <a:alpha val="10000"/>
                  </a:srgbClr>
                </a:solidFill>
                <a:latin typeface="Calibri"/>
              </a:rPr>
              <a:t>Intermission</a:t>
            </a:r>
            <a:endParaRPr lang="en-GB" sz="12000" b="0" strike="noStrike" spc="-1" dirty="0">
              <a:latin typeface="Arial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F26DA90-EA90-4336-AE57-997C8CC5197B}"/>
              </a:ext>
            </a:extLst>
          </p:cNvPr>
          <p:cNvSpPr txBox="1"/>
          <p:nvPr/>
        </p:nvSpPr>
        <p:spPr>
          <a:xfrm>
            <a:off x="819170" y="404036"/>
            <a:ext cx="7772040" cy="58380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latin typeface="Calibri"/>
              </a:rPr>
              <a:t>Course Name: C++</a:t>
            </a:r>
            <a:endParaRPr lang="de-DE" sz="3200" b="0" strike="noStrike" spc="-1" dirty="0">
              <a:latin typeface="Calibri"/>
            </a:endParaRP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CE9578BC-1323-4BA5-B40B-48C6DF22FD93}"/>
              </a:ext>
            </a:extLst>
          </p:cNvPr>
          <p:cNvSpPr txBox="1"/>
          <p:nvPr/>
        </p:nvSpPr>
        <p:spPr>
          <a:xfrm>
            <a:off x="842400" y="1226586"/>
            <a:ext cx="7772040" cy="158040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 dirty="0">
                <a:latin typeface="Calibri"/>
              </a:rPr>
              <a:t>Trainer name: Vikash Verma	</a:t>
            </a: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 dirty="0">
                <a:latin typeface="Calibri"/>
              </a:rPr>
              <a:t>Course date: 12</a:t>
            </a:r>
            <a:r>
              <a:rPr lang="en-US" sz="2400" b="0" strike="noStrike" spc="-1" baseline="30000" dirty="0">
                <a:latin typeface="Calibri"/>
              </a:rPr>
              <a:t>th</a:t>
            </a:r>
            <a:r>
              <a:rPr lang="en-US" sz="2400" b="0" strike="noStrike" spc="-1" dirty="0">
                <a:latin typeface="Calibri"/>
              </a:rPr>
              <a:t> Dec 2022– 14</a:t>
            </a:r>
            <a:r>
              <a:rPr lang="en-US" sz="2400" b="0" strike="noStrike" spc="-1" baseline="30000" dirty="0">
                <a:latin typeface="Calibri"/>
              </a:rPr>
              <a:t>th</a:t>
            </a:r>
            <a:r>
              <a:rPr lang="en-US" sz="2400" b="0" strike="noStrike" spc="-1" dirty="0">
                <a:latin typeface="Calibri"/>
              </a:rPr>
              <a:t> Dec 2022</a:t>
            </a: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spc="-1" dirty="0">
                <a:latin typeface="Calibri"/>
              </a:rPr>
              <a:t>Start and End time: 9:30 – 16:30 GMT</a:t>
            </a:r>
            <a:endParaRPr lang="en-GB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01438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Why Functions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20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Help avoid writing repetitive logic/code in a program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Same code can be reused in different parts of the program through a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function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There’s no limit to the number of times a function can be called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Makes the code modular as the program is divided can be divided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into cohesive modules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Reduces complexity of the code</a:t>
            </a:r>
          </a:p>
        </p:txBody>
      </p:sp>
    </p:spTree>
    <p:extLst>
      <p:ext uri="{BB962C8B-B14F-4D97-AF65-F5344CB8AC3E}">
        <p14:creationId xmlns:p14="http://schemas.microsoft.com/office/powerpoint/2010/main" val="1571757572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15110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0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82649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9" dirty="0"/>
              <a:t>F</a:t>
            </a:r>
            <a:r>
              <a:rPr sz="3177" spc="-75" dirty="0"/>
              <a:t>o</a:t>
            </a:r>
            <a:r>
              <a:rPr sz="3177" spc="-79" dirty="0"/>
              <a:t>l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13" dirty="0"/>
              <a:t>E</a:t>
            </a:r>
            <a:r>
              <a:rPr sz="3177" spc="-115" dirty="0"/>
              <a:t>x</a:t>
            </a:r>
            <a:r>
              <a:rPr sz="3177" spc="-71" dirty="0"/>
              <a:t>p</a:t>
            </a:r>
            <a:r>
              <a:rPr sz="3177" spc="-106" dirty="0"/>
              <a:t>r</a:t>
            </a:r>
            <a:r>
              <a:rPr sz="3177" spc="-35" dirty="0"/>
              <a:t>e</a:t>
            </a:r>
            <a:r>
              <a:rPr sz="3177" spc="-49" dirty="0"/>
              <a:t>ss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71" dirty="0"/>
              <a:t>n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6"/>
            <a:ext cx="5644963" cy="32540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77623" indent="-166977">
              <a:spcBef>
                <a:spcPts val="10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following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syntax</a:t>
            </a:r>
            <a:r>
              <a:rPr sz="2030" spc="4" dirty="0">
                <a:latin typeface="Calibri"/>
                <a:cs typeface="Calibri"/>
              </a:rPr>
              <a:t> 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provided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 fold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expressions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3188" y="2550502"/>
            <a:ext cx="1843928" cy="1169588"/>
          </a:xfrm>
          <a:prstGeom prst="rect">
            <a:avLst/>
          </a:prstGeom>
        </p:spPr>
        <p:txBody>
          <a:bodyPr vert="horz" wrap="square" lIns="0" tIns="33057" rIns="0" bIns="0" rtlCol="0">
            <a:spAutoFit/>
          </a:bodyPr>
          <a:lstStyle/>
          <a:p>
            <a:pPr marL="176502" indent="-165856">
              <a:spcBef>
                <a:spcPts val="260"/>
              </a:spcBef>
              <a:buFont typeface="Arial MT"/>
              <a:buChar char="•"/>
              <a:tabLst>
                <a:tab pos="177062" algn="l"/>
              </a:tabLst>
            </a:pPr>
            <a:r>
              <a:rPr sz="1721" i="1" spc="9" dirty="0">
                <a:latin typeface="Calibri"/>
                <a:cs typeface="Calibri"/>
              </a:rPr>
              <a:t>(pack</a:t>
            </a:r>
            <a:r>
              <a:rPr sz="1721" i="1" spc="-49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-13" dirty="0">
                <a:latin typeface="Calibri"/>
                <a:cs typeface="Calibri"/>
              </a:rPr>
              <a:t> </a:t>
            </a:r>
            <a:r>
              <a:rPr sz="1721" i="1" spc="9" dirty="0">
                <a:latin typeface="Calibri"/>
                <a:cs typeface="Calibri"/>
              </a:rPr>
              <a:t>…)</a:t>
            </a:r>
            <a:endParaRPr sz="1721">
              <a:latin typeface="Calibri"/>
              <a:cs typeface="Calibri"/>
            </a:endParaRPr>
          </a:p>
          <a:p>
            <a:pPr marL="176502" indent="-165856">
              <a:spcBef>
                <a:spcPts val="180"/>
              </a:spcBef>
              <a:buFont typeface="Arial MT"/>
              <a:buChar char="•"/>
              <a:tabLst>
                <a:tab pos="177062" algn="l"/>
              </a:tabLst>
            </a:pPr>
            <a:r>
              <a:rPr sz="1721" i="1" spc="4" dirty="0">
                <a:latin typeface="Calibri"/>
                <a:cs typeface="Calibri"/>
              </a:rPr>
              <a:t>(…</a:t>
            </a:r>
            <a:r>
              <a:rPr sz="1721" i="1" spc="-44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-31" dirty="0">
                <a:latin typeface="Calibri"/>
                <a:cs typeface="Calibri"/>
              </a:rPr>
              <a:t> </a:t>
            </a:r>
            <a:r>
              <a:rPr sz="1721" i="1" spc="9" dirty="0">
                <a:latin typeface="Calibri"/>
                <a:cs typeface="Calibri"/>
              </a:rPr>
              <a:t>pack)</a:t>
            </a:r>
            <a:endParaRPr sz="1721">
              <a:latin typeface="Calibri"/>
              <a:cs typeface="Calibri"/>
            </a:endParaRPr>
          </a:p>
          <a:p>
            <a:pPr marL="176502" indent="-165856">
              <a:spcBef>
                <a:spcPts val="190"/>
              </a:spcBef>
              <a:buFont typeface="Arial MT"/>
              <a:buChar char="•"/>
              <a:tabLst>
                <a:tab pos="177062" algn="l"/>
              </a:tabLst>
            </a:pPr>
            <a:r>
              <a:rPr sz="1721" i="1" spc="9" dirty="0">
                <a:latin typeface="Calibri"/>
                <a:cs typeface="Calibri"/>
              </a:rPr>
              <a:t>(pack</a:t>
            </a:r>
            <a:r>
              <a:rPr sz="1721" i="1" spc="-26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9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…</a:t>
            </a:r>
            <a:r>
              <a:rPr sz="1721" i="1" spc="-35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-9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init)</a:t>
            </a:r>
            <a:endParaRPr sz="1721">
              <a:latin typeface="Calibri"/>
              <a:cs typeface="Calibri"/>
            </a:endParaRPr>
          </a:p>
          <a:p>
            <a:pPr marL="176502" indent="-165856">
              <a:spcBef>
                <a:spcPts val="190"/>
              </a:spcBef>
              <a:buFont typeface="Arial MT"/>
              <a:buChar char="•"/>
              <a:tabLst>
                <a:tab pos="177062" algn="l"/>
              </a:tabLst>
            </a:pPr>
            <a:r>
              <a:rPr sz="1721" i="1" spc="4" dirty="0">
                <a:latin typeface="Calibri"/>
                <a:cs typeface="Calibri"/>
              </a:rPr>
              <a:t>(init</a:t>
            </a:r>
            <a:r>
              <a:rPr sz="1721" i="1" spc="-18" dirty="0">
                <a:latin typeface="Calibri"/>
                <a:cs typeface="Calibri"/>
              </a:rPr>
              <a:t> </a:t>
            </a:r>
            <a:r>
              <a:rPr sz="1721" i="1" spc="9" dirty="0">
                <a:latin typeface="Calibri"/>
                <a:cs typeface="Calibri"/>
              </a:rPr>
              <a:t>op</a:t>
            </a:r>
            <a:r>
              <a:rPr sz="1721" i="1" spc="-9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…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-26" dirty="0">
                <a:latin typeface="Calibri"/>
                <a:cs typeface="Calibri"/>
              </a:rPr>
              <a:t> </a:t>
            </a:r>
            <a:r>
              <a:rPr sz="1721" i="1" spc="13" dirty="0">
                <a:latin typeface="Calibri"/>
                <a:cs typeface="Calibri"/>
              </a:rPr>
              <a:t>pack)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61795" y="2550502"/>
            <a:ext cx="1523439" cy="1169588"/>
          </a:xfrm>
          <a:prstGeom prst="rect">
            <a:avLst/>
          </a:prstGeom>
        </p:spPr>
        <p:txBody>
          <a:bodyPr vert="horz" wrap="square" lIns="0" tIns="33057" rIns="0" bIns="0" rtlCol="0">
            <a:spAutoFit/>
          </a:bodyPr>
          <a:lstStyle/>
          <a:p>
            <a:pPr marL="11206">
              <a:spcBef>
                <a:spcPts val="260"/>
              </a:spcBef>
            </a:pPr>
            <a:r>
              <a:rPr sz="1721" i="1" spc="13" dirty="0">
                <a:latin typeface="Calibri"/>
                <a:cs typeface="Calibri"/>
              </a:rPr>
              <a:t>:unary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right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fold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180"/>
              </a:spcBef>
            </a:pPr>
            <a:r>
              <a:rPr sz="1721" i="1" spc="13" dirty="0">
                <a:latin typeface="Calibri"/>
                <a:cs typeface="Calibri"/>
              </a:rPr>
              <a:t>:unary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left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dirty="0">
                <a:latin typeface="Calibri"/>
                <a:cs typeface="Calibri"/>
              </a:rPr>
              <a:t>fold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190"/>
              </a:spcBef>
            </a:pPr>
            <a:r>
              <a:rPr sz="1721" i="1" spc="13" dirty="0">
                <a:latin typeface="Calibri"/>
                <a:cs typeface="Calibri"/>
              </a:rPr>
              <a:t>:binary</a:t>
            </a:r>
            <a:r>
              <a:rPr sz="1721" i="1" spc="-49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right</a:t>
            </a:r>
            <a:r>
              <a:rPr sz="1721" i="1" spc="-44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fold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190"/>
              </a:spcBef>
            </a:pPr>
            <a:r>
              <a:rPr sz="1721" i="1" spc="13" dirty="0">
                <a:latin typeface="Calibri"/>
                <a:cs typeface="Calibri"/>
              </a:rPr>
              <a:t>:binary</a:t>
            </a:r>
            <a:r>
              <a:rPr sz="1721" i="1" spc="-40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left</a:t>
            </a:r>
            <a:r>
              <a:rPr sz="1721" i="1" spc="-9" dirty="0">
                <a:latin typeface="Calibri"/>
                <a:cs typeface="Calibri"/>
              </a:rPr>
              <a:t> </a:t>
            </a:r>
            <a:r>
              <a:rPr sz="1721" i="1" dirty="0">
                <a:latin typeface="Calibri"/>
                <a:cs typeface="Calibri"/>
              </a:rPr>
              <a:t>fold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708" y="3690304"/>
            <a:ext cx="5826499" cy="11401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pack</a:t>
            </a:r>
            <a:r>
              <a:rPr sz="2030" i="1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unexpanded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parameter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pack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op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–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any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of</a:t>
            </a:r>
            <a:r>
              <a:rPr sz="2030" spc="4" dirty="0">
                <a:latin typeface="Calibri"/>
                <a:cs typeface="Calibri"/>
              </a:rPr>
              <a:t> 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32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binary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operators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init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24148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15110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0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48857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49" dirty="0"/>
              <a:t>F</a:t>
            </a:r>
            <a:r>
              <a:rPr sz="3177" spc="-75" dirty="0"/>
              <a:t>o</a:t>
            </a:r>
            <a:r>
              <a:rPr sz="3177" spc="-79" dirty="0"/>
              <a:t>l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13" dirty="0"/>
              <a:t>E</a:t>
            </a:r>
            <a:r>
              <a:rPr sz="3177" spc="-115" dirty="0"/>
              <a:t>x</a:t>
            </a:r>
            <a:r>
              <a:rPr sz="3177" spc="-71" dirty="0"/>
              <a:t>p</a:t>
            </a:r>
            <a:r>
              <a:rPr sz="3177" spc="-106" dirty="0"/>
              <a:t>r</a:t>
            </a:r>
            <a:r>
              <a:rPr sz="3177" spc="-35" dirty="0"/>
              <a:t>e</a:t>
            </a:r>
            <a:r>
              <a:rPr sz="3177" spc="-49" dirty="0"/>
              <a:t>ss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71" dirty="0"/>
              <a:t>n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6"/>
            <a:ext cx="5644963" cy="32540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77623" indent="-166977">
              <a:spcBef>
                <a:spcPts val="10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following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syntax</a:t>
            </a:r>
            <a:r>
              <a:rPr sz="2030" spc="4" dirty="0">
                <a:latin typeface="Calibri"/>
                <a:cs typeface="Calibri"/>
              </a:rPr>
              <a:t> 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provided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 fold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expressions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3188" y="2550502"/>
            <a:ext cx="1843928" cy="1169588"/>
          </a:xfrm>
          <a:prstGeom prst="rect">
            <a:avLst/>
          </a:prstGeom>
        </p:spPr>
        <p:txBody>
          <a:bodyPr vert="horz" wrap="square" lIns="0" tIns="33057" rIns="0" bIns="0" rtlCol="0">
            <a:spAutoFit/>
          </a:bodyPr>
          <a:lstStyle/>
          <a:p>
            <a:pPr marL="176502" indent="-165856">
              <a:spcBef>
                <a:spcPts val="260"/>
              </a:spcBef>
              <a:buFont typeface="Arial MT"/>
              <a:buChar char="•"/>
              <a:tabLst>
                <a:tab pos="177062" algn="l"/>
              </a:tabLst>
            </a:pPr>
            <a:r>
              <a:rPr sz="1721" i="1" spc="9" dirty="0">
                <a:latin typeface="Calibri"/>
                <a:cs typeface="Calibri"/>
              </a:rPr>
              <a:t>(pack</a:t>
            </a:r>
            <a:r>
              <a:rPr sz="1721" i="1" spc="-49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-13" dirty="0">
                <a:latin typeface="Calibri"/>
                <a:cs typeface="Calibri"/>
              </a:rPr>
              <a:t> </a:t>
            </a:r>
            <a:r>
              <a:rPr sz="1721" i="1" spc="9" dirty="0">
                <a:latin typeface="Calibri"/>
                <a:cs typeface="Calibri"/>
              </a:rPr>
              <a:t>…)</a:t>
            </a:r>
            <a:endParaRPr sz="1721">
              <a:latin typeface="Calibri"/>
              <a:cs typeface="Calibri"/>
            </a:endParaRPr>
          </a:p>
          <a:p>
            <a:pPr marL="176502" indent="-165856">
              <a:spcBef>
                <a:spcPts val="180"/>
              </a:spcBef>
              <a:buFont typeface="Arial MT"/>
              <a:buChar char="•"/>
              <a:tabLst>
                <a:tab pos="177062" algn="l"/>
              </a:tabLst>
            </a:pPr>
            <a:r>
              <a:rPr sz="1721" i="1" spc="4" dirty="0">
                <a:latin typeface="Calibri"/>
                <a:cs typeface="Calibri"/>
              </a:rPr>
              <a:t>(…</a:t>
            </a:r>
            <a:r>
              <a:rPr sz="1721" i="1" spc="-44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-31" dirty="0">
                <a:latin typeface="Calibri"/>
                <a:cs typeface="Calibri"/>
              </a:rPr>
              <a:t> </a:t>
            </a:r>
            <a:r>
              <a:rPr sz="1721" i="1" spc="9" dirty="0">
                <a:latin typeface="Calibri"/>
                <a:cs typeface="Calibri"/>
              </a:rPr>
              <a:t>pack)</a:t>
            </a:r>
            <a:endParaRPr sz="1721">
              <a:latin typeface="Calibri"/>
              <a:cs typeface="Calibri"/>
            </a:endParaRPr>
          </a:p>
          <a:p>
            <a:pPr marL="176502" indent="-165856">
              <a:spcBef>
                <a:spcPts val="190"/>
              </a:spcBef>
              <a:buFont typeface="Arial MT"/>
              <a:buChar char="•"/>
              <a:tabLst>
                <a:tab pos="177062" algn="l"/>
              </a:tabLst>
            </a:pPr>
            <a:r>
              <a:rPr sz="1721" i="1" spc="9" dirty="0">
                <a:latin typeface="Calibri"/>
                <a:cs typeface="Calibri"/>
              </a:rPr>
              <a:t>(pack</a:t>
            </a:r>
            <a:r>
              <a:rPr sz="1721" i="1" spc="-26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9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…</a:t>
            </a:r>
            <a:r>
              <a:rPr sz="1721" i="1" spc="-35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-9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init)</a:t>
            </a:r>
            <a:endParaRPr sz="1721">
              <a:latin typeface="Calibri"/>
              <a:cs typeface="Calibri"/>
            </a:endParaRPr>
          </a:p>
          <a:p>
            <a:pPr marL="176502" indent="-165856">
              <a:spcBef>
                <a:spcPts val="190"/>
              </a:spcBef>
              <a:buFont typeface="Arial MT"/>
              <a:buChar char="•"/>
              <a:tabLst>
                <a:tab pos="177062" algn="l"/>
              </a:tabLst>
            </a:pPr>
            <a:r>
              <a:rPr sz="1721" i="1" spc="4" dirty="0">
                <a:latin typeface="Calibri"/>
                <a:cs typeface="Calibri"/>
              </a:rPr>
              <a:t>(init</a:t>
            </a:r>
            <a:r>
              <a:rPr sz="1721" i="1" spc="-18" dirty="0">
                <a:latin typeface="Calibri"/>
                <a:cs typeface="Calibri"/>
              </a:rPr>
              <a:t> </a:t>
            </a:r>
            <a:r>
              <a:rPr sz="1721" i="1" spc="9" dirty="0">
                <a:latin typeface="Calibri"/>
                <a:cs typeface="Calibri"/>
              </a:rPr>
              <a:t>op</a:t>
            </a:r>
            <a:r>
              <a:rPr sz="1721" i="1" spc="-9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…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spc="18" dirty="0">
                <a:latin typeface="Calibri"/>
                <a:cs typeface="Calibri"/>
              </a:rPr>
              <a:t>op</a:t>
            </a:r>
            <a:r>
              <a:rPr sz="1721" i="1" spc="-26" dirty="0">
                <a:latin typeface="Calibri"/>
                <a:cs typeface="Calibri"/>
              </a:rPr>
              <a:t> </a:t>
            </a:r>
            <a:r>
              <a:rPr sz="1721" i="1" spc="13" dirty="0">
                <a:latin typeface="Calibri"/>
                <a:cs typeface="Calibri"/>
              </a:rPr>
              <a:t>pack)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61795" y="2550502"/>
            <a:ext cx="1523439" cy="1169588"/>
          </a:xfrm>
          <a:prstGeom prst="rect">
            <a:avLst/>
          </a:prstGeom>
        </p:spPr>
        <p:txBody>
          <a:bodyPr vert="horz" wrap="square" lIns="0" tIns="33057" rIns="0" bIns="0" rtlCol="0">
            <a:spAutoFit/>
          </a:bodyPr>
          <a:lstStyle/>
          <a:p>
            <a:pPr marL="11206">
              <a:spcBef>
                <a:spcPts val="260"/>
              </a:spcBef>
            </a:pPr>
            <a:r>
              <a:rPr sz="1721" i="1" spc="13" dirty="0">
                <a:latin typeface="Calibri"/>
                <a:cs typeface="Calibri"/>
              </a:rPr>
              <a:t>:unary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right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fold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180"/>
              </a:spcBef>
            </a:pPr>
            <a:r>
              <a:rPr sz="1721" i="1" spc="13" dirty="0">
                <a:latin typeface="Calibri"/>
                <a:cs typeface="Calibri"/>
              </a:rPr>
              <a:t>:unary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left</a:t>
            </a:r>
            <a:r>
              <a:rPr sz="1721" i="1" spc="-22" dirty="0">
                <a:latin typeface="Calibri"/>
                <a:cs typeface="Calibri"/>
              </a:rPr>
              <a:t> </a:t>
            </a:r>
            <a:r>
              <a:rPr sz="1721" i="1" dirty="0">
                <a:latin typeface="Calibri"/>
                <a:cs typeface="Calibri"/>
              </a:rPr>
              <a:t>fold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190"/>
              </a:spcBef>
            </a:pPr>
            <a:r>
              <a:rPr sz="1721" i="1" spc="13" dirty="0">
                <a:latin typeface="Calibri"/>
                <a:cs typeface="Calibri"/>
              </a:rPr>
              <a:t>:binary</a:t>
            </a:r>
            <a:r>
              <a:rPr sz="1721" i="1" spc="-49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right</a:t>
            </a:r>
            <a:r>
              <a:rPr sz="1721" i="1" spc="-44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fold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190"/>
              </a:spcBef>
            </a:pPr>
            <a:r>
              <a:rPr sz="1721" i="1" spc="13" dirty="0">
                <a:latin typeface="Calibri"/>
                <a:cs typeface="Calibri"/>
              </a:rPr>
              <a:t>:binary</a:t>
            </a:r>
            <a:r>
              <a:rPr sz="1721" i="1" spc="-40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left</a:t>
            </a:r>
            <a:r>
              <a:rPr sz="1721" i="1" spc="-9" dirty="0">
                <a:latin typeface="Calibri"/>
                <a:cs typeface="Calibri"/>
              </a:rPr>
              <a:t> </a:t>
            </a:r>
            <a:r>
              <a:rPr sz="1721" i="1" dirty="0">
                <a:latin typeface="Calibri"/>
                <a:cs typeface="Calibri"/>
              </a:rPr>
              <a:t>fold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708" y="3690304"/>
            <a:ext cx="5826499" cy="114010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pack</a:t>
            </a:r>
            <a:r>
              <a:rPr sz="2030" i="1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unexpanded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parameter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pack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op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–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any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of</a:t>
            </a:r>
            <a:r>
              <a:rPr sz="2030" spc="4" dirty="0">
                <a:latin typeface="Calibri"/>
                <a:cs typeface="Calibri"/>
              </a:rPr>
              <a:t> 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32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binary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operators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init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5488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82738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5" dirty="0"/>
              <a:t>o</a:t>
            </a:r>
            <a:r>
              <a:rPr sz="3177" spc="-88" dirty="0"/>
              <a:t>m</a:t>
            </a:r>
            <a:r>
              <a:rPr sz="3177" spc="-71" dirty="0"/>
              <a:t>p</a:t>
            </a:r>
            <a:r>
              <a:rPr sz="3177" spc="-110" dirty="0"/>
              <a:t>i</a:t>
            </a:r>
            <a:r>
              <a:rPr sz="3177" spc="-79" dirty="0"/>
              <a:t>l</a:t>
            </a:r>
            <a:r>
              <a:rPr sz="3177" spc="-66" dirty="0"/>
              <a:t>e</a:t>
            </a:r>
            <a:r>
              <a:rPr sz="3177" spc="-13" dirty="0"/>
              <a:t>-</a:t>
            </a:r>
            <a:r>
              <a:rPr sz="3177" spc="-35" dirty="0"/>
              <a:t>T</a:t>
            </a:r>
            <a:r>
              <a:rPr sz="3177" spc="-110" dirty="0"/>
              <a:t>i</a:t>
            </a:r>
            <a:r>
              <a:rPr sz="3177" spc="-88" dirty="0"/>
              <a:t>m</a:t>
            </a:r>
            <a:r>
              <a:rPr sz="3177" spc="-18" dirty="0"/>
              <a:t>e</a:t>
            </a:r>
            <a:r>
              <a:rPr sz="3177" spc="-93" dirty="0"/>
              <a:t> </a:t>
            </a:r>
            <a:r>
              <a:rPr sz="3177" spc="-79" dirty="0"/>
              <a:t>i</a:t>
            </a:r>
            <a:r>
              <a:rPr sz="3177" spc="-49" dirty="0"/>
              <a:t>f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49" y="2195419"/>
            <a:ext cx="7133104" cy="3048277"/>
          </a:xfrm>
          <a:prstGeom prst="rect">
            <a:avLst/>
          </a:prstGeom>
        </p:spPr>
        <p:txBody>
          <a:bodyPr vert="horz" wrap="square" lIns="0" tIns="98051" rIns="0" bIns="0" rtlCol="0">
            <a:spAutoFit/>
          </a:bodyPr>
          <a:lstStyle/>
          <a:p>
            <a:pPr marL="177623" marR="165856" indent="-166977">
              <a:lnSpc>
                <a:spcPct val="69800"/>
              </a:lnSpc>
              <a:spcBef>
                <a:spcPts val="772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This</a:t>
            </a:r>
            <a:r>
              <a:rPr sz="1897" spc="-18" dirty="0">
                <a:latin typeface="Calibri"/>
                <a:cs typeface="Calibri"/>
              </a:rPr>
              <a:t> feature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allows</a:t>
            </a:r>
            <a:r>
              <a:rPr sz="1897" spc="26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the </a:t>
            </a:r>
            <a:r>
              <a:rPr sz="1897" spc="-9" dirty="0">
                <a:latin typeface="Calibri"/>
                <a:cs typeface="Calibri"/>
              </a:rPr>
              <a:t>condition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of </a:t>
            </a:r>
            <a:r>
              <a:rPr sz="1897" spc="-4" dirty="0">
                <a:latin typeface="Calibri"/>
                <a:cs typeface="Calibri"/>
              </a:rPr>
              <a:t>an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if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statement </a:t>
            </a:r>
            <a:r>
              <a:rPr sz="1897" spc="-9" dirty="0">
                <a:latin typeface="Calibri"/>
                <a:cs typeface="Calibri"/>
              </a:rPr>
              <a:t>to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be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evaluated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at </a:t>
            </a:r>
            <a:r>
              <a:rPr sz="1897" spc="-415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compile</a:t>
            </a:r>
            <a:r>
              <a:rPr sz="1897" spc="-31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time</a:t>
            </a:r>
            <a:endParaRPr sz="1897">
              <a:latin typeface="Calibri"/>
              <a:cs typeface="Calibri"/>
            </a:endParaRPr>
          </a:p>
          <a:p>
            <a:pPr>
              <a:spcBef>
                <a:spcPts val="44"/>
              </a:spcBef>
              <a:buFont typeface="Arial MT"/>
              <a:buChar char="•"/>
            </a:pP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It also </a:t>
            </a:r>
            <a:r>
              <a:rPr sz="1897" spc="-9" dirty="0">
                <a:latin typeface="Calibri"/>
                <a:cs typeface="Calibri"/>
              </a:rPr>
              <a:t>discards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branches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of</a:t>
            </a:r>
            <a:r>
              <a:rPr sz="1897" spc="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an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if </a:t>
            </a:r>
            <a:r>
              <a:rPr sz="1897" spc="-18" dirty="0">
                <a:latin typeface="Calibri"/>
                <a:cs typeface="Calibri"/>
              </a:rPr>
              <a:t>statement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at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compile-time</a:t>
            </a:r>
            <a:endParaRPr sz="1897">
              <a:latin typeface="Calibri"/>
              <a:cs typeface="Calibri"/>
            </a:endParaRPr>
          </a:p>
          <a:p>
            <a:pPr>
              <a:spcBef>
                <a:spcPts val="31"/>
              </a:spcBef>
              <a:buFont typeface="Arial MT"/>
              <a:buChar char="•"/>
            </a:pPr>
            <a:endParaRPr sz="1897">
              <a:latin typeface="Calibri"/>
              <a:cs typeface="Calibri"/>
            </a:endParaRPr>
          </a:p>
          <a:p>
            <a:pPr marL="407916" algn="ctr"/>
            <a:r>
              <a:rPr sz="1897" i="1" spc="-4" dirty="0">
                <a:solidFill>
                  <a:srgbClr val="2F5497"/>
                </a:solidFill>
                <a:latin typeface="Calibri"/>
                <a:cs typeface="Calibri"/>
              </a:rPr>
              <a:t>if </a:t>
            </a:r>
            <a:r>
              <a:rPr sz="1897" i="1" spc="-13" dirty="0">
                <a:solidFill>
                  <a:srgbClr val="2F5497"/>
                </a:solidFill>
                <a:latin typeface="Calibri"/>
                <a:cs typeface="Calibri"/>
              </a:rPr>
              <a:t>constexpr(condition)</a:t>
            </a:r>
            <a:endParaRPr sz="1897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2471">
              <a:latin typeface="Calibri"/>
              <a:cs typeface="Calibri"/>
            </a:endParaRPr>
          </a:p>
          <a:p>
            <a:pPr marL="177623" marR="4483" indent="-166977">
              <a:lnSpc>
                <a:spcPct val="69800"/>
              </a:lnSpc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The </a:t>
            </a:r>
            <a:r>
              <a:rPr sz="1897" spc="-9" dirty="0">
                <a:latin typeface="Calibri"/>
                <a:cs typeface="Calibri"/>
              </a:rPr>
              <a:t>expression condition </a:t>
            </a:r>
            <a:r>
              <a:rPr sz="1897" spc="-13" dirty="0">
                <a:latin typeface="Calibri"/>
                <a:cs typeface="Calibri"/>
              </a:rPr>
              <a:t>must </a:t>
            </a:r>
            <a:r>
              <a:rPr sz="1897" dirty="0">
                <a:latin typeface="Calibri"/>
                <a:cs typeface="Calibri"/>
              </a:rPr>
              <a:t>be </a:t>
            </a:r>
            <a:r>
              <a:rPr sz="1897" spc="-4" dirty="0">
                <a:latin typeface="Calibri"/>
                <a:cs typeface="Calibri"/>
              </a:rPr>
              <a:t>a </a:t>
            </a:r>
            <a:r>
              <a:rPr sz="1897" spc="-13" dirty="0">
                <a:latin typeface="Calibri"/>
                <a:cs typeface="Calibri"/>
              </a:rPr>
              <a:t>constant </a:t>
            </a:r>
            <a:r>
              <a:rPr sz="1897" spc="-4" dirty="0">
                <a:latin typeface="Calibri"/>
                <a:cs typeface="Calibri"/>
              </a:rPr>
              <a:t>condition </a:t>
            </a:r>
            <a:r>
              <a:rPr sz="1897" dirty="0">
                <a:latin typeface="Calibri"/>
                <a:cs typeface="Calibri"/>
              </a:rPr>
              <a:t>and </a:t>
            </a:r>
            <a:r>
              <a:rPr sz="1897" spc="-4" dirty="0">
                <a:latin typeface="Calibri"/>
                <a:cs typeface="Calibri"/>
              </a:rPr>
              <a:t>it should </a:t>
            </a:r>
            <a:r>
              <a:rPr sz="1897" spc="-9" dirty="0">
                <a:latin typeface="Calibri"/>
                <a:cs typeface="Calibri"/>
              </a:rPr>
              <a:t>be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possible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be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evaluate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it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at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compile-time</a:t>
            </a:r>
            <a:endParaRPr sz="1897">
              <a:latin typeface="Calibri"/>
              <a:cs typeface="Calibri"/>
            </a:endParaRPr>
          </a:p>
          <a:p>
            <a:pPr>
              <a:spcBef>
                <a:spcPts val="44"/>
              </a:spcBef>
              <a:buFont typeface="Arial MT"/>
              <a:buChar char="•"/>
            </a:pPr>
            <a:endParaRPr sz="1897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Can</a:t>
            </a:r>
            <a:r>
              <a:rPr sz="1897" spc="-9" dirty="0">
                <a:latin typeface="Calibri"/>
                <a:cs typeface="Calibri"/>
              </a:rPr>
              <a:t> be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used</a:t>
            </a:r>
            <a:r>
              <a:rPr sz="1897" spc="-31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in </a:t>
            </a:r>
            <a:r>
              <a:rPr sz="1897" spc="-13" dirty="0">
                <a:latin typeface="Calibri"/>
                <a:cs typeface="Calibri"/>
              </a:rPr>
              <a:t>template </a:t>
            </a:r>
            <a:r>
              <a:rPr sz="1897" spc="-4" dirty="0">
                <a:latin typeface="Calibri"/>
                <a:cs typeface="Calibri"/>
              </a:rPr>
              <a:t>&amp;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non-template </a:t>
            </a:r>
            <a:r>
              <a:rPr sz="1897" spc="-4" dirty="0">
                <a:latin typeface="Calibri"/>
                <a:cs typeface="Calibri"/>
              </a:rPr>
              <a:t>functions</a:t>
            </a:r>
            <a:endParaRPr sz="189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6059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541823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5" dirty="0"/>
              <a:t>o</a:t>
            </a:r>
            <a:r>
              <a:rPr sz="3177" spc="-88" dirty="0"/>
              <a:t>m</a:t>
            </a:r>
            <a:r>
              <a:rPr sz="3177" spc="-71" dirty="0"/>
              <a:t>p</a:t>
            </a:r>
            <a:r>
              <a:rPr sz="3177" spc="-110" dirty="0"/>
              <a:t>i</a:t>
            </a:r>
            <a:r>
              <a:rPr sz="3177" spc="-79" dirty="0"/>
              <a:t>l</a:t>
            </a:r>
            <a:r>
              <a:rPr sz="3177" spc="-66" dirty="0"/>
              <a:t>e</a:t>
            </a:r>
            <a:r>
              <a:rPr sz="3177" spc="-13" dirty="0"/>
              <a:t>-</a:t>
            </a:r>
            <a:r>
              <a:rPr sz="3177" spc="-35" dirty="0"/>
              <a:t>T</a:t>
            </a:r>
            <a:r>
              <a:rPr sz="3177" spc="-110" dirty="0"/>
              <a:t>i</a:t>
            </a:r>
            <a:r>
              <a:rPr sz="3177" spc="-88" dirty="0"/>
              <a:t>m</a:t>
            </a:r>
            <a:r>
              <a:rPr sz="3177" spc="-18" dirty="0"/>
              <a:t>e</a:t>
            </a:r>
            <a:r>
              <a:rPr sz="3177" spc="-93" dirty="0"/>
              <a:t> </a:t>
            </a:r>
            <a:r>
              <a:rPr sz="3177" spc="-79" dirty="0"/>
              <a:t>i</a:t>
            </a:r>
            <a:r>
              <a:rPr sz="3177" spc="-49" dirty="0"/>
              <a:t>f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35836"/>
            <a:ext cx="7224432" cy="3102410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Only</a:t>
            </a:r>
            <a:r>
              <a:rPr sz="2030" spc="4" dirty="0">
                <a:latin typeface="Calibri"/>
                <a:cs typeface="Calibri"/>
              </a:rPr>
              <a:t> the</a:t>
            </a:r>
            <a:r>
              <a:rPr sz="2030" dirty="0">
                <a:latin typeface="Calibri"/>
                <a:cs typeface="Calibri"/>
              </a:rPr>
              <a:t> block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follows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true</a:t>
            </a:r>
            <a:r>
              <a:rPr sz="2030" dirty="0">
                <a:latin typeface="Calibri"/>
                <a:cs typeface="Calibri"/>
              </a:rPr>
              <a:t> condition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evaluated;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else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blocks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become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discarded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statements</a:t>
            </a:r>
            <a:endParaRPr sz="2030">
              <a:latin typeface="Calibri"/>
              <a:cs typeface="Calibri"/>
            </a:endParaRPr>
          </a:p>
          <a:p>
            <a:pPr>
              <a:spcBef>
                <a:spcPts val="40"/>
              </a:spcBef>
              <a:buFont typeface="Arial MT"/>
              <a:buChar char="•"/>
            </a:pPr>
            <a:endParaRPr sz="2735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Note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that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discarded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statements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must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-4" dirty="0">
                <a:latin typeface="Calibri"/>
                <a:cs typeface="Calibri"/>
              </a:rPr>
              <a:t> still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valid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statements</a:t>
            </a:r>
            <a:endParaRPr sz="2030">
              <a:latin typeface="Calibri"/>
              <a:cs typeface="Calibri"/>
            </a:endParaRPr>
          </a:p>
          <a:p>
            <a:pPr>
              <a:spcBef>
                <a:spcPts val="40"/>
              </a:spcBef>
              <a:buFont typeface="Arial MT"/>
              <a:buChar char="•"/>
            </a:pPr>
            <a:endParaRPr sz="2780">
              <a:latin typeface="Calibri"/>
              <a:cs typeface="Calibri"/>
            </a:endParaRPr>
          </a:p>
          <a:p>
            <a:pPr marL="177623" indent="-166977">
              <a:lnSpc>
                <a:spcPts val="2312"/>
              </a:lnSpc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It </a:t>
            </a:r>
            <a:r>
              <a:rPr sz="2030" spc="-4" dirty="0">
                <a:latin typeface="Calibri"/>
                <a:cs typeface="Calibri"/>
              </a:rPr>
              <a:t>also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work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inside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if</a:t>
            </a:r>
            <a:r>
              <a:rPr sz="2030" i="1" spc="4" dirty="0">
                <a:latin typeface="Calibri"/>
                <a:cs typeface="Calibri"/>
              </a:rPr>
              <a:t> </a:t>
            </a:r>
            <a:r>
              <a:rPr sz="2030" i="1" spc="-9" dirty="0">
                <a:latin typeface="Calibri"/>
                <a:cs typeface="Calibri"/>
              </a:rPr>
              <a:t>constexpr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 runtime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if</a:t>
            </a:r>
            <a:endParaRPr sz="2030">
              <a:latin typeface="Calibri"/>
              <a:cs typeface="Calibri"/>
            </a:endParaRPr>
          </a:p>
          <a:p>
            <a:pPr marL="177623">
              <a:lnSpc>
                <a:spcPts val="2312"/>
              </a:lnSpc>
            </a:pPr>
            <a:r>
              <a:rPr sz="2030" spc="-9" dirty="0">
                <a:latin typeface="Calibri"/>
                <a:cs typeface="Calibri"/>
              </a:rPr>
              <a:t>statements</a:t>
            </a:r>
            <a:endParaRPr sz="2030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2780">
              <a:latin typeface="Calibri"/>
              <a:cs typeface="Calibri"/>
            </a:endParaRPr>
          </a:p>
          <a:p>
            <a:pPr marL="177623" indent="-166977">
              <a:spcBef>
                <a:spcPts val="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if </a:t>
            </a:r>
            <a:r>
              <a:rPr sz="2030" i="1" spc="-9" dirty="0">
                <a:latin typeface="Calibri"/>
                <a:cs typeface="Calibri"/>
              </a:rPr>
              <a:t>constexpr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 used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only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inside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functions,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 outside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4699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67264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5" dirty="0"/>
              <a:t>std::optional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6"/>
            <a:ext cx="7376831" cy="2586243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new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library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be</a:t>
            </a:r>
            <a:r>
              <a:rPr sz="2030" dirty="0">
                <a:latin typeface="Calibri"/>
                <a:cs typeface="Calibri"/>
              </a:rPr>
              <a:t> used</a:t>
            </a:r>
            <a:r>
              <a:rPr sz="2030" spc="4" dirty="0">
                <a:latin typeface="Calibri"/>
                <a:cs typeface="Calibri"/>
              </a:rPr>
              <a:t> when 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may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may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return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endParaRPr sz="2030">
              <a:latin typeface="Calibri"/>
              <a:cs typeface="Calibri"/>
            </a:endParaRPr>
          </a:p>
          <a:p>
            <a:pPr marL="177623" marR="434251" indent="-166977">
              <a:lnSpc>
                <a:spcPts val="2206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If it </a:t>
            </a:r>
            <a:r>
              <a:rPr sz="2030" spc="4" dirty="0">
                <a:latin typeface="Calibri"/>
                <a:cs typeface="Calibri"/>
              </a:rPr>
              <a:t>does </a:t>
            </a:r>
            <a:r>
              <a:rPr sz="2030" dirty="0">
                <a:latin typeface="Calibri"/>
                <a:cs typeface="Calibri"/>
              </a:rPr>
              <a:t>not </a:t>
            </a:r>
            <a:r>
              <a:rPr sz="2030" spc="-4" dirty="0">
                <a:latin typeface="Calibri"/>
                <a:cs typeface="Calibri"/>
              </a:rPr>
              <a:t>return </a:t>
            </a:r>
            <a:r>
              <a:rPr sz="2030" spc="4" dirty="0">
                <a:latin typeface="Calibri"/>
                <a:cs typeface="Calibri"/>
              </a:rPr>
              <a:t>a </a:t>
            </a:r>
            <a:r>
              <a:rPr sz="2030" spc="-4" dirty="0">
                <a:latin typeface="Calibri"/>
                <a:cs typeface="Calibri"/>
              </a:rPr>
              <a:t>value, </a:t>
            </a:r>
            <a:r>
              <a:rPr sz="2030" spc="4" dirty="0">
                <a:latin typeface="Calibri"/>
                <a:cs typeface="Calibri"/>
              </a:rPr>
              <a:t>a </a:t>
            </a:r>
            <a:r>
              <a:rPr sz="2030" dirty="0">
                <a:latin typeface="Calibri"/>
                <a:cs typeface="Calibri"/>
              </a:rPr>
              <a:t>common </a:t>
            </a:r>
            <a:r>
              <a:rPr sz="2030" spc="-18" dirty="0">
                <a:latin typeface="Calibri"/>
                <a:cs typeface="Calibri"/>
              </a:rPr>
              <a:t>way </a:t>
            </a:r>
            <a:r>
              <a:rPr sz="2030" spc="4" dirty="0">
                <a:latin typeface="Calibri"/>
                <a:cs typeface="Calibri"/>
              </a:rPr>
              <a:t>is </a:t>
            </a:r>
            <a:r>
              <a:rPr sz="2030" spc="-4" dirty="0">
                <a:latin typeface="Calibri"/>
                <a:cs typeface="Calibri"/>
              </a:rPr>
              <a:t>to compare </a:t>
            </a:r>
            <a:r>
              <a:rPr sz="2030" spc="4" dirty="0">
                <a:latin typeface="Calibri"/>
                <a:cs typeface="Calibri"/>
              </a:rPr>
              <a:t>with a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predefined </a:t>
            </a:r>
            <a:r>
              <a:rPr sz="2030" spc="-9" dirty="0">
                <a:latin typeface="Calibri"/>
                <a:cs typeface="Calibri"/>
              </a:rPr>
              <a:t>value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such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0,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i="1" spc="-18" dirty="0">
                <a:latin typeface="Calibri"/>
                <a:cs typeface="Calibri"/>
              </a:rPr>
              <a:t>nullptr,</a:t>
            </a:r>
            <a:r>
              <a:rPr sz="2030" i="1" spc="-9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true/false</a:t>
            </a:r>
            <a:r>
              <a:rPr sz="2030" dirty="0">
                <a:latin typeface="Calibri"/>
                <a:cs typeface="Calibri"/>
              </a:rPr>
              <a:t>,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etc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leads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different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kinds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checks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different</a:t>
            </a:r>
            <a:r>
              <a:rPr sz="2030" spc="4" dirty="0">
                <a:latin typeface="Calibri"/>
                <a:cs typeface="Calibri"/>
              </a:rPr>
              <a:t> types</a:t>
            </a:r>
            <a:endParaRPr sz="2030">
              <a:latin typeface="Calibri"/>
              <a:cs typeface="Calibri"/>
            </a:endParaRPr>
          </a:p>
          <a:p>
            <a:pPr marL="177623" marR="55472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std::optional&lt;T&gt;</a:t>
            </a:r>
            <a:r>
              <a:rPr sz="2030" i="1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represent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that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may</a:t>
            </a:r>
            <a:r>
              <a:rPr sz="2030" spc="4" dirty="0">
                <a:latin typeface="Calibri"/>
                <a:cs typeface="Calibri"/>
              </a:rPr>
              <a:t> 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may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contain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63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often</a:t>
            </a:r>
            <a:r>
              <a:rPr sz="1721" spc="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called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nullable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type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55124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461637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Properties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0"/>
            <a:ext cx="7362265" cy="2547153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</a:t>
            </a:r>
            <a:r>
              <a:rPr sz="2030" spc="-9" dirty="0">
                <a:latin typeface="Calibri"/>
                <a:cs typeface="Calibri"/>
              </a:rPr>
              <a:t> value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represented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std::nullopt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dirty="0">
                <a:latin typeface="Calibri"/>
                <a:cs typeface="Calibri"/>
              </a:rPr>
              <a:t>std::optional</a:t>
            </a:r>
            <a:r>
              <a:rPr sz="2030" i="1" spc="-4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–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so,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 can be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copied through deep </a:t>
            </a:r>
            <a:r>
              <a:rPr sz="2030" spc="-4" dirty="0">
                <a:latin typeface="Calibri"/>
                <a:cs typeface="Calibri"/>
              </a:rPr>
              <a:t>copy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Does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not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need</a:t>
            </a:r>
            <a:r>
              <a:rPr sz="2030" spc="-4" dirty="0">
                <a:latin typeface="Calibri"/>
                <a:cs typeface="Calibri"/>
              </a:rPr>
              <a:t> to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allocate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any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memory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heap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9" dirty="0">
                <a:latin typeface="Calibri"/>
                <a:cs typeface="Calibri"/>
              </a:rPr>
              <a:t>You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cannot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store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references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inside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std::optional</a:t>
            </a:r>
            <a:endParaRPr sz="2030">
              <a:latin typeface="Calibri"/>
              <a:cs typeface="Calibri"/>
            </a:endParaRPr>
          </a:p>
          <a:p>
            <a:pPr marL="177623" marR="243181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Provides </a:t>
            </a:r>
            <a:r>
              <a:rPr sz="2030" spc="-9" dirty="0">
                <a:latin typeface="Calibri"/>
                <a:cs typeface="Calibri"/>
              </a:rPr>
              <a:t>several </a:t>
            </a:r>
            <a:r>
              <a:rPr sz="2030" dirty="0">
                <a:latin typeface="Calibri"/>
                <a:cs typeface="Calibri"/>
              </a:rPr>
              <a:t>overloaded </a:t>
            </a:r>
            <a:r>
              <a:rPr sz="2030" spc="-9" dirty="0">
                <a:latin typeface="Calibri"/>
                <a:cs typeface="Calibri"/>
              </a:rPr>
              <a:t>operators </a:t>
            </a:r>
            <a:r>
              <a:rPr sz="2030" dirty="0">
                <a:latin typeface="Calibri"/>
                <a:cs typeface="Calibri"/>
              </a:rPr>
              <a:t>and functions </a:t>
            </a:r>
            <a:r>
              <a:rPr sz="2030" spc="-4" dirty="0">
                <a:latin typeface="Calibri"/>
                <a:cs typeface="Calibri"/>
              </a:rPr>
              <a:t>to </a:t>
            </a:r>
            <a:r>
              <a:rPr sz="2030" dirty="0">
                <a:latin typeface="Calibri"/>
                <a:cs typeface="Calibri"/>
              </a:rPr>
              <a:t>access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 </a:t>
            </a:r>
            <a:r>
              <a:rPr sz="2030" dirty="0">
                <a:latin typeface="Calibri"/>
                <a:cs typeface="Calibri"/>
              </a:rPr>
              <a:t>inside</a:t>
            </a:r>
            <a:r>
              <a:rPr sz="2030" spc="35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safely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May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throw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std::bad_optional_access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9820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40535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Unions</a:t>
            </a:r>
            <a:r>
              <a:rPr sz="3177" spc="-106" dirty="0"/>
              <a:t> </a:t>
            </a:r>
            <a:r>
              <a:rPr sz="3177" spc="-57" dirty="0"/>
              <a:t>in</a:t>
            </a:r>
            <a:r>
              <a:rPr sz="3177" spc="-110" dirty="0"/>
              <a:t> </a:t>
            </a:r>
            <a:r>
              <a:rPr sz="3177" spc="4" dirty="0"/>
              <a:t>C++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463118" cy="313103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Gives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ability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9" dirty="0">
                <a:latin typeface="Calibri"/>
                <a:cs typeface="Calibri"/>
              </a:rPr>
              <a:t> represent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all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same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memory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Saves</a:t>
            </a:r>
            <a:r>
              <a:rPr sz="2030" spc="-4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space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However,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several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disadvantages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13" dirty="0">
                <a:latin typeface="Calibri"/>
                <a:cs typeface="Calibri"/>
              </a:rPr>
              <a:t>no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-9" dirty="0">
                <a:latin typeface="Calibri"/>
                <a:cs typeface="Calibri"/>
              </a:rPr>
              <a:t>way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to </a:t>
            </a:r>
            <a:r>
              <a:rPr sz="1721" spc="9" dirty="0">
                <a:latin typeface="Calibri"/>
                <a:cs typeface="Calibri"/>
              </a:rPr>
              <a:t>know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which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type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it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holds</a:t>
            </a:r>
            <a:endParaRPr sz="1721">
              <a:latin typeface="Calibri"/>
              <a:cs typeface="Calibri"/>
            </a:endParaRPr>
          </a:p>
          <a:p>
            <a:pPr marL="509895" marR="4483" lvl="1" indent="-165856">
              <a:lnSpc>
                <a:spcPts val="1888"/>
              </a:lnSpc>
              <a:spcBef>
                <a:spcPts val="401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dirty="0">
                <a:latin typeface="Calibri"/>
                <a:cs typeface="Calibri"/>
              </a:rPr>
              <a:t>nested</a:t>
            </a:r>
            <a:r>
              <a:rPr sz="1721" spc="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types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with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non-default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constructors deletes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 </a:t>
            </a:r>
            <a:r>
              <a:rPr sz="1721" dirty="0">
                <a:latin typeface="Calibri"/>
                <a:cs typeface="Calibri"/>
              </a:rPr>
              <a:t>default</a:t>
            </a:r>
            <a:r>
              <a:rPr sz="1721" spc="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constructor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of </a:t>
            </a:r>
            <a:r>
              <a:rPr sz="1721" spc="-375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union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54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cannot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assign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objects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of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user-defined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types </a:t>
            </a:r>
            <a:r>
              <a:rPr sz="1721" spc="4" dirty="0">
                <a:latin typeface="Calibri"/>
                <a:cs typeface="Calibri"/>
              </a:rPr>
              <a:t>directly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to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union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member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76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user-defined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types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are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not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destroyed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implicitly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cannot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have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base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class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cannot</a:t>
            </a:r>
            <a:r>
              <a:rPr sz="1721" spc="-3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derive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from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union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73361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20841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std::variant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6963335" cy="2824665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i="1" spc="-4" dirty="0">
                <a:latin typeface="Calibri"/>
                <a:cs typeface="Calibri"/>
              </a:rPr>
              <a:t>std::variant</a:t>
            </a:r>
            <a:r>
              <a:rPr sz="2030" i="1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type-safe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replacement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union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Just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like</a:t>
            </a:r>
            <a:r>
              <a:rPr sz="2030" dirty="0">
                <a:latin typeface="Calibri"/>
                <a:cs typeface="Calibri"/>
              </a:rPr>
              <a:t> union,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uses</a:t>
            </a:r>
            <a:r>
              <a:rPr sz="2030" spc="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storage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largest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</a:t>
            </a:r>
            <a:endParaRPr sz="2030">
              <a:latin typeface="Calibri"/>
              <a:cs typeface="Calibri"/>
            </a:endParaRPr>
          </a:p>
          <a:p>
            <a:pPr marL="177623" marR="119909" indent="-166977">
              <a:lnSpc>
                <a:spcPts val="2206"/>
              </a:lnSpc>
              <a:spcBef>
                <a:spcPts val="75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first</a:t>
            </a:r>
            <a:r>
              <a:rPr sz="2030" spc="4" dirty="0">
                <a:latin typeface="Calibri"/>
                <a:cs typeface="Calibri"/>
              </a:rPr>
              <a:t> member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always</a:t>
            </a:r>
            <a:r>
              <a:rPr sz="2030" spc="-9" dirty="0">
                <a:latin typeface="Calibri"/>
                <a:cs typeface="Calibri"/>
              </a:rPr>
              <a:t> default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if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variant</a:t>
            </a:r>
            <a:r>
              <a:rPr sz="2030" spc="4" dirty="0">
                <a:latin typeface="Calibri"/>
                <a:cs typeface="Calibri"/>
              </a:rPr>
              <a:t> 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default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constructed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Alternatively, </a:t>
            </a:r>
            <a:r>
              <a:rPr sz="2030" spc="-4" dirty="0">
                <a:latin typeface="Calibri"/>
                <a:cs typeface="Calibri"/>
              </a:rPr>
              <a:t>you can initialize </a:t>
            </a:r>
            <a:r>
              <a:rPr sz="2030" spc="-13" dirty="0">
                <a:latin typeface="Calibri"/>
                <a:cs typeface="Calibri"/>
              </a:rPr>
              <a:t>any </a:t>
            </a:r>
            <a:r>
              <a:rPr sz="2030" spc="4" dirty="0">
                <a:latin typeface="Calibri"/>
                <a:cs typeface="Calibri"/>
              </a:rPr>
              <a:t>member of the </a:t>
            </a:r>
            <a:r>
              <a:rPr sz="2030" spc="-9" dirty="0">
                <a:latin typeface="Calibri"/>
                <a:cs typeface="Calibri"/>
              </a:rPr>
              <a:t>variant </a:t>
            </a:r>
            <a:r>
              <a:rPr sz="2030" dirty="0">
                <a:latin typeface="Calibri"/>
                <a:cs typeface="Calibri"/>
              </a:rPr>
              <a:t>during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construction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Members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destroyed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properly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Throws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bad_variant_access</a:t>
            </a:r>
            <a:r>
              <a:rPr sz="2030" i="1" spc="-31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invalid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access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4894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78518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std::variant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5704915" cy="264615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Type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current value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always</a:t>
            </a:r>
            <a:r>
              <a:rPr sz="2030" spc="4" dirty="0">
                <a:latin typeface="Calibri"/>
                <a:cs typeface="Calibri"/>
              </a:rPr>
              <a:t> known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It</a:t>
            </a:r>
            <a:r>
              <a:rPr sz="2030" spc="-4" dirty="0">
                <a:latin typeface="Calibri"/>
                <a:cs typeface="Calibri"/>
              </a:rPr>
              <a:t> can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hold</a:t>
            </a:r>
            <a:r>
              <a:rPr sz="2030" spc="-4" dirty="0">
                <a:latin typeface="Calibri"/>
                <a:cs typeface="Calibri"/>
              </a:rPr>
              <a:t> values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any</a:t>
            </a:r>
            <a:r>
              <a:rPr sz="2030" dirty="0">
                <a:latin typeface="Calibri"/>
                <a:cs typeface="Calibri"/>
              </a:rPr>
              <a:t> specified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Always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holds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(except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</a:t>
            </a:r>
            <a:r>
              <a:rPr sz="2030" spc="4" dirty="0">
                <a:latin typeface="Calibri"/>
                <a:cs typeface="Calibri"/>
              </a:rPr>
              <a:t> some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22" dirty="0">
                <a:latin typeface="Calibri"/>
                <a:cs typeface="Calibri"/>
              </a:rPr>
              <a:t>rare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situations)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9" dirty="0">
                <a:latin typeface="Calibri"/>
                <a:cs typeface="Calibri"/>
              </a:rPr>
              <a:t>You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derive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from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Doesn’t</a:t>
            </a:r>
            <a:r>
              <a:rPr sz="2030" spc="-9" dirty="0">
                <a:latin typeface="Calibri"/>
                <a:cs typeface="Calibri"/>
              </a:rPr>
              <a:t> require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heap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memory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Easily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assign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new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r>
              <a:rPr sz="2030" spc="-4" dirty="0">
                <a:latin typeface="Calibri"/>
                <a:cs typeface="Calibri"/>
              </a:rPr>
              <a:t> to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member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Members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are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automatically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destroyed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7972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96926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9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97" dirty="0"/>
              <a:t>Sa</a:t>
            </a:r>
            <a:r>
              <a:rPr sz="3177" spc="-141" dirty="0"/>
              <a:t>f</a:t>
            </a:r>
            <a:r>
              <a:rPr sz="3177" spc="-66" dirty="0"/>
              <a:t>e</a:t>
            </a:r>
            <a:r>
              <a:rPr sz="3177" spc="-79" dirty="0"/>
              <a:t>t</a:t>
            </a:r>
            <a:r>
              <a:rPr sz="3177" spc="-93" dirty="0"/>
              <a:t>y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49" y="2176450"/>
            <a:ext cx="7318562" cy="314321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C++</a:t>
            </a:r>
            <a:r>
              <a:rPr sz="1897" spc="22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is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strongly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typed</a:t>
            </a:r>
            <a:r>
              <a:rPr sz="1897" spc="-9" dirty="0">
                <a:latin typeface="Calibri"/>
                <a:cs typeface="Calibri"/>
              </a:rPr>
              <a:t> language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Object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are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declared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with</a:t>
            </a:r>
            <a:r>
              <a:rPr sz="1897" spc="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specific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type </a:t>
            </a:r>
            <a:r>
              <a:rPr sz="1897" dirty="0">
                <a:latin typeface="Calibri"/>
                <a:cs typeface="Calibri"/>
              </a:rPr>
              <a:t>and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that</a:t>
            </a:r>
            <a:r>
              <a:rPr sz="1897" spc="18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cannot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be</a:t>
            </a:r>
            <a:r>
              <a:rPr sz="1897" spc="-4" dirty="0">
                <a:latin typeface="Calibri"/>
                <a:cs typeface="Calibri"/>
              </a:rPr>
              <a:t> changed</a:t>
            </a:r>
            <a:r>
              <a:rPr sz="1897" spc="-4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later</a:t>
            </a:r>
            <a:endParaRPr sz="1897">
              <a:latin typeface="Calibri"/>
              <a:cs typeface="Calibri"/>
            </a:endParaRPr>
          </a:p>
          <a:p>
            <a:pPr marL="177623" marR="616356" indent="-166977">
              <a:lnSpc>
                <a:spcPts val="2056"/>
              </a:lnSpc>
              <a:spcBef>
                <a:spcPts val="741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In </a:t>
            </a:r>
            <a:r>
              <a:rPr sz="1897" spc="-9" dirty="0">
                <a:latin typeface="Calibri"/>
                <a:cs typeface="Calibri"/>
              </a:rPr>
              <a:t>some </a:t>
            </a:r>
            <a:r>
              <a:rPr sz="1897" spc="-4" dirty="0">
                <a:latin typeface="Calibri"/>
                <a:cs typeface="Calibri"/>
              </a:rPr>
              <a:t>cases, </a:t>
            </a:r>
            <a:r>
              <a:rPr sz="1897" spc="-9" dirty="0">
                <a:latin typeface="Calibri"/>
                <a:cs typeface="Calibri"/>
              </a:rPr>
              <a:t>we may </a:t>
            </a:r>
            <a:r>
              <a:rPr sz="1897" spc="-13" dirty="0">
                <a:latin typeface="Calibri"/>
                <a:cs typeface="Calibri"/>
              </a:rPr>
              <a:t>require </a:t>
            </a:r>
            <a:r>
              <a:rPr sz="1897" spc="-4" dirty="0">
                <a:latin typeface="Calibri"/>
                <a:cs typeface="Calibri"/>
              </a:rPr>
              <a:t>an object </a:t>
            </a:r>
            <a:r>
              <a:rPr sz="1897" spc="-9" dirty="0">
                <a:latin typeface="Calibri"/>
                <a:cs typeface="Calibri"/>
              </a:rPr>
              <a:t>that </a:t>
            </a:r>
            <a:r>
              <a:rPr sz="1897" spc="-4" dirty="0">
                <a:latin typeface="Calibri"/>
                <a:cs typeface="Calibri"/>
              </a:rPr>
              <a:t>should </a:t>
            </a:r>
            <a:r>
              <a:rPr sz="1897" spc="-9" dirty="0">
                <a:latin typeface="Calibri"/>
                <a:cs typeface="Calibri"/>
              </a:rPr>
              <a:t>hold values </a:t>
            </a:r>
            <a:r>
              <a:rPr sz="1897" spc="-13" dirty="0">
                <a:latin typeface="Calibri"/>
                <a:cs typeface="Calibri"/>
              </a:rPr>
              <a:t>of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different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types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5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This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is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difficult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achieve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in C++,</a:t>
            </a:r>
            <a:r>
              <a:rPr sz="1897" spc="31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except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through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i="1" spc="-9" dirty="0">
                <a:latin typeface="Calibri"/>
                <a:cs typeface="Calibri"/>
              </a:rPr>
              <a:t>void</a:t>
            </a:r>
            <a:r>
              <a:rPr sz="1897" i="1" spc="22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*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35" dirty="0">
                <a:latin typeface="Calibri"/>
                <a:cs typeface="Calibri"/>
              </a:rPr>
              <a:t>However,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such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pointers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have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certain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disadvantages</a:t>
            </a:r>
            <a:endParaRPr sz="1897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588" dirty="0">
                <a:latin typeface="Calibri"/>
                <a:cs typeface="Calibri"/>
              </a:rPr>
              <a:t>Not</a:t>
            </a:r>
            <a:r>
              <a:rPr sz="1588" spc="-9" dirty="0">
                <a:latin typeface="Calibri"/>
                <a:cs typeface="Calibri"/>
              </a:rPr>
              <a:t> typesafe</a:t>
            </a:r>
            <a:endParaRPr sz="1588">
              <a:latin typeface="Calibri"/>
              <a:cs typeface="Calibri"/>
            </a:endParaRPr>
          </a:p>
          <a:p>
            <a:pPr marL="509895" lvl="1" indent="-165856">
              <a:spcBef>
                <a:spcPts val="193"/>
              </a:spcBef>
              <a:buFont typeface="Arial MT"/>
              <a:buChar char="•"/>
              <a:tabLst>
                <a:tab pos="510455" algn="l"/>
              </a:tabLst>
            </a:pPr>
            <a:r>
              <a:rPr sz="1588" dirty="0">
                <a:latin typeface="Calibri"/>
                <a:cs typeface="Calibri"/>
              </a:rPr>
              <a:t>No </a:t>
            </a:r>
            <a:r>
              <a:rPr sz="1588" spc="-18" dirty="0">
                <a:latin typeface="Calibri"/>
                <a:cs typeface="Calibri"/>
              </a:rPr>
              <a:t>way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to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know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the</a:t>
            </a:r>
            <a:r>
              <a:rPr sz="1588" spc="-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type</a:t>
            </a:r>
            <a:endParaRPr sz="1588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588" dirty="0">
                <a:latin typeface="Calibri"/>
                <a:cs typeface="Calibri"/>
              </a:rPr>
              <a:t>Cannot access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the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value</a:t>
            </a:r>
            <a:r>
              <a:rPr sz="1588" dirty="0">
                <a:latin typeface="Calibri"/>
                <a:cs typeface="Calibri"/>
              </a:rPr>
              <a:t> in </a:t>
            </a:r>
            <a:r>
              <a:rPr sz="1588" spc="4" dirty="0">
                <a:latin typeface="Calibri"/>
                <a:cs typeface="Calibri"/>
              </a:rPr>
              <a:t>a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type-safe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spc="-18" dirty="0">
                <a:latin typeface="Calibri"/>
                <a:cs typeface="Calibri"/>
              </a:rPr>
              <a:t>way</a:t>
            </a:r>
            <a:endParaRPr sz="1588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588" dirty="0">
                <a:latin typeface="Calibri"/>
                <a:cs typeface="Calibri"/>
              </a:rPr>
              <a:t>Need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to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manage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the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object </a:t>
            </a:r>
            <a:r>
              <a:rPr sz="1588" spc="-4" dirty="0">
                <a:latin typeface="Calibri"/>
                <a:cs typeface="Calibri"/>
              </a:rPr>
              <a:t>lifetime</a:t>
            </a:r>
            <a:endParaRPr sz="158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809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Structure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 function can accept values through parameters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These can be used as input for some processing inside the function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Afterwards, a function can return the result of processing as the return value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Only one value can be returned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Parameters and return value are optional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4F6F9-8A2D-5B27-CAD5-6AF27790D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57" y="3719745"/>
            <a:ext cx="54959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39689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392705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s</a:t>
            </a:r>
            <a:r>
              <a:rPr sz="3177" spc="-110" dirty="0"/>
              <a:t>t</a:t>
            </a:r>
            <a:r>
              <a:rPr sz="3177" spc="-71" dirty="0"/>
              <a:t>d</a:t>
            </a:r>
            <a:r>
              <a:rPr sz="3177" spc="-13" dirty="0"/>
              <a:t>:</a:t>
            </a:r>
            <a:r>
              <a:rPr sz="3177" spc="-79" dirty="0"/>
              <a:t>:</a:t>
            </a:r>
            <a:r>
              <a:rPr sz="3177" spc="-97" dirty="0"/>
              <a:t>a</a:t>
            </a:r>
            <a:r>
              <a:rPr sz="3177" spc="-137" dirty="0"/>
              <a:t>n</a:t>
            </a:r>
            <a:r>
              <a:rPr sz="3177" spc="-93" dirty="0"/>
              <a:t>y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493374" cy="264615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C++17 </a:t>
            </a:r>
            <a:r>
              <a:rPr sz="2030" spc="-4" dirty="0">
                <a:latin typeface="Calibri"/>
                <a:cs typeface="Calibri"/>
              </a:rPr>
              <a:t>introduced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std::any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wrapper that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hold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 </a:t>
            </a:r>
            <a:r>
              <a:rPr sz="2030" spc="-22" dirty="0">
                <a:latin typeface="Calibri"/>
                <a:cs typeface="Calibri"/>
              </a:rPr>
              <a:t>any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arbitrary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type </a:t>
            </a:r>
            <a:r>
              <a:rPr sz="2030" spc="-9" dirty="0">
                <a:latin typeface="Calibri"/>
                <a:cs typeface="Calibri"/>
              </a:rPr>
              <a:t>in</a:t>
            </a:r>
            <a:r>
              <a:rPr sz="2030" spc="4" dirty="0">
                <a:latin typeface="Calibri"/>
                <a:cs typeface="Calibri"/>
              </a:rPr>
              <a:t> 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type-safe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way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Replacement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void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*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Contains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both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spc="4" dirty="0">
                <a:latin typeface="Calibri"/>
                <a:cs typeface="Calibri"/>
              </a:rPr>
              <a:t> its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accessed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any_cast&lt;&gt;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May</a:t>
            </a:r>
            <a:r>
              <a:rPr sz="2030" spc="-4" dirty="0">
                <a:latin typeface="Calibri"/>
                <a:cs typeface="Calibri"/>
              </a:rPr>
              <a:t> allocate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memory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heap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Throws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exception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 </a:t>
            </a:r>
            <a:r>
              <a:rPr sz="2030" dirty="0">
                <a:latin typeface="Calibri"/>
                <a:cs typeface="Calibri"/>
              </a:rPr>
              <a:t>type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bad_any_cast</a:t>
            </a:r>
            <a:r>
              <a:rPr sz="2030" i="1" spc="-9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wrong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 access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99247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27755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5" dirty="0"/>
              <a:t>std::string_view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11631"/>
            <a:ext cx="7309596" cy="2303806"/>
          </a:xfrm>
          <a:prstGeom prst="rect">
            <a:avLst/>
          </a:prstGeom>
        </p:spPr>
        <p:txBody>
          <a:bodyPr vert="horz" wrap="square" lIns="0" tIns="74519" rIns="0" bIns="0" rtlCol="0">
            <a:spAutoFit/>
          </a:bodyPr>
          <a:lstStyle/>
          <a:p>
            <a:pPr marL="177623" marR="656700" indent="-166977">
              <a:lnSpc>
                <a:spcPct val="80000"/>
              </a:lnSpc>
              <a:spcBef>
                <a:spcPts val="587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Allows us to </a:t>
            </a:r>
            <a:r>
              <a:rPr sz="2030" dirty="0">
                <a:latin typeface="Calibri"/>
                <a:cs typeface="Calibri"/>
              </a:rPr>
              <a:t>deal </a:t>
            </a:r>
            <a:r>
              <a:rPr sz="2030" spc="4" dirty="0">
                <a:latin typeface="Calibri"/>
                <a:cs typeface="Calibri"/>
              </a:rPr>
              <a:t>with </a:t>
            </a:r>
            <a:r>
              <a:rPr sz="2030" spc="-4" dirty="0">
                <a:latin typeface="Calibri"/>
                <a:cs typeface="Calibri"/>
              </a:rPr>
              <a:t>character </a:t>
            </a:r>
            <a:r>
              <a:rPr sz="2030" spc="4" dirty="0">
                <a:latin typeface="Calibri"/>
                <a:cs typeface="Calibri"/>
              </a:rPr>
              <a:t>sequences without </a:t>
            </a:r>
            <a:r>
              <a:rPr sz="2030" spc="-4" dirty="0">
                <a:latin typeface="Calibri"/>
                <a:cs typeface="Calibri"/>
              </a:rPr>
              <a:t>allocating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memory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5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Can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considered</a:t>
            </a:r>
            <a:r>
              <a:rPr sz="2030" spc="4" dirty="0">
                <a:latin typeface="Calibri"/>
                <a:cs typeface="Calibri"/>
              </a:rPr>
              <a:t> as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kind of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reference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character</a:t>
            </a:r>
            <a:r>
              <a:rPr sz="2030" dirty="0">
                <a:latin typeface="Calibri"/>
                <a:cs typeface="Calibri"/>
              </a:rPr>
              <a:t> sequence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5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Can be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used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where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ever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non-modifiable </a:t>
            </a:r>
            <a:r>
              <a:rPr sz="2030" spc="-4" dirty="0">
                <a:latin typeface="Calibri"/>
                <a:cs typeface="Calibri"/>
              </a:rPr>
              <a:t>string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required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4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It </a:t>
            </a:r>
            <a:r>
              <a:rPr sz="2030" spc="-4" dirty="0">
                <a:latin typeface="Calibri"/>
                <a:cs typeface="Calibri"/>
              </a:rPr>
              <a:t>simply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stores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pointer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character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array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along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its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length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5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 </a:t>
            </a:r>
            <a:r>
              <a:rPr sz="2030" spc="-18" dirty="0">
                <a:latin typeface="Calibri"/>
                <a:cs typeface="Calibri"/>
              </a:rPr>
              <a:t>fast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cheap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copy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4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26" dirty="0">
                <a:latin typeface="Calibri"/>
                <a:cs typeface="Calibri"/>
              </a:rPr>
              <a:t>However,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 should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used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carefully</a:t>
            </a:r>
            <a:r>
              <a:rPr sz="2030" spc="4" dirty="0">
                <a:latin typeface="Calibri"/>
                <a:cs typeface="Calibri"/>
              </a:rPr>
              <a:t> as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lead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bugs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35026" y="4699019"/>
            <a:ext cx="1299322" cy="566457"/>
            <a:chOff x="2493962" y="5325554"/>
            <a:chExt cx="1472565" cy="641985"/>
          </a:xfrm>
        </p:grpSpPr>
        <p:sp>
          <p:nvSpPr>
            <p:cNvPr id="6" name="object 6"/>
            <p:cNvSpPr/>
            <p:nvPr/>
          </p:nvSpPr>
          <p:spPr>
            <a:xfrm>
              <a:off x="2499360" y="5330951"/>
              <a:ext cx="1461770" cy="631190"/>
            </a:xfrm>
            <a:custGeom>
              <a:avLst/>
              <a:gdLst/>
              <a:ahLst/>
              <a:cxnLst/>
              <a:rect l="l" t="t" r="r" b="b"/>
              <a:pathLst>
                <a:path w="1461770" h="631189">
                  <a:moveTo>
                    <a:pt x="1461516" y="630935"/>
                  </a:moveTo>
                  <a:lnTo>
                    <a:pt x="0" y="630935"/>
                  </a:lnTo>
                  <a:lnTo>
                    <a:pt x="0" y="0"/>
                  </a:lnTo>
                  <a:lnTo>
                    <a:pt x="1461516" y="0"/>
                  </a:lnTo>
                  <a:lnTo>
                    <a:pt x="1461516" y="630935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499360" y="5330951"/>
              <a:ext cx="1461770" cy="631190"/>
            </a:xfrm>
            <a:custGeom>
              <a:avLst/>
              <a:gdLst/>
              <a:ahLst/>
              <a:cxnLst/>
              <a:rect l="l" t="t" r="r" b="b"/>
              <a:pathLst>
                <a:path w="1461770" h="631189">
                  <a:moveTo>
                    <a:pt x="0" y="0"/>
                  </a:moveTo>
                  <a:lnTo>
                    <a:pt x="1461516" y="0"/>
                  </a:lnTo>
                  <a:lnTo>
                    <a:pt x="1461516" y="630935"/>
                  </a:lnTo>
                  <a:lnTo>
                    <a:pt x="0" y="6309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94467" y="4715465"/>
            <a:ext cx="403412" cy="36168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1499"/>
              </a:lnSpc>
              <a:spcBef>
                <a:spcPts val="84"/>
              </a:spcBef>
            </a:pPr>
            <a:r>
              <a:rPr sz="1147" spc="4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14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47" spc="-9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147" spc="4" dirty="0">
                <a:solidFill>
                  <a:srgbClr val="FFFFFF"/>
                </a:solidFill>
                <a:latin typeface="Calibri"/>
                <a:cs typeface="Calibri"/>
              </a:rPr>
              <a:t>h  </a:t>
            </a:r>
            <a:r>
              <a:rPr sz="1147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0097" y="4715464"/>
            <a:ext cx="495300" cy="36662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147" spc="-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147">
              <a:latin typeface="Calibri"/>
              <a:cs typeface="Calibri"/>
            </a:endParaRPr>
          </a:p>
          <a:p>
            <a:pPr marL="11206">
              <a:spcBef>
                <a:spcPts val="18"/>
              </a:spcBef>
            </a:pP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147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47" spc="4" dirty="0">
                <a:solidFill>
                  <a:srgbClr val="FFFFFF"/>
                </a:solidFill>
                <a:latin typeface="Calibri"/>
                <a:cs typeface="Calibri"/>
              </a:rPr>
              <a:t>0x123</a:t>
            </a:r>
            <a:endParaRPr sz="1147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42496" y="4873886"/>
          <a:ext cx="2397494" cy="21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79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7842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801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801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801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801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801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801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801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801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801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3268308" y="5096436"/>
            <a:ext cx="1598519" cy="513229"/>
            <a:chOff x="3551682" y="5775960"/>
            <a:chExt cx="1811655" cy="581660"/>
          </a:xfrm>
        </p:grpSpPr>
        <p:sp>
          <p:nvSpPr>
            <p:cNvPr id="12" name="object 12"/>
            <p:cNvSpPr/>
            <p:nvPr/>
          </p:nvSpPr>
          <p:spPr>
            <a:xfrm>
              <a:off x="5245608" y="5852159"/>
              <a:ext cx="117475" cy="494030"/>
            </a:xfrm>
            <a:custGeom>
              <a:avLst/>
              <a:gdLst/>
              <a:ahLst/>
              <a:cxnLst/>
              <a:rect l="l" t="t" r="r" b="b"/>
              <a:pathLst>
                <a:path w="117475" h="494029">
                  <a:moveTo>
                    <a:pt x="47244" y="117348"/>
                  </a:moveTo>
                  <a:lnTo>
                    <a:pt x="0" y="117348"/>
                  </a:lnTo>
                  <a:lnTo>
                    <a:pt x="59436" y="0"/>
                  </a:lnTo>
                  <a:lnTo>
                    <a:pt x="112083" y="106680"/>
                  </a:lnTo>
                  <a:lnTo>
                    <a:pt x="47244" y="106680"/>
                  </a:lnTo>
                  <a:lnTo>
                    <a:pt x="47244" y="117348"/>
                  </a:lnTo>
                  <a:close/>
                </a:path>
                <a:path w="117475" h="494029">
                  <a:moveTo>
                    <a:pt x="70104" y="493776"/>
                  </a:moveTo>
                  <a:lnTo>
                    <a:pt x="47244" y="493776"/>
                  </a:lnTo>
                  <a:lnTo>
                    <a:pt x="47244" y="106680"/>
                  </a:lnTo>
                  <a:lnTo>
                    <a:pt x="70104" y="106680"/>
                  </a:lnTo>
                  <a:lnTo>
                    <a:pt x="70104" y="493776"/>
                  </a:lnTo>
                  <a:close/>
                </a:path>
                <a:path w="117475" h="494029">
                  <a:moveTo>
                    <a:pt x="117348" y="117348"/>
                  </a:moveTo>
                  <a:lnTo>
                    <a:pt x="70104" y="117348"/>
                  </a:lnTo>
                  <a:lnTo>
                    <a:pt x="70104" y="106680"/>
                  </a:lnTo>
                  <a:lnTo>
                    <a:pt x="112083" y="106680"/>
                  </a:lnTo>
                  <a:lnTo>
                    <a:pt x="117348" y="1173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55492" y="5775960"/>
              <a:ext cx="1755775" cy="570230"/>
            </a:xfrm>
            <a:custGeom>
              <a:avLst/>
              <a:gdLst/>
              <a:ahLst/>
              <a:cxnLst/>
              <a:rect l="l" t="t" r="r" b="b"/>
              <a:pathLst>
                <a:path w="1755775" h="570229">
                  <a:moveTo>
                    <a:pt x="1755647" y="569975"/>
                  </a:moveTo>
                  <a:lnTo>
                    <a:pt x="0" y="569975"/>
                  </a:lnTo>
                </a:path>
                <a:path w="1755775" h="570229">
                  <a:moveTo>
                    <a:pt x="7619" y="569975"/>
                  </a:moveTo>
                  <a:lnTo>
                    <a:pt x="7619" y="0"/>
                  </a:lnTo>
                </a:path>
              </a:pathLst>
            </a:custGeom>
            <a:ln w="2285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70788" y="4890233"/>
            <a:ext cx="1094254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4" dirty="0">
                <a:latin typeface="Calibri"/>
                <a:cs typeface="Calibri"/>
              </a:rPr>
              <a:t>std::string_view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1103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02433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Properties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7470401" cy="3054856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Underlying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sequence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is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read-only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It</a:t>
            </a:r>
            <a:r>
              <a:rPr sz="2030" spc="-4" dirty="0">
                <a:latin typeface="Calibri"/>
                <a:cs typeface="Calibri"/>
              </a:rPr>
              <a:t> can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accessed </a:t>
            </a:r>
            <a:r>
              <a:rPr sz="2030" spc="-4" dirty="0">
                <a:latin typeface="Calibri"/>
                <a:cs typeface="Calibri"/>
              </a:rPr>
              <a:t>through </a:t>
            </a:r>
            <a:r>
              <a:rPr sz="2030" i="1" dirty="0">
                <a:latin typeface="Calibri"/>
                <a:cs typeface="Calibri"/>
              </a:rPr>
              <a:t>data()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method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dirty="0">
                <a:latin typeface="Calibri"/>
                <a:cs typeface="Calibri"/>
              </a:rPr>
              <a:t>may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return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nullptr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a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character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sequence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without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null</a:t>
            </a:r>
            <a:r>
              <a:rPr sz="1721" spc="13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terminator</a:t>
            </a:r>
            <a:endParaRPr sz="1721">
              <a:latin typeface="Calibri"/>
              <a:cs typeface="Calibri"/>
            </a:endParaRPr>
          </a:p>
          <a:p>
            <a:pPr marL="177623" marR="4483" indent="-166977">
              <a:lnSpc>
                <a:spcPts val="2188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9" dirty="0">
                <a:latin typeface="Calibri"/>
                <a:cs typeface="Calibri"/>
              </a:rPr>
              <a:t>You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only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assign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new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value,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swap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values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 </a:t>
            </a:r>
            <a:r>
              <a:rPr sz="2030" spc="4" dirty="0">
                <a:latin typeface="Calibri"/>
                <a:cs typeface="Calibri"/>
              </a:rPr>
              <a:t>shrink</a:t>
            </a:r>
            <a:r>
              <a:rPr sz="2030" dirty="0">
                <a:latin typeface="Calibri"/>
                <a:cs typeface="Calibri"/>
              </a:rPr>
              <a:t> it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subset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character </a:t>
            </a:r>
            <a:r>
              <a:rPr sz="2030" dirty="0">
                <a:latin typeface="Calibri"/>
                <a:cs typeface="Calibri"/>
              </a:rPr>
              <a:t>sequence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7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Character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sequence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guaranteed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be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null-terminated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-4" dirty="0">
                <a:latin typeface="Calibri"/>
                <a:cs typeface="Calibri"/>
              </a:rPr>
              <a:t>consequently,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may</a:t>
            </a:r>
            <a:r>
              <a:rPr sz="1721" spc="9" dirty="0">
                <a:latin typeface="Calibri"/>
                <a:cs typeface="Calibri"/>
              </a:rPr>
              <a:t> not</a:t>
            </a:r>
            <a:r>
              <a:rPr sz="1721" spc="4" dirty="0">
                <a:latin typeface="Calibri"/>
                <a:cs typeface="Calibri"/>
              </a:rPr>
              <a:t> work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with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C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string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functions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7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allocator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support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469492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622009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6" dirty="0"/>
              <a:t>When</a:t>
            </a:r>
            <a:r>
              <a:rPr sz="3177" spc="-88" dirty="0"/>
              <a:t> </a:t>
            </a:r>
            <a:r>
              <a:rPr sz="3177" spc="-57" dirty="0"/>
              <a:t>to</a:t>
            </a:r>
            <a:r>
              <a:rPr sz="3177" spc="-62" dirty="0"/>
              <a:t> </a:t>
            </a:r>
            <a:r>
              <a:rPr sz="3177" spc="-44" dirty="0"/>
              <a:t>use</a:t>
            </a:r>
            <a:r>
              <a:rPr sz="3177" spc="-71" dirty="0"/>
              <a:t> </a:t>
            </a:r>
            <a:r>
              <a:rPr sz="3177" spc="-75" dirty="0"/>
              <a:t>std::string_view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50" y="2216927"/>
            <a:ext cx="7106210" cy="3117709"/>
          </a:xfrm>
          <a:prstGeom prst="rect">
            <a:avLst/>
          </a:prstGeom>
        </p:spPr>
        <p:txBody>
          <a:bodyPr vert="horz" wrap="square" lIns="0" tIns="70037" rIns="0" bIns="0" rtlCol="0">
            <a:spAutoFit/>
          </a:bodyPr>
          <a:lstStyle/>
          <a:p>
            <a:pPr marL="177623" marR="4483" indent="-166977">
              <a:lnSpc>
                <a:spcPct val="79600"/>
              </a:lnSpc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Don’t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pass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in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functions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that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accept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C-style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string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because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it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might</a:t>
            </a:r>
            <a:r>
              <a:rPr sz="1897" spc="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not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have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null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terminator</a:t>
            </a:r>
            <a:endParaRPr sz="1897">
              <a:latin typeface="Calibri"/>
              <a:cs typeface="Calibri"/>
            </a:endParaRPr>
          </a:p>
          <a:p>
            <a:pPr>
              <a:spcBef>
                <a:spcPts val="13"/>
              </a:spcBef>
              <a:buFont typeface="Arial MT"/>
              <a:buChar char="•"/>
            </a:pPr>
            <a:endParaRPr sz="2294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Do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not </a:t>
            </a:r>
            <a:r>
              <a:rPr sz="1897" spc="-9" dirty="0">
                <a:latin typeface="Calibri"/>
                <a:cs typeface="Calibri"/>
              </a:rPr>
              <a:t>return string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view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string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from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function</a:t>
            </a:r>
            <a:endParaRPr sz="1897">
              <a:latin typeface="Calibri"/>
              <a:cs typeface="Calibri"/>
            </a:endParaRPr>
          </a:p>
          <a:p>
            <a:pPr>
              <a:spcBef>
                <a:spcPts val="18"/>
              </a:spcBef>
              <a:buFont typeface="Arial MT"/>
              <a:buChar char="•"/>
            </a:pPr>
            <a:endParaRPr sz="2294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Do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not assign </a:t>
            </a:r>
            <a:r>
              <a:rPr sz="1897" spc="-13" dirty="0">
                <a:latin typeface="Calibri"/>
                <a:cs typeface="Calibri"/>
              </a:rPr>
              <a:t>temporary</a:t>
            </a:r>
            <a:r>
              <a:rPr sz="1897" spc="18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strings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string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views</a:t>
            </a:r>
            <a:endParaRPr sz="1897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 MT"/>
              <a:buChar char="•"/>
            </a:pPr>
            <a:endParaRPr sz="2294">
              <a:latin typeface="Calibri"/>
              <a:cs typeface="Calibri"/>
            </a:endParaRPr>
          </a:p>
          <a:p>
            <a:pPr marL="177623" indent="-166977">
              <a:buFont typeface="Arial MT"/>
              <a:buChar char="•"/>
              <a:tabLst>
                <a:tab pos="178183" algn="l"/>
              </a:tabLst>
            </a:pPr>
            <a:r>
              <a:rPr sz="1897" spc="-13" dirty="0">
                <a:latin typeface="Calibri"/>
                <a:cs typeface="Calibri"/>
              </a:rPr>
              <a:t>Avoid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as</a:t>
            </a:r>
            <a:r>
              <a:rPr sz="1897" spc="-31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class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members</a:t>
            </a:r>
            <a:endParaRPr sz="1897">
              <a:latin typeface="Calibri"/>
              <a:cs typeface="Calibri"/>
            </a:endParaRPr>
          </a:p>
          <a:p>
            <a:pPr>
              <a:spcBef>
                <a:spcPts val="13"/>
              </a:spcBef>
              <a:buFont typeface="Arial MT"/>
              <a:buChar char="•"/>
            </a:pPr>
            <a:endParaRPr sz="2294">
              <a:latin typeface="Calibri"/>
              <a:cs typeface="Calibri"/>
            </a:endParaRPr>
          </a:p>
          <a:p>
            <a:pPr marL="177623" indent="-166977">
              <a:spcBef>
                <a:spcPts val="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3" dirty="0">
                <a:latin typeface="Calibri"/>
                <a:cs typeface="Calibri"/>
              </a:rPr>
              <a:t>Avoid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using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as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constructor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argument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initialize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string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member</a:t>
            </a:r>
            <a:endParaRPr sz="189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42544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02553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9" dirty="0"/>
              <a:t>Filesystem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324165" cy="2955983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C++17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added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support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working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 </a:t>
            </a:r>
            <a:r>
              <a:rPr sz="2030" spc="-9" dirty="0">
                <a:latin typeface="Calibri"/>
                <a:cs typeface="Calibri"/>
              </a:rPr>
              <a:t>filesystem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components</a:t>
            </a:r>
            <a:endParaRPr sz="2030">
              <a:latin typeface="Calibri"/>
              <a:cs typeface="Calibri"/>
            </a:endParaRPr>
          </a:p>
          <a:p>
            <a:pPr marL="177623" marR="353004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Adopted</a:t>
            </a:r>
            <a:r>
              <a:rPr sz="2030" dirty="0">
                <a:latin typeface="Calibri"/>
                <a:cs typeface="Calibri"/>
              </a:rPr>
              <a:t> from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Boost.Filesystem,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was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adjusted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new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language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standards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 </a:t>
            </a:r>
            <a:r>
              <a:rPr sz="2030" spc="4" dirty="0">
                <a:latin typeface="Calibri"/>
                <a:cs typeface="Calibri"/>
              </a:rPr>
              <a:t>made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consistent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other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parts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 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library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Provides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facilities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performing following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operations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manipulation</a:t>
            </a:r>
            <a:r>
              <a:rPr sz="1721" spc="-31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of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filesystem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paths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dirty="0">
                <a:latin typeface="Calibri"/>
                <a:cs typeface="Calibri"/>
              </a:rPr>
              <a:t>create,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move,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rename,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delete directories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dirty="0">
                <a:latin typeface="Calibri"/>
                <a:cs typeface="Calibri"/>
              </a:rPr>
              <a:t>list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contents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of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 </a:t>
            </a:r>
            <a:r>
              <a:rPr sz="1721" spc="4" dirty="0">
                <a:latin typeface="Calibri"/>
                <a:cs typeface="Calibri"/>
              </a:rPr>
              <a:t>given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directory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get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information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about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path,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file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permissions,</a:t>
            </a:r>
            <a:r>
              <a:rPr sz="1721" spc="-35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etc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7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84" dirty="0">
                <a:latin typeface="Calibri"/>
                <a:cs typeface="Calibri"/>
              </a:rPr>
              <a:t>To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create,</a:t>
            </a:r>
            <a:r>
              <a:rPr sz="2030" spc="-4" dirty="0">
                <a:latin typeface="Calibri"/>
                <a:cs typeface="Calibri"/>
              </a:rPr>
              <a:t> read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write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files,</a:t>
            </a:r>
            <a:r>
              <a:rPr sz="2030" spc="-4" dirty="0">
                <a:latin typeface="Calibri"/>
                <a:cs typeface="Calibri"/>
              </a:rPr>
              <a:t> you’ll still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stream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library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classes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627332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81212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93" dirty="0"/>
              <a:t>Parallel</a:t>
            </a:r>
            <a:r>
              <a:rPr sz="3177" spc="-66" dirty="0"/>
              <a:t> </a:t>
            </a:r>
            <a:r>
              <a:rPr sz="3177" spc="-44" dirty="0"/>
              <a:t>STL</a:t>
            </a:r>
            <a:r>
              <a:rPr sz="3177" spc="-88" dirty="0"/>
              <a:t> </a:t>
            </a:r>
            <a:r>
              <a:rPr sz="3177" spc="-79" dirty="0"/>
              <a:t>Algorithms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442947" cy="3028952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May</a:t>
            </a:r>
            <a:r>
              <a:rPr sz="2030" dirty="0">
                <a:latin typeface="Calibri"/>
                <a:cs typeface="Calibri"/>
              </a:rPr>
              <a:t> STL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algorithms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by </a:t>
            </a:r>
            <a:r>
              <a:rPr sz="2030" spc="-9" dirty="0">
                <a:latin typeface="Calibri"/>
                <a:cs typeface="Calibri"/>
              </a:rPr>
              <a:t>default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execute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serially</a:t>
            </a:r>
            <a:endParaRPr sz="2030">
              <a:latin typeface="Calibri"/>
              <a:cs typeface="Calibri"/>
            </a:endParaRPr>
          </a:p>
          <a:p>
            <a:pPr marL="177623" marR="144564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C++17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provides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overloads</a:t>
            </a:r>
            <a:r>
              <a:rPr sz="2030" spc="-13" dirty="0">
                <a:latin typeface="Calibri"/>
                <a:cs typeface="Calibri"/>
              </a:rPr>
              <a:t> 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these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algorithms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now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execute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parallelly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1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Algorithms </a:t>
            </a:r>
            <a:r>
              <a:rPr sz="2030" spc="-4" dirty="0">
                <a:latin typeface="Calibri"/>
                <a:cs typeface="Calibri"/>
              </a:rPr>
              <a:t>that can </a:t>
            </a:r>
            <a:r>
              <a:rPr sz="2030" dirty="0">
                <a:latin typeface="Calibri"/>
                <a:cs typeface="Calibri"/>
              </a:rPr>
              <a:t>be </a:t>
            </a:r>
            <a:r>
              <a:rPr sz="2030" spc="-9" dirty="0">
                <a:latin typeface="Calibri"/>
                <a:cs typeface="Calibri"/>
              </a:rPr>
              <a:t>parallelized </a:t>
            </a:r>
            <a:r>
              <a:rPr sz="2030" spc="4" dirty="0">
                <a:latin typeface="Calibri"/>
                <a:cs typeface="Calibri"/>
              </a:rPr>
              <a:t>accept a new </a:t>
            </a:r>
            <a:r>
              <a:rPr sz="2030" spc="-4" dirty="0">
                <a:latin typeface="Calibri"/>
                <a:cs typeface="Calibri"/>
              </a:rPr>
              <a:t>template </a:t>
            </a:r>
            <a:r>
              <a:rPr sz="2030" spc="-9" dirty="0">
                <a:latin typeface="Calibri"/>
                <a:cs typeface="Calibri"/>
              </a:rPr>
              <a:t>parameter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called execution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policy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63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used</a:t>
            </a:r>
            <a:r>
              <a:rPr sz="1721" spc="-4" dirty="0">
                <a:latin typeface="Calibri"/>
                <a:cs typeface="Calibri"/>
              </a:rPr>
              <a:t> to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disambiguate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calls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to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overloads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of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algorithm</a:t>
            </a:r>
            <a:endParaRPr sz="1721">
              <a:latin typeface="Calibri"/>
              <a:cs typeface="Calibri"/>
            </a:endParaRPr>
          </a:p>
          <a:p>
            <a:pPr marL="177623" marR="159132" indent="-166977">
              <a:lnSpc>
                <a:spcPts val="2206"/>
              </a:lnSpc>
              <a:spcBef>
                <a:spcPts val="74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 can </a:t>
            </a:r>
            <a:r>
              <a:rPr sz="2030" spc="9" dirty="0">
                <a:latin typeface="Calibri"/>
                <a:cs typeface="Calibri"/>
              </a:rPr>
              <a:t>be </a:t>
            </a:r>
            <a:r>
              <a:rPr sz="2030" dirty="0">
                <a:latin typeface="Calibri"/>
                <a:cs typeface="Calibri"/>
              </a:rPr>
              <a:t>used </a:t>
            </a:r>
            <a:r>
              <a:rPr sz="2030" spc="-4" dirty="0">
                <a:latin typeface="Calibri"/>
                <a:cs typeface="Calibri"/>
              </a:rPr>
              <a:t>to inform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dirty="0">
                <a:latin typeface="Calibri"/>
                <a:cs typeface="Calibri"/>
              </a:rPr>
              <a:t>algorithm if it should </a:t>
            </a:r>
            <a:r>
              <a:rPr sz="2030" spc="-9" dirty="0">
                <a:latin typeface="Calibri"/>
                <a:cs typeface="Calibri"/>
              </a:rPr>
              <a:t>execute </a:t>
            </a:r>
            <a:r>
              <a:rPr sz="2030" spc="-4" dirty="0">
                <a:latin typeface="Calibri"/>
                <a:cs typeface="Calibri"/>
              </a:rPr>
              <a:t>serially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parallelly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internal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implementation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details</a:t>
            </a:r>
            <a:r>
              <a:rPr sz="2030" spc="-9" dirty="0">
                <a:latin typeface="Calibri"/>
                <a:cs typeface="Calibri"/>
              </a:rPr>
              <a:t> are</a:t>
            </a:r>
            <a:r>
              <a:rPr sz="2030" dirty="0">
                <a:latin typeface="Calibri"/>
                <a:cs typeface="Calibri"/>
              </a:rPr>
              <a:t> hidden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user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72718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43468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28" dirty="0"/>
              <a:t>S</a:t>
            </a:r>
            <a:r>
              <a:rPr sz="3177" spc="-97" dirty="0"/>
              <a:t>y</a:t>
            </a:r>
            <a:r>
              <a:rPr sz="3177" spc="-106" dirty="0"/>
              <a:t>n</a:t>
            </a:r>
            <a:r>
              <a:rPr sz="3177" spc="-110" dirty="0"/>
              <a:t>t</a:t>
            </a:r>
            <a:r>
              <a:rPr sz="3177" spc="-132" dirty="0"/>
              <a:t>a</a:t>
            </a:r>
            <a:r>
              <a:rPr sz="3177" spc="-119" dirty="0"/>
              <a:t>x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0"/>
            <a:ext cx="7227234" cy="1417613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Parallel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versions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 </a:t>
            </a:r>
            <a:r>
              <a:rPr sz="2030" dirty="0">
                <a:latin typeface="Calibri"/>
                <a:cs typeface="Calibri"/>
              </a:rPr>
              <a:t>STL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algorithms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have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simple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interface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They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are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provided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overloaded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spc="-13" dirty="0">
                <a:latin typeface="Calibri"/>
                <a:cs typeface="Calibri"/>
              </a:rPr>
              <a:t>first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parameter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signifying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execution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policy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Execution</a:t>
            </a:r>
            <a:r>
              <a:rPr sz="2030" spc="-4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policy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defines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how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algorithm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should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execute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1932" y="4180246"/>
            <a:ext cx="632684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4" dirty="0">
                <a:latin typeface="Consolas"/>
                <a:cs typeface="Consolas"/>
              </a:rPr>
              <a:t>std::</a:t>
            </a:r>
            <a:r>
              <a:rPr sz="1456" spc="-4" dirty="0">
                <a:solidFill>
                  <a:srgbClr val="2F5497"/>
                </a:solidFill>
                <a:latin typeface="Consolas"/>
                <a:cs typeface="Consolas"/>
              </a:rPr>
              <a:t>algorithm</a:t>
            </a:r>
            <a:r>
              <a:rPr sz="1456" spc="-4" dirty="0">
                <a:latin typeface="Consolas"/>
                <a:cs typeface="Consolas"/>
              </a:rPr>
              <a:t>(</a:t>
            </a:r>
            <a:r>
              <a:rPr sz="1456" spc="-4" dirty="0">
                <a:solidFill>
                  <a:srgbClr val="C45911"/>
                </a:solidFill>
                <a:latin typeface="Consolas"/>
                <a:cs typeface="Consolas"/>
              </a:rPr>
              <a:t>execution_policy</a:t>
            </a:r>
            <a:r>
              <a:rPr sz="1456" spc="-4" dirty="0">
                <a:latin typeface="Consolas"/>
                <a:cs typeface="Consolas"/>
              </a:rPr>
              <a:t>,</a:t>
            </a:r>
            <a:r>
              <a:rPr sz="1456" spc="9" dirty="0">
                <a:latin typeface="Consolas"/>
                <a:cs typeface="Consolas"/>
              </a:rPr>
              <a:t> </a:t>
            </a:r>
            <a:r>
              <a:rPr sz="1456" i="1" spc="-4" dirty="0">
                <a:solidFill>
                  <a:srgbClr val="008000"/>
                </a:solidFill>
                <a:latin typeface="Consolas"/>
                <a:cs typeface="Consolas"/>
              </a:rPr>
              <a:t>/*begin,</a:t>
            </a:r>
            <a:r>
              <a:rPr sz="1456" i="1" spc="2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56" i="1" spc="-4" dirty="0">
                <a:solidFill>
                  <a:srgbClr val="008000"/>
                </a:solidFill>
                <a:latin typeface="Consolas"/>
                <a:cs typeface="Consolas"/>
              </a:rPr>
              <a:t>end,</a:t>
            </a:r>
            <a:r>
              <a:rPr sz="1456" i="1" spc="2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56" i="1" spc="-4" dirty="0">
                <a:solidFill>
                  <a:srgbClr val="008000"/>
                </a:solidFill>
                <a:latin typeface="Consolas"/>
                <a:cs typeface="Consolas"/>
              </a:rPr>
              <a:t>other</a:t>
            </a:r>
            <a:r>
              <a:rPr sz="1456" i="1" spc="18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56" i="1" spc="-4" dirty="0">
                <a:solidFill>
                  <a:srgbClr val="008000"/>
                </a:solidFill>
                <a:latin typeface="Consolas"/>
                <a:cs typeface="Consolas"/>
              </a:rPr>
              <a:t>args*/</a:t>
            </a:r>
            <a:r>
              <a:rPr sz="1456" spc="-4" dirty="0">
                <a:latin typeface="Consolas"/>
                <a:cs typeface="Consolas"/>
              </a:rPr>
              <a:t>)</a:t>
            </a:r>
            <a:r>
              <a:rPr sz="1456" spc="9" dirty="0">
                <a:latin typeface="Consolas"/>
                <a:cs typeface="Consolas"/>
              </a:rPr>
              <a:t> </a:t>
            </a:r>
            <a:r>
              <a:rPr sz="1456" dirty="0">
                <a:latin typeface="Consolas"/>
                <a:cs typeface="Consolas"/>
              </a:rPr>
              <a:t>;</a:t>
            </a:r>
            <a:endParaRPr sz="1456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8563503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560111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3" dirty="0"/>
              <a:t>E</a:t>
            </a:r>
            <a:r>
              <a:rPr sz="3177" spc="-212" dirty="0"/>
              <a:t>x</a:t>
            </a:r>
            <a:r>
              <a:rPr sz="3177" spc="-35" dirty="0"/>
              <a:t>e</a:t>
            </a:r>
            <a:r>
              <a:rPr sz="3177" spc="13" dirty="0"/>
              <a:t>c</a:t>
            </a:r>
            <a:r>
              <a:rPr sz="3177" spc="-106" dirty="0"/>
              <a:t>u</a:t>
            </a:r>
            <a:r>
              <a:rPr sz="3177" spc="-44" dirty="0"/>
              <a:t>t</a:t>
            </a:r>
            <a:r>
              <a:rPr sz="3177" spc="-110" dirty="0"/>
              <a:t>i</a:t>
            </a:r>
            <a:r>
              <a:rPr sz="3177" spc="-75" dirty="0"/>
              <a:t>o</a:t>
            </a:r>
            <a:r>
              <a:rPr sz="3177" spc="-40" dirty="0"/>
              <a:t>n</a:t>
            </a:r>
            <a:r>
              <a:rPr sz="3177" spc="-75" dirty="0"/>
              <a:t> </a:t>
            </a:r>
            <a:r>
              <a:rPr sz="3177" spc="-154" dirty="0"/>
              <a:t>P</a:t>
            </a:r>
            <a:r>
              <a:rPr sz="3177" spc="-75" dirty="0"/>
              <a:t>o</a:t>
            </a:r>
            <a:r>
              <a:rPr sz="3177" spc="-79" dirty="0"/>
              <a:t>li</a:t>
            </a:r>
            <a:r>
              <a:rPr sz="3177" spc="-22" dirty="0"/>
              <a:t>c</a:t>
            </a:r>
            <a:r>
              <a:rPr sz="3177" spc="-79" dirty="0"/>
              <a:t>i</a:t>
            </a:r>
            <a:r>
              <a:rPr sz="3177" spc="-66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50" y="2195419"/>
            <a:ext cx="7294469" cy="294520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77623" indent="-166977">
              <a:lnSpc>
                <a:spcPts val="1932"/>
              </a:lnSpc>
              <a:spcBef>
                <a:spcPts val="8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All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execution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policies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existing </a:t>
            </a:r>
            <a:r>
              <a:rPr sz="1897" spc="-4" dirty="0">
                <a:latin typeface="Calibri"/>
                <a:cs typeface="Calibri"/>
              </a:rPr>
              <a:t>in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i="1" spc="-13" dirty="0">
                <a:latin typeface="Calibri"/>
                <a:cs typeface="Calibri"/>
              </a:rPr>
              <a:t>&lt;execution&gt;</a:t>
            </a:r>
            <a:r>
              <a:rPr sz="1897" i="1" spc="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header</a:t>
            </a:r>
            <a:r>
              <a:rPr sz="1897" spc="-26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and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in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i="1" spc="-13" dirty="0">
                <a:latin typeface="Calibri"/>
                <a:cs typeface="Calibri"/>
              </a:rPr>
              <a:t>std::execution</a:t>
            </a:r>
            <a:endParaRPr sz="1897">
              <a:latin typeface="Calibri"/>
              <a:cs typeface="Calibri"/>
            </a:endParaRPr>
          </a:p>
          <a:p>
            <a:pPr marL="177623">
              <a:lnSpc>
                <a:spcPts val="1932"/>
              </a:lnSpc>
            </a:pPr>
            <a:r>
              <a:rPr sz="1897" spc="-4" dirty="0">
                <a:latin typeface="Calibri"/>
                <a:cs typeface="Calibri"/>
              </a:rPr>
              <a:t>namespace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3" dirty="0">
                <a:latin typeface="Calibri"/>
                <a:cs typeface="Calibri"/>
              </a:rPr>
              <a:t>Each </a:t>
            </a:r>
            <a:r>
              <a:rPr sz="1897" dirty="0">
                <a:latin typeface="Calibri"/>
                <a:cs typeface="Calibri"/>
              </a:rPr>
              <a:t>of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the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policy is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an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individual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type</a:t>
            </a:r>
            <a:endParaRPr sz="1897">
              <a:latin typeface="Calibri"/>
              <a:cs typeface="Calibri"/>
            </a:endParaRPr>
          </a:p>
          <a:p>
            <a:pPr marL="177623" indent="-166977">
              <a:lnSpc>
                <a:spcPts val="2175"/>
              </a:lnSpc>
              <a:spcBef>
                <a:spcPts val="4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i="1" spc="-4" dirty="0">
                <a:latin typeface="Calibri"/>
                <a:cs typeface="Calibri"/>
              </a:rPr>
              <a:t>sequenced</a:t>
            </a:r>
            <a:r>
              <a:rPr sz="1897" spc="-4" dirty="0">
                <a:latin typeface="Calibri"/>
                <a:cs typeface="Calibri"/>
              </a:rPr>
              <a:t>_</a:t>
            </a:r>
            <a:r>
              <a:rPr sz="1897" i="1" spc="-4" dirty="0">
                <a:latin typeface="Calibri"/>
                <a:cs typeface="Calibri"/>
              </a:rPr>
              <a:t>policy</a:t>
            </a:r>
            <a:r>
              <a:rPr sz="1897" i="1" spc="-18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-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i="1" dirty="0">
                <a:solidFill>
                  <a:srgbClr val="2F5497"/>
                </a:solidFill>
                <a:latin typeface="Calibri"/>
                <a:cs typeface="Calibri"/>
              </a:rPr>
              <a:t>seq</a:t>
            </a:r>
            <a:endParaRPr sz="1897">
              <a:latin typeface="Calibri"/>
              <a:cs typeface="Calibri"/>
            </a:endParaRPr>
          </a:p>
          <a:p>
            <a:pPr marL="509895" marR="449940" lvl="1" indent="-165856">
              <a:lnSpc>
                <a:spcPct val="70500"/>
              </a:lnSpc>
              <a:spcBef>
                <a:spcPts val="459"/>
              </a:spcBef>
              <a:buFont typeface="Arial MT"/>
              <a:buChar char="•"/>
              <a:tabLst>
                <a:tab pos="510455" algn="l"/>
              </a:tabLst>
            </a:pPr>
            <a:r>
              <a:rPr sz="1588" dirty="0">
                <a:latin typeface="Calibri"/>
                <a:cs typeface="Calibri"/>
              </a:rPr>
              <a:t>the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algorithm’s </a:t>
            </a:r>
            <a:r>
              <a:rPr sz="1588" spc="-4" dirty="0">
                <a:latin typeface="Calibri"/>
                <a:cs typeface="Calibri"/>
              </a:rPr>
              <a:t>execution</a:t>
            </a:r>
            <a:r>
              <a:rPr sz="1588" spc="4" dirty="0">
                <a:latin typeface="Calibri"/>
                <a:cs typeface="Calibri"/>
              </a:rPr>
              <a:t> will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not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be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parallelized</a:t>
            </a:r>
            <a:r>
              <a:rPr sz="1588" spc="-31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and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4" dirty="0">
                <a:latin typeface="Calibri"/>
                <a:cs typeface="Calibri"/>
              </a:rPr>
              <a:t>will</a:t>
            </a:r>
            <a:r>
              <a:rPr sz="1588" spc="-4" dirty="0">
                <a:latin typeface="Calibri"/>
                <a:cs typeface="Calibri"/>
              </a:rPr>
              <a:t> perform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operations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sequentially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element</a:t>
            </a:r>
            <a:r>
              <a:rPr sz="1588" spc="31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by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element</a:t>
            </a:r>
            <a:endParaRPr sz="1588">
              <a:latin typeface="Calibri"/>
              <a:cs typeface="Calibri"/>
            </a:endParaRPr>
          </a:p>
          <a:p>
            <a:pPr marL="509895" lvl="1" indent="-165856">
              <a:lnSpc>
                <a:spcPts val="1703"/>
              </a:lnSpc>
              <a:buFont typeface="Arial MT"/>
              <a:buChar char="•"/>
              <a:tabLst>
                <a:tab pos="510455" algn="l"/>
              </a:tabLst>
            </a:pPr>
            <a:r>
              <a:rPr sz="1588" spc="4" dirty="0">
                <a:latin typeface="Calibri"/>
                <a:cs typeface="Calibri"/>
              </a:rPr>
              <a:t>same as </a:t>
            </a:r>
            <a:r>
              <a:rPr sz="1588" spc="-4" dirty="0">
                <a:latin typeface="Calibri"/>
                <a:cs typeface="Calibri"/>
              </a:rPr>
              <a:t>invoking</a:t>
            </a:r>
            <a:r>
              <a:rPr sz="1588" spc="-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the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algorithms</a:t>
            </a:r>
            <a:r>
              <a:rPr sz="1588" spc="-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from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4" dirty="0">
                <a:latin typeface="Calibri"/>
                <a:cs typeface="Calibri"/>
              </a:rPr>
              <a:t>C++14</a:t>
            </a:r>
            <a:endParaRPr sz="1588">
              <a:latin typeface="Calibri"/>
              <a:cs typeface="Calibri"/>
            </a:endParaRPr>
          </a:p>
          <a:p>
            <a:pPr marL="177623" indent="-166977">
              <a:lnSpc>
                <a:spcPts val="2184"/>
              </a:lnSpc>
              <a:spcBef>
                <a:spcPts val="4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i="1" spc="-4" dirty="0">
                <a:latin typeface="Calibri"/>
                <a:cs typeface="Calibri"/>
              </a:rPr>
              <a:t>parallel</a:t>
            </a:r>
            <a:r>
              <a:rPr sz="1897" spc="-4" dirty="0">
                <a:latin typeface="Calibri"/>
                <a:cs typeface="Calibri"/>
              </a:rPr>
              <a:t>_</a:t>
            </a:r>
            <a:r>
              <a:rPr sz="1897" i="1" spc="-4" dirty="0">
                <a:latin typeface="Calibri"/>
                <a:cs typeface="Calibri"/>
              </a:rPr>
              <a:t>policy</a:t>
            </a:r>
            <a:r>
              <a:rPr sz="1897" i="1" spc="9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-</a:t>
            </a:r>
            <a:r>
              <a:rPr sz="1897" i="1" spc="-31" dirty="0">
                <a:latin typeface="Calibri"/>
                <a:cs typeface="Calibri"/>
              </a:rPr>
              <a:t> </a:t>
            </a:r>
            <a:r>
              <a:rPr sz="1897" i="1" spc="-4" dirty="0">
                <a:solidFill>
                  <a:srgbClr val="2F5497"/>
                </a:solidFill>
                <a:latin typeface="Calibri"/>
                <a:cs typeface="Calibri"/>
              </a:rPr>
              <a:t>par</a:t>
            </a:r>
            <a:endParaRPr sz="1897">
              <a:latin typeface="Calibri"/>
              <a:cs typeface="Calibri"/>
            </a:endParaRPr>
          </a:p>
          <a:p>
            <a:pPr marL="509895" lvl="1" indent="-165856">
              <a:lnSpc>
                <a:spcPts val="1711"/>
              </a:lnSpc>
              <a:buFont typeface="Arial MT"/>
              <a:buChar char="•"/>
              <a:tabLst>
                <a:tab pos="510455" algn="l"/>
              </a:tabLst>
            </a:pPr>
            <a:r>
              <a:rPr sz="1588" spc="-4" dirty="0">
                <a:latin typeface="Calibri"/>
                <a:cs typeface="Calibri"/>
              </a:rPr>
              <a:t>indicates</a:t>
            </a:r>
            <a:r>
              <a:rPr sz="1588" spc="-13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the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algorithm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should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execute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parallelly</a:t>
            </a:r>
            <a:endParaRPr sz="1588">
              <a:latin typeface="Calibri"/>
              <a:cs typeface="Calibri"/>
            </a:endParaRPr>
          </a:p>
          <a:p>
            <a:pPr marL="509895" lvl="1" indent="-165856">
              <a:lnSpc>
                <a:spcPts val="1805"/>
              </a:lnSpc>
              <a:buFont typeface="Arial MT"/>
              <a:buChar char="•"/>
              <a:tabLst>
                <a:tab pos="510455" algn="l"/>
              </a:tabLst>
            </a:pPr>
            <a:r>
              <a:rPr sz="1588" dirty="0">
                <a:latin typeface="Calibri"/>
                <a:cs typeface="Calibri"/>
              </a:rPr>
              <a:t>might</a:t>
            </a:r>
            <a:r>
              <a:rPr sz="1588" spc="4" dirty="0">
                <a:latin typeface="Calibri"/>
                <a:cs typeface="Calibri"/>
              </a:rPr>
              <a:t> use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threads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from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spc="4" dirty="0">
                <a:latin typeface="Calibri"/>
                <a:cs typeface="Calibri"/>
              </a:rPr>
              <a:t>a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thread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pool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for</a:t>
            </a:r>
            <a:r>
              <a:rPr sz="1588" spc="-4" dirty="0">
                <a:latin typeface="Calibri"/>
                <a:cs typeface="Calibri"/>
              </a:rPr>
              <a:t> execution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along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with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the calling</a:t>
            </a:r>
            <a:r>
              <a:rPr sz="1588" spc="-22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thread</a:t>
            </a:r>
            <a:endParaRPr sz="1588">
              <a:latin typeface="Calibri"/>
              <a:cs typeface="Calibri"/>
            </a:endParaRPr>
          </a:p>
          <a:p>
            <a:pPr marL="177623" indent="-166977">
              <a:lnSpc>
                <a:spcPts val="2175"/>
              </a:lnSpc>
              <a:spcBef>
                <a:spcPts val="40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i="1" spc="-4" dirty="0">
                <a:latin typeface="Calibri"/>
                <a:cs typeface="Calibri"/>
              </a:rPr>
              <a:t>parallel_unsequenced_policy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–</a:t>
            </a:r>
            <a:r>
              <a:rPr sz="1897" i="1" spc="-9" dirty="0">
                <a:latin typeface="Calibri"/>
                <a:cs typeface="Calibri"/>
              </a:rPr>
              <a:t> </a:t>
            </a:r>
            <a:r>
              <a:rPr sz="1897" i="1" spc="-4" dirty="0">
                <a:solidFill>
                  <a:srgbClr val="2F5497"/>
                </a:solidFill>
                <a:latin typeface="Calibri"/>
                <a:cs typeface="Calibri"/>
              </a:rPr>
              <a:t>par_unseq</a:t>
            </a:r>
            <a:endParaRPr sz="1897">
              <a:latin typeface="Calibri"/>
              <a:cs typeface="Calibri"/>
            </a:endParaRPr>
          </a:p>
          <a:p>
            <a:pPr marL="509895" lvl="1" indent="-165856">
              <a:lnSpc>
                <a:spcPts val="1805"/>
              </a:lnSpc>
              <a:buFont typeface="Arial MT"/>
              <a:buChar char="•"/>
              <a:tabLst>
                <a:tab pos="510455" algn="l"/>
              </a:tabLst>
            </a:pPr>
            <a:r>
              <a:rPr sz="1588" spc="-4" dirty="0">
                <a:latin typeface="Calibri"/>
                <a:cs typeface="Calibri"/>
              </a:rPr>
              <a:t>indicates</a:t>
            </a:r>
            <a:r>
              <a:rPr sz="1588" spc="-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the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execution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may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spc="4" dirty="0">
                <a:latin typeface="Calibri"/>
                <a:cs typeface="Calibri"/>
              </a:rPr>
              <a:t>be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parallelized,</a:t>
            </a:r>
            <a:r>
              <a:rPr sz="1588" dirty="0">
                <a:latin typeface="Calibri"/>
                <a:cs typeface="Calibri"/>
              </a:rPr>
              <a:t> vectorized</a:t>
            </a:r>
            <a:r>
              <a:rPr sz="1588" spc="-31" dirty="0">
                <a:latin typeface="Calibri"/>
                <a:cs typeface="Calibri"/>
              </a:rPr>
              <a:t> </a:t>
            </a:r>
            <a:r>
              <a:rPr sz="1588" spc="4" dirty="0">
                <a:latin typeface="Calibri"/>
                <a:cs typeface="Calibri"/>
              </a:rPr>
              <a:t>or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migrated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across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threads</a:t>
            </a:r>
            <a:endParaRPr sz="158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29918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65984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8" dirty="0"/>
              <a:t>Parallelized</a:t>
            </a:r>
            <a:r>
              <a:rPr sz="3177" spc="-84" dirty="0"/>
              <a:t> </a:t>
            </a:r>
            <a:r>
              <a:rPr sz="3177" spc="-79" dirty="0"/>
              <a:t>Algorithms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701497" y="2003172"/>
            <a:ext cx="1603562" cy="349824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1899"/>
              </a:lnSpc>
              <a:spcBef>
                <a:spcPts val="84"/>
              </a:spcBef>
            </a:pPr>
            <a:r>
              <a:rPr sz="927" spc="4" dirty="0">
                <a:latin typeface="Consolas"/>
                <a:cs typeface="Consolas"/>
              </a:rPr>
              <a:t>std::adj</a:t>
            </a:r>
            <a:r>
              <a:rPr sz="927" spc="13" dirty="0">
                <a:latin typeface="Consolas"/>
                <a:cs typeface="Consolas"/>
              </a:rPr>
              <a:t>a</a:t>
            </a:r>
            <a:r>
              <a:rPr sz="927" spc="4" dirty="0">
                <a:latin typeface="Consolas"/>
                <a:cs typeface="Consolas"/>
              </a:rPr>
              <a:t>cent_difference  </a:t>
            </a:r>
            <a:r>
              <a:rPr sz="927" spc="9" dirty="0">
                <a:latin typeface="Consolas"/>
                <a:cs typeface="Consolas"/>
              </a:rPr>
              <a:t>std::adjacent_find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std::all_of</a:t>
            </a:r>
            <a:endParaRPr sz="927">
              <a:latin typeface="Consolas"/>
              <a:cs typeface="Consolas"/>
            </a:endParaRPr>
          </a:p>
          <a:p>
            <a:pPr marL="11206" marR="398951">
              <a:lnSpc>
                <a:spcPct val="102099"/>
              </a:lnSpc>
              <a:spcBef>
                <a:spcPts val="4"/>
              </a:spcBef>
            </a:pPr>
            <a:r>
              <a:rPr sz="927" spc="9" dirty="0">
                <a:latin typeface="Consolas"/>
                <a:cs typeface="Consolas"/>
              </a:rPr>
              <a:t>std::any_of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std::copy </a:t>
            </a:r>
            <a:r>
              <a:rPr sz="927" spc="9" dirty="0">
                <a:latin typeface="Consolas"/>
                <a:cs typeface="Consolas"/>
              </a:rPr>
              <a:t> std::copy_if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std::copy_n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std::count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std::count_if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std::equal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std::fill </a:t>
            </a:r>
            <a:r>
              <a:rPr sz="927" spc="9" dirty="0">
                <a:latin typeface="Consolas"/>
                <a:cs typeface="Consolas"/>
              </a:rPr>
              <a:t> std::fill_n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std::find </a:t>
            </a:r>
            <a:r>
              <a:rPr sz="927" spc="9" dirty="0">
                <a:latin typeface="Consolas"/>
                <a:cs typeface="Consolas"/>
              </a:rPr>
              <a:t> std::find_end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std::fin</a:t>
            </a:r>
            <a:r>
              <a:rPr sz="927" spc="13" dirty="0">
                <a:latin typeface="Consolas"/>
                <a:cs typeface="Consolas"/>
              </a:rPr>
              <a:t>d</a:t>
            </a:r>
            <a:r>
              <a:rPr sz="927" spc="4" dirty="0">
                <a:latin typeface="Consolas"/>
                <a:cs typeface="Consolas"/>
              </a:rPr>
              <a:t>_first_of  </a:t>
            </a:r>
            <a:r>
              <a:rPr sz="927" spc="9" dirty="0">
                <a:latin typeface="Consolas"/>
                <a:cs typeface="Consolas"/>
              </a:rPr>
              <a:t>std::find_if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std::find_if_not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std::generate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std::generate_n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std::includes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std::inn</a:t>
            </a:r>
            <a:r>
              <a:rPr sz="927" spc="13" dirty="0">
                <a:latin typeface="Consolas"/>
                <a:cs typeface="Consolas"/>
              </a:rPr>
              <a:t>e</a:t>
            </a:r>
            <a:r>
              <a:rPr sz="927" spc="4" dirty="0">
                <a:latin typeface="Consolas"/>
                <a:cs typeface="Consolas"/>
              </a:rPr>
              <a:t>r_product  std::inp</a:t>
            </a:r>
            <a:r>
              <a:rPr sz="927" spc="13" dirty="0">
                <a:latin typeface="Consolas"/>
                <a:cs typeface="Consolas"/>
              </a:rPr>
              <a:t>l</a:t>
            </a:r>
            <a:r>
              <a:rPr sz="927" spc="4" dirty="0">
                <a:latin typeface="Consolas"/>
                <a:cs typeface="Consolas"/>
              </a:rPr>
              <a:t>ace_merge  </a:t>
            </a:r>
            <a:r>
              <a:rPr sz="927" spc="9" dirty="0">
                <a:latin typeface="Consolas"/>
                <a:cs typeface="Consolas"/>
              </a:rPr>
              <a:t>std::is_heap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std::is_</a:t>
            </a:r>
            <a:r>
              <a:rPr sz="927" spc="13" dirty="0">
                <a:latin typeface="Consolas"/>
                <a:cs typeface="Consolas"/>
              </a:rPr>
              <a:t>h</a:t>
            </a:r>
            <a:r>
              <a:rPr sz="927" spc="4" dirty="0">
                <a:latin typeface="Consolas"/>
                <a:cs typeface="Consolas"/>
              </a:rPr>
              <a:t>eap_until</a:t>
            </a:r>
            <a:endParaRPr sz="927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5072" y="2003172"/>
            <a:ext cx="1868021" cy="34976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02099"/>
              </a:lnSpc>
              <a:spcBef>
                <a:spcPts val="79"/>
              </a:spcBef>
            </a:pPr>
            <a:r>
              <a:rPr sz="927" spc="9" dirty="0">
                <a:latin typeface="Consolas"/>
                <a:cs typeface="Consolas"/>
              </a:rPr>
              <a:t>std::is_partitioned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std::is_sorted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std::is_sorted_until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std::lex</a:t>
            </a:r>
            <a:r>
              <a:rPr sz="927" spc="13" dirty="0">
                <a:latin typeface="Consolas"/>
                <a:cs typeface="Consolas"/>
              </a:rPr>
              <a:t>i</a:t>
            </a:r>
            <a:r>
              <a:rPr sz="927" spc="4" dirty="0">
                <a:latin typeface="Consolas"/>
                <a:cs typeface="Consolas"/>
              </a:rPr>
              <a:t>cographical_compa</a:t>
            </a:r>
            <a:r>
              <a:rPr sz="927" spc="13" dirty="0">
                <a:latin typeface="Consolas"/>
                <a:cs typeface="Consolas"/>
              </a:rPr>
              <a:t>r</a:t>
            </a:r>
            <a:r>
              <a:rPr sz="927" spc="4" dirty="0">
                <a:latin typeface="Consolas"/>
                <a:cs typeface="Consolas"/>
              </a:rPr>
              <a:t>e  </a:t>
            </a:r>
            <a:r>
              <a:rPr sz="927" spc="9" dirty="0">
                <a:latin typeface="Consolas"/>
                <a:cs typeface="Consolas"/>
              </a:rPr>
              <a:t>std::max_element</a:t>
            </a:r>
            <a:endParaRPr sz="927">
              <a:latin typeface="Consolas"/>
              <a:cs typeface="Consolas"/>
            </a:endParaRPr>
          </a:p>
          <a:p>
            <a:pPr marL="11206" marR="795100">
              <a:lnSpc>
                <a:spcPct val="101899"/>
              </a:lnSpc>
            </a:pPr>
            <a:r>
              <a:rPr sz="927" spc="9" dirty="0">
                <a:latin typeface="Consolas"/>
                <a:cs typeface="Consolas"/>
              </a:rPr>
              <a:t>std::merge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std::min</a:t>
            </a:r>
            <a:r>
              <a:rPr sz="927" spc="13" dirty="0">
                <a:latin typeface="Consolas"/>
                <a:cs typeface="Consolas"/>
              </a:rPr>
              <a:t>_</a:t>
            </a:r>
            <a:r>
              <a:rPr sz="927" spc="4" dirty="0">
                <a:latin typeface="Consolas"/>
                <a:cs typeface="Consolas"/>
              </a:rPr>
              <a:t>element</a:t>
            </a:r>
            <a:endParaRPr sz="927">
              <a:latin typeface="Consolas"/>
              <a:cs typeface="Consolas"/>
            </a:endParaRPr>
          </a:p>
          <a:p>
            <a:pPr marL="11206" marR="597866">
              <a:lnSpc>
                <a:spcPct val="102099"/>
              </a:lnSpc>
              <a:spcBef>
                <a:spcPts val="9"/>
              </a:spcBef>
            </a:pPr>
            <a:r>
              <a:rPr sz="927" spc="4" dirty="0">
                <a:latin typeface="Consolas"/>
                <a:cs typeface="Consolas"/>
              </a:rPr>
              <a:t>std::min</a:t>
            </a:r>
            <a:r>
              <a:rPr sz="927" spc="13" dirty="0">
                <a:latin typeface="Consolas"/>
                <a:cs typeface="Consolas"/>
              </a:rPr>
              <a:t>m</a:t>
            </a:r>
            <a:r>
              <a:rPr sz="927" spc="4" dirty="0">
                <a:latin typeface="Consolas"/>
                <a:cs typeface="Consolas"/>
              </a:rPr>
              <a:t>ax_element  </a:t>
            </a:r>
            <a:r>
              <a:rPr sz="927" spc="9" dirty="0">
                <a:latin typeface="Consolas"/>
                <a:cs typeface="Consolas"/>
              </a:rPr>
              <a:t>std::mismatch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std::move </a:t>
            </a:r>
            <a:r>
              <a:rPr sz="927" spc="9" dirty="0">
                <a:latin typeface="Consolas"/>
                <a:cs typeface="Consolas"/>
              </a:rPr>
              <a:t> std::none_of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std::nth_element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std::partial_sort</a:t>
            </a:r>
            <a:endParaRPr sz="927">
              <a:latin typeface="Consolas"/>
              <a:cs typeface="Consolas"/>
            </a:endParaRPr>
          </a:p>
          <a:p>
            <a:pPr marL="11206" marR="400632">
              <a:lnSpc>
                <a:spcPct val="101899"/>
              </a:lnSpc>
            </a:pPr>
            <a:r>
              <a:rPr sz="927" spc="4" dirty="0">
                <a:latin typeface="Consolas"/>
                <a:cs typeface="Consolas"/>
              </a:rPr>
              <a:t>std::par</a:t>
            </a:r>
            <a:r>
              <a:rPr sz="927" spc="13" dirty="0">
                <a:latin typeface="Consolas"/>
                <a:cs typeface="Consolas"/>
              </a:rPr>
              <a:t>t</a:t>
            </a:r>
            <a:r>
              <a:rPr sz="927" spc="4" dirty="0">
                <a:latin typeface="Consolas"/>
                <a:cs typeface="Consolas"/>
              </a:rPr>
              <a:t>ial_sort_copy  </a:t>
            </a:r>
            <a:r>
              <a:rPr sz="927" spc="9" dirty="0">
                <a:latin typeface="Consolas"/>
                <a:cs typeface="Consolas"/>
              </a:rPr>
              <a:t>std::partition</a:t>
            </a:r>
            <a:endParaRPr sz="927">
              <a:latin typeface="Consolas"/>
              <a:cs typeface="Consolas"/>
            </a:endParaRPr>
          </a:p>
          <a:p>
            <a:pPr marL="11206" marR="531747">
              <a:lnSpc>
                <a:spcPct val="102099"/>
              </a:lnSpc>
              <a:spcBef>
                <a:spcPts val="9"/>
              </a:spcBef>
            </a:pPr>
            <a:r>
              <a:rPr sz="927" spc="9" dirty="0">
                <a:latin typeface="Consolas"/>
                <a:cs typeface="Consolas"/>
              </a:rPr>
              <a:t>std::partition_copy </a:t>
            </a:r>
            <a:r>
              <a:rPr sz="927" spc="-499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std::remove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std::remove_copy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std::remove_copy_if </a:t>
            </a:r>
            <a:r>
              <a:rPr sz="927" spc="-499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std::remove_if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std::replace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std::replace_copy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std::rep</a:t>
            </a:r>
            <a:r>
              <a:rPr sz="927" spc="13" dirty="0">
                <a:latin typeface="Consolas"/>
                <a:cs typeface="Consolas"/>
              </a:rPr>
              <a:t>l</a:t>
            </a:r>
            <a:r>
              <a:rPr sz="927" spc="4" dirty="0">
                <a:latin typeface="Consolas"/>
                <a:cs typeface="Consolas"/>
              </a:rPr>
              <a:t>ace_copy_if  </a:t>
            </a:r>
            <a:r>
              <a:rPr sz="927" spc="9" dirty="0">
                <a:latin typeface="Consolas"/>
                <a:cs typeface="Consolas"/>
              </a:rPr>
              <a:t>std::replace_if</a:t>
            </a:r>
            <a:endParaRPr sz="927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2731" y="2003171"/>
            <a:ext cx="1934135" cy="3058134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531747">
              <a:lnSpc>
                <a:spcPct val="102200"/>
              </a:lnSpc>
              <a:spcBef>
                <a:spcPts val="79"/>
              </a:spcBef>
            </a:pPr>
            <a:r>
              <a:rPr sz="927" spc="9" dirty="0">
                <a:latin typeface="Consolas"/>
                <a:cs typeface="Consolas"/>
              </a:rPr>
              <a:t>std::reverse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std::reverse_copy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std::rotate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std::rotate_copy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std::search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std::search_n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std::set_difference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std::set</a:t>
            </a:r>
            <a:r>
              <a:rPr sz="927" spc="13" dirty="0">
                <a:latin typeface="Consolas"/>
                <a:cs typeface="Consolas"/>
              </a:rPr>
              <a:t>_</a:t>
            </a:r>
            <a:r>
              <a:rPr sz="927" spc="4" dirty="0">
                <a:latin typeface="Consolas"/>
                <a:cs typeface="Consolas"/>
              </a:rPr>
              <a:t>intersection</a:t>
            </a:r>
            <a:endParaRPr sz="927">
              <a:latin typeface="Consolas"/>
              <a:cs typeface="Consolas"/>
            </a:endParaRPr>
          </a:p>
          <a:p>
            <a:pPr marL="11206" marR="4483">
              <a:lnSpc>
                <a:spcPct val="101899"/>
              </a:lnSpc>
            </a:pPr>
            <a:r>
              <a:rPr sz="927" spc="4" dirty="0">
                <a:latin typeface="Consolas"/>
                <a:cs typeface="Consolas"/>
              </a:rPr>
              <a:t>std::set</a:t>
            </a:r>
            <a:r>
              <a:rPr sz="927" spc="13" dirty="0">
                <a:latin typeface="Consolas"/>
                <a:cs typeface="Consolas"/>
              </a:rPr>
              <a:t>_</a:t>
            </a:r>
            <a:r>
              <a:rPr sz="927" spc="4" dirty="0">
                <a:latin typeface="Consolas"/>
                <a:cs typeface="Consolas"/>
              </a:rPr>
              <a:t>symmetric_differe</a:t>
            </a:r>
            <a:r>
              <a:rPr sz="927" spc="13" dirty="0">
                <a:latin typeface="Consolas"/>
                <a:cs typeface="Consolas"/>
              </a:rPr>
              <a:t>n</a:t>
            </a:r>
            <a:r>
              <a:rPr sz="927" spc="4" dirty="0">
                <a:latin typeface="Consolas"/>
                <a:cs typeface="Consolas"/>
              </a:rPr>
              <a:t>ce  </a:t>
            </a:r>
            <a:r>
              <a:rPr sz="927" spc="9" dirty="0">
                <a:latin typeface="Consolas"/>
                <a:cs typeface="Consolas"/>
              </a:rPr>
              <a:t>std::set_union</a:t>
            </a:r>
            <a:endParaRPr sz="927">
              <a:latin typeface="Consolas"/>
              <a:cs typeface="Consolas"/>
            </a:endParaRPr>
          </a:p>
          <a:p>
            <a:pPr marL="11206">
              <a:spcBef>
                <a:spcPts val="22"/>
              </a:spcBef>
            </a:pPr>
            <a:r>
              <a:rPr sz="927" spc="4" dirty="0">
                <a:latin typeface="Consolas"/>
                <a:cs typeface="Consolas"/>
              </a:rPr>
              <a:t>std::sort</a:t>
            </a:r>
            <a:endParaRPr sz="927">
              <a:latin typeface="Consolas"/>
              <a:cs typeface="Consolas"/>
            </a:endParaRPr>
          </a:p>
          <a:p>
            <a:pPr marL="11206" marR="268956">
              <a:lnSpc>
                <a:spcPct val="102099"/>
              </a:lnSpc>
              <a:spcBef>
                <a:spcPts val="4"/>
              </a:spcBef>
            </a:pPr>
            <a:r>
              <a:rPr sz="927" spc="9" dirty="0">
                <a:latin typeface="Consolas"/>
                <a:cs typeface="Consolas"/>
              </a:rPr>
              <a:t>std::stable_partition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std::stable_sort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std::swap_ranges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std::transform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std::uninitialized_copy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std::uni</a:t>
            </a:r>
            <a:r>
              <a:rPr sz="927" spc="13" dirty="0">
                <a:latin typeface="Consolas"/>
                <a:cs typeface="Consolas"/>
              </a:rPr>
              <a:t>n</a:t>
            </a:r>
            <a:r>
              <a:rPr sz="927" spc="4" dirty="0">
                <a:latin typeface="Consolas"/>
                <a:cs typeface="Consolas"/>
              </a:rPr>
              <a:t>itialized_copy_n  </a:t>
            </a:r>
            <a:r>
              <a:rPr sz="927" spc="9" dirty="0">
                <a:latin typeface="Consolas"/>
                <a:cs typeface="Consolas"/>
              </a:rPr>
              <a:t>std::uninitialized_fill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4" dirty="0">
                <a:latin typeface="Consolas"/>
                <a:cs typeface="Consolas"/>
              </a:rPr>
              <a:t>std::uni</a:t>
            </a:r>
            <a:r>
              <a:rPr sz="927" spc="13" dirty="0">
                <a:latin typeface="Consolas"/>
                <a:cs typeface="Consolas"/>
              </a:rPr>
              <a:t>n</a:t>
            </a:r>
            <a:r>
              <a:rPr sz="927" spc="4" dirty="0">
                <a:latin typeface="Consolas"/>
                <a:cs typeface="Consolas"/>
              </a:rPr>
              <a:t>itialized_fill_n  </a:t>
            </a:r>
            <a:r>
              <a:rPr sz="927" spc="9" dirty="0">
                <a:latin typeface="Consolas"/>
                <a:cs typeface="Consolas"/>
              </a:rPr>
              <a:t>std::unique </a:t>
            </a:r>
            <a:r>
              <a:rPr sz="927" spc="13" dirty="0">
                <a:latin typeface="Consolas"/>
                <a:cs typeface="Consolas"/>
              </a:rPr>
              <a:t> </a:t>
            </a:r>
            <a:r>
              <a:rPr sz="927" spc="9" dirty="0">
                <a:latin typeface="Consolas"/>
                <a:cs typeface="Consolas"/>
              </a:rPr>
              <a:t>std::unique_copy</a:t>
            </a:r>
            <a:endParaRPr sz="927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66800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13687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5" dirty="0"/>
              <a:t>N</a:t>
            </a:r>
            <a:r>
              <a:rPr sz="3177" spc="-66" dirty="0"/>
              <a:t>e</a:t>
            </a:r>
            <a:r>
              <a:rPr sz="3177" spc="-128" dirty="0"/>
              <a:t>w</a:t>
            </a:r>
            <a:r>
              <a:rPr sz="3177" spc="-75" dirty="0"/>
              <a:t> </a:t>
            </a:r>
            <a:r>
              <a:rPr sz="3177" spc="-163" dirty="0"/>
              <a:t>A</a:t>
            </a:r>
            <a:r>
              <a:rPr sz="3177" spc="-49" dirty="0"/>
              <a:t>l</a:t>
            </a:r>
            <a:r>
              <a:rPr sz="3177" spc="-66" dirty="0"/>
              <a:t>g</a:t>
            </a:r>
            <a:r>
              <a:rPr sz="3177" spc="-75" dirty="0"/>
              <a:t>o</a:t>
            </a:r>
            <a:r>
              <a:rPr sz="3177" spc="-44" dirty="0"/>
              <a:t>r</a:t>
            </a:r>
            <a:r>
              <a:rPr sz="3177" spc="-79" dirty="0"/>
              <a:t>it</a:t>
            </a:r>
            <a:r>
              <a:rPr sz="3177" spc="-71" dirty="0"/>
              <a:t>h</a:t>
            </a:r>
            <a:r>
              <a:rPr sz="3177" spc="-119" dirty="0"/>
              <a:t>m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884376" y="2296370"/>
            <a:ext cx="1963271" cy="212825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650536">
              <a:lnSpc>
                <a:spcPct val="152300"/>
              </a:lnSpc>
              <a:spcBef>
                <a:spcPts val="84"/>
              </a:spcBef>
            </a:pPr>
            <a:r>
              <a:rPr sz="1147" spc="4" dirty="0">
                <a:latin typeface="Consolas"/>
                <a:cs typeface="Consolas"/>
              </a:rPr>
              <a:t>for_each </a:t>
            </a:r>
            <a:r>
              <a:rPr sz="1147" spc="9" dirty="0">
                <a:latin typeface="Consolas"/>
                <a:cs typeface="Consolas"/>
              </a:rPr>
              <a:t> </a:t>
            </a:r>
            <a:r>
              <a:rPr sz="1147" spc="4" dirty="0">
                <a:latin typeface="Consolas"/>
                <a:cs typeface="Consolas"/>
              </a:rPr>
              <a:t>for_each_n </a:t>
            </a:r>
            <a:r>
              <a:rPr sz="1147" spc="9" dirty="0">
                <a:latin typeface="Consolas"/>
                <a:cs typeface="Consolas"/>
              </a:rPr>
              <a:t> </a:t>
            </a:r>
            <a:r>
              <a:rPr sz="1147" spc="4" dirty="0">
                <a:latin typeface="Consolas"/>
                <a:cs typeface="Consolas"/>
              </a:rPr>
              <a:t>reduce </a:t>
            </a:r>
            <a:r>
              <a:rPr sz="1147" spc="9" dirty="0">
                <a:latin typeface="Consolas"/>
                <a:cs typeface="Consolas"/>
              </a:rPr>
              <a:t> </a:t>
            </a:r>
            <a:r>
              <a:rPr sz="1147" spc="4" dirty="0">
                <a:latin typeface="Consolas"/>
                <a:cs typeface="Consolas"/>
              </a:rPr>
              <a:t>exclusive_scan </a:t>
            </a:r>
            <a:r>
              <a:rPr sz="1147" spc="9" dirty="0">
                <a:latin typeface="Consolas"/>
                <a:cs typeface="Consolas"/>
              </a:rPr>
              <a:t> </a:t>
            </a:r>
            <a:r>
              <a:rPr sz="1147" spc="4" dirty="0">
                <a:latin typeface="Consolas"/>
                <a:cs typeface="Consolas"/>
              </a:rPr>
              <a:t>inclusive_scan </a:t>
            </a:r>
            <a:r>
              <a:rPr sz="1147" spc="9" dirty="0">
                <a:latin typeface="Consolas"/>
                <a:cs typeface="Consolas"/>
              </a:rPr>
              <a:t> t</a:t>
            </a:r>
            <a:r>
              <a:rPr sz="1147" spc="-4" dirty="0">
                <a:latin typeface="Consolas"/>
                <a:cs typeface="Consolas"/>
              </a:rPr>
              <a:t>r</a:t>
            </a:r>
            <a:r>
              <a:rPr sz="1147" spc="9" dirty="0">
                <a:latin typeface="Consolas"/>
                <a:cs typeface="Consolas"/>
              </a:rPr>
              <a:t>a</a:t>
            </a:r>
            <a:r>
              <a:rPr sz="1147" spc="-4" dirty="0">
                <a:latin typeface="Consolas"/>
                <a:cs typeface="Consolas"/>
              </a:rPr>
              <a:t>n</a:t>
            </a:r>
            <a:r>
              <a:rPr sz="1147" spc="9" dirty="0">
                <a:latin typeface="Consolas"/>
                <a:cs typeface="Consolas"/>
              </a:rPr>
              <a:t>s</a:t>
            </a:r>
            <a:r>
              <a:rPr sz="1147" spc="-4" dirty="0">
                <a:latin typeface="Consolas"/>
                <a:cs typeface="Consolas"/>
              </a:rPr>
              <a:t>f</a:t>
            </a:r>
            <a:r>
              <a:rPr sz="1147" spc="9" dirty="0">
                <a:latin typeface="Consolas"/>
                <a:cs typeface="Consolas"/>
              </a:rPr>
              <a:t>o</a:t>
            </a:r>
            <a:r>
              <a:rPr sz="1147" spc="-4" dirty="0">
                <a:latin typeface="Consolas"/>
                <a:cs typeface="Consolas"/>
              </a:rPr>
              <a:t>r</a:t>
            </a:r>
            <a:r>
              <a:rPr sz="1147" spc="18" dirty="0">
                <a:latin typeface="Consolas"/>
                <a:cs typeface="Consolas"/>
              </a:rPr>
              <a:t>m</a:t>
            </a:r>
            <a:r>
              <a:rPr sz="1147" spc="-4" dirty="0">
                <a:latin typeface="Consolas"/>
                <a:cs typeface="Consolas"/>
              </a:rPr>
              <a:t>_</a:t>
            </a:r>
            <a:r>
              <a:rPr sz="1147" spc="9" dirty="0">
                <a:latin typeface="Consolas"/>
                <a:cs typeface="Consolas"/>
              </a:rPr>
              <a:t>r</a:t>
            </a:r>
            <a:r>
              <a:rPr sz="1147" spc="-4" dirty="0">
                <a:latin typeface="Consolas"/>
                <a:cs typeface="Consolas"/>
              </a:rPr>
              <a:t>e</a:t>
            </a:r>
            <a:r>
              <a:rPr sz="1147" spc="9" dirty="0">
                <a:latin typeface="Consolas"/>
                <a:cs typeface="Consolas"/>
              </a:rPr>
              <a:t>duce</a:t>
            </a:r>
            <a:endParaRPr sz="1147">
              <a:latin typeface="Consolas"/>
              <a:cs typeface="Consolas"/>
            </a:endParaRPr>
          </a:p>
          <a:p>
            <a:pPr marL="11206" marR="4483">
              <a:lnSpc>
                <a:spcPct val="152300"/>
              </a:lnSpc>
            </a:pPr>
            <a:r>
              <a:rPr sz="1147" spc="9" dirty="0">
                <a:latin typeface="Consolas"/>
                <a:cs typeface="Consolas"/>
              </a:rPr>
              <a:t>t</a:t>
            </a:r>
            <a:r>
              <a:rPr sz="1147" spc="-4" dirty="0">
                <a:latin typeface="Consolas"/>
                <a:cs typeface="Consolas"/>
              </a:rPr>
              <a:t>r</a:t>
            </a:r>
            <a:r>
              <a:rPr sz="1147" spc="9" dirty="0">
                <a:latin typeface="Consolas"/>
                <a:cs typeface="Consolas"/>
              </a:rPr>
              <a:t>a</a:t>
            </a:r>
            <a:r>
              <a:rPr sz="1147" spc="-4" dirty="0">
                <a:latin typeface="Consolas"/>
                <a:cs typeface="Consolas"/>
              </a:rPr>
              <a:t>n</a:t>
            </a:r>
            <a:r>
              <a:rPr sz="1147" spc="9" dirty="0">
                <a:latin typeface="Consolas"/>
                <a:cs typeface="Consolas"/>
              </a:rPr>
              <a:t>s</a:t>
            </a:r>
            <a:r>
              <a:rPr sz="1147" spc="-4" dirty="0">
                <a:latin typeface="Consolas"/>
                <a:cs typeface="Consolas"/>
              </a:rPr>
              <a:t>f</a:t>
            </a:r>
            <a:r>
              <a:rPr sz="1147" spc="9" dirty="0">
                <a:latin typeface="Consolas"/>
                <a:cs typeface="Consolas"/>
              </a:rPr>
              <a:t>o</a:t>
            </a:r>
            <a:r>
              <a:rPr sz="1147" spc="-4" dirty="0">
                <a:latin typeface="Consolas"/>
                <a:cs typeface="Consolas"/>
              </a:rPr>
              <a:t>r</a:t>
            </a:r>
            <a:r>
              <a:rPr sz="1147" spc="18" dirty="0">
                <a:latin typeface="Consolas"/>
                <a:cs typeface="Consolas"/>
              </a:rPr>
              <a:t>m</a:t>
            </a:r>
            <a:r>
              <a:rPr sz="1147" spc="-4" dirty="0">
                <a:latin typeface="Consolas"/>
                <a:cs typeface="Consolas"/>
              </a:rPr>
              <a:t>_</a:t>
            </a:r>
            <a:r>
              <a:rPr sz="1147" spc="9" dirty="0">
                <a:latin typeface="Consolas"/>
                <a:cs typeface="Consolas"/>
              </a:rPr>
              <a:t>e</a:t>
            </a:r>
            <a:r>
              <a:rPr sz="1147" spc="-4" dirty="0">
                <a:latin typeface="Consolas"/>
                <a:cs typeface="Consolas"/>
              </a:rPr>
              <a:t>x</a:t>
            </a:r>
            <a:r>
              <a:rPr sz="1147" spc="9" dirty="0">
                <a:latin typeface="Consolas"/>
                <a:cs typeface="Consolas"/>
              </a:rPr>
              <a:t>clusiv</a:t>
            </a:r>
            <a:r>
              <a:rPr sz="1147" spc="-4" dirty="0">
                <a:latin typeface="Consolas"/>
                <a:cs typeface="Consolas"/>
              </a:rPr>
              <a:t>e</a:t>
            </a:r>
            <a:r>
              <a:rPr sz="1147" spc="9" dirty="0">
                <a:latin typeface="Consolas"/>
                <a:cs typeface="Consolas"/>
              </a:rPr>
              <a:t>_</a:t>
            </a:r>
            <a:r>
              <a:rPr sz="1147" spc="-4" dirty="0">
                <a:latin typeface="Consolas"/>
                <a:cs typeface="Consolas"/>
              </a:rPr>
              <a:t>s</a:t>
            </a:r>
            <a:r>
              <a:rPr sz="1147" spc="9" dirty="0">
                <a:latin typeface="Consolas"/>
                <a:cs typeface="Consolas"/>
              </a:rPr>
              <a:t>c</a:t>
            </a:r>
            <a:r>
              <a:rPr sz="1147" spc="-4" dirty="0">
                <a:latin typeface="Consolas"/>
                <a:cs typeface="Consolas"/>
              </a:rPr>
              <a:t>a</a:t>
            </a:r>
            <a:r>
              <a:rPr sz="1147" spc="9" dirty="0">
                <a:latin typeface="Consolas"/>
                <a:cs typeface="Consolas"/>
              </a:rPr>
              <a:t>n  t</a:t>
            </a:r>
            <a:r>
              <a:rPr sz="1147" spc="-4" dirty="0">
                <a:latin typeface="Consolas"/>
                <a:cs typeface="Consolas"/>
              </a:rPr>
              <a:t>r</a:t>
            </a:r>
            <a:r>
              <a:rPr sz="1147" spc="9" dirty="0">
                <a:latin typeface="Consolas"/>
                <a:cs typeface="Consolas"/>
              </a:rPr>
              <a:t>a</a:t>
            </a:r>
            <a:r>
              <a:rPr sz="1147" spc="-4" dirty="0">
                <a:latin typeface="Consolas"/>
                <a:cs typeface="Consolas"/>
              </a:rPr>
              <a:t>n</a:t>
            </a:r>
            <a:r>
              <a:rPr sz="1147" spc="9" dirty="0">
                <a:latin typeface="Consolas"/>
                <a:cs typeface="Consolas"/>
              </a:rPr>
              <a:t>s</a:t>
            </a:r>
            <a:r>
              <a:rPr sz="1147" spc="-4" dirty="0">
                <a:latin typeface="Consolas"/>
                <a:cs typeface="Consolas"/>
              </a:rPr>
              <a:t>f</a:t>
            </a:r>
            <a:r>
              <a:rPr sz="1147" spc="9" dirty="0">
                <a:latin typeface="Consolas"/>
                <a:cs typeface="Consolas"/>
              </a:rPr>
              <a:t>o</a:t>
            </a:r>
            <a:r>
              <a:rPr sz="1147" spc="-4" dirty="0">
                <a:latin typeface="Consolas"/>
                <a:cs typeface="Consolas"/>
              </a:rPr>
              <a:t>r</a:t>
            </a:r>
            <a:r>
              <a:rPr sz="1147" spc="18" dirty="0">
                <a:latin typeface="Consolas"/>
                <a:cs typeface="Consolas"/>
              </a:rPr>
              <a:t>m</a:t>
            </a:r>
            <a:r>
              <a:rPr sz="1147" spc="-4" dirty="0">
                <a:latin typeface="Consolas"/>
                <a:cs typeface="Consolas"/>
              </a:rPr>
              <a:t>_</a:t>
            </a:r>
            <a:r>
              <a:rPr sz="1147" spc="9" dirty="0">
                <a:latin typeface="Consolas"/>
                <a:cs typeface="Consolas"/>
              </a:rPr>
              <a:t>i</a:t>
            </a:r>
            <a:r>
              <a:rPr sz="1147" spc="-4" dirty="0">
                <a:latin typeface="Consolas"/>
                <a:cs typeface="Consolas"/>
              </a:rPr>
              <a:t>n</a:t>
            </a:r>
            <a:r>
              <a:rPr sz="1147" spc="9" dirty="0">
                <a:latin typeface="Consolas"/>
                <a:cs typeface="Consolas"/>
              </a:rPr>
              <a:t>clusiv</a:t>
            </a:r>
            <a:r>
              <a:rPr sz="1147" spc="-4" dirty="0">
                <a:latin typeface="Consolas"/>
                <a:cs typeface="Consolas"/>
              </a:rPr>
              <a:t>e</a:t>
            </a:r>
            <a:r>
              <a:rPr sz="1147" spc="9" dirty="0">
                <a:latin typeface="Consolas"/>
                <a:cs typeface="Consolas"/>
              </a:rPr>
              <a:t>_</a:t>
            </a:r>
            <a:r>
              <a:rPr sz="1147" spc="-4" dirty="0">
                <a:latin typeface="Consolas"/>
                <a:cs typeface="Consolas"/>
              </a:rPr>
              <a:t>s</a:t>
            </a:r>
            <a:r>
              <a:rPr sz="1147" spc="9" dirty="0">
                <a:latin typeface="Consolas"/>
                <a:cs typeface="Consolas"/>
              </a:rPr>
              <a:t>c</a:t>
            </a:r>
            <a:r>
              <a:rPr sz="1147" spc="-4" dirty="0">
                <a:latin typeface="Consolas"/>
                <a:cs typeface="Consolas"/>
              </a:rPr>
              <a:t>a</a:t>
            </a:r>
            <a:r>
              <a:rPr sz="1147" spc="9" dirty="0">
                <a:latin typeface="Consolas"/>
                <a:cs typeface="Consolas"/>
              </a:rPr>
              <a:t>n</a:t>
            </a:r>
            <a:endParaRPr sz="1147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07942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Structure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22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To use a function, you’ve to call or invoke it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If a function has parameters, you’ve to supply the corresponding arguments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0A04D-B429-4761-12A0-7F57D293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37" y="2595562"/>
            <a:ext cx="61817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5184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26348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Exception</a:t>
            </a:r>
            <a:r>
              <a:rPr sz="3177" spc="-101" dirty="0"/>
              <a:t> </a:t>
            </a:r>
            <a:r>
              <a:rPr sz="3177" spc="-66" dirty="0"/>
              <a:t>Handling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235836"/>
            <a:ext cx="7493934" cy="2031091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73122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If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an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element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access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throws </a:t>
            </a:r>
            <a:r>
              <a:rPr sz="2030" spc="4" dirty="0">
                <a:latin typeface="Calibri"/>
                <a:cs typeface="Calibri"/>
              </a:rPr>
              <a:t>an </a:t>
            </a:r>
            <a:r>
              <a:rPr sz="2030" spc="-9" dirty="0">
                <a:latin typeface="Calibri"/>
                <a:cs typeface="Calibri"/>
              </a:rPr>
              <a:t>exception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which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not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handled,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all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parallel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algorithms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call </a:t>
            </a:r>
            <a:r>
              <a:rPr sz="2030" i="1" spc="-4" dirty="0">
                <a:latin typeface="Calibri"/>
                <a:cs typeface="Calibri"/>
              </a:rPr>
              <a:t>std::terminate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also</a:t>
            </a:r>
            <a:r>
              <a:rPr sz="2030" dirty="0">
                <a:latin typeface="Calibri"/>
                <a:cs typeface="Calibri"/>
              </a:rPr>
              <a:t> applies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if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sequential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execution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policy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chosen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If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you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want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handle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exceptions,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</a:t>
            </a:r>
            <a:r>
              <a:rPr sz="2030" spc="4" dirty="0">
                <a:latin typeface="Calibri"/>
                <a:cs typeface="Calibri"/>
              </a:rPr>
              <a:t> 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standard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algorithms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instead</a:t>
            </a:r>
            <a:endParaRPr sz="2030">
              <a:latin typeface="Calibri"/>
              <a:cs typeface="Calibri"/>
            </a:endParaRPr>
          </a:p>
          <a:p>
            <a:pPr marL="177623" marR="17930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Parallel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algorithms</a:t>
            </a:r>
            <a:r>
              <a:rPr sz="2030" spc="-4" dirty="0">
                <a:latin typeface="Calibri"/>
                <a:cs typeface="Calibri"/>
              </a:rPr>
              <a:t> themselves</a:t>
            </a:r>
            <a:r>
              <a:rPr sz="2030" spc="-9" dirty="0">
                <a:latin typeface="Calibri"/>
                <a:cs typeface="Calibri"/>
              </a:rPr>
              <a:t> may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throw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std::bad_alloc</a:t>
            </a:r>
            <a:r>
              <a:rPr sz="2030" i="1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if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they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fail</a:t>
            </a:r>
            <a:r>
              <a:rPr sz="2030" spc="-4" dirty="0">
                <a:latin typeface="Calibri"/>
                <a:cs typeface="Calibri"/>
              </a:rPr>
              <a:t> to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acquire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memory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during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execution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861770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664212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93" dirty="0"/>
              <a:t>Parallel</a:t>
            </a:r>
            <a:r>
              <a:rPr sz="3177" spc="-49" dirty="0"/>
              <a:t> </a:t>
            </a:r>
            <a:r>
              <a:rPr sz="3177" spc="-79" dirty="0"/>
              <a:t>Algorithms</a:t>
            </a:r>
            <a:r>
              <a:rPr sz="3177" spc="-66" dirty="0"/>
              <a:t> </a:t>
            </a:r>
            <a:r>
              <a:rPr sz="3177" spc="-79" dirty="0"/>
              <a:t>Everywhere?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179609" cy="218346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Backward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compatibility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Can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both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input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&amp;</a:t>
            </a:r>
            <a:r>
              <a:rPr sz="2030" dirty="0">
                <a:latin typeface="Calibri"/>
                <a:cs typeface="Calibri"/>
              </a:rPr>
              <a:t> output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iterators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Synchronization</a:t>
            </a:r>
            <a:r>
              <a:rPr sz="2030" spc="-4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expensive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Parallelized</a:t>
            </a:r>
            <a:r>
              <a:rPr sz="2030" spc="-4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algorithms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terminate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exceptions,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sequenced </a:t>
            </a:r>
            <a:r>
              <a:rPr sz="2030" dirty="0">
                <a:latin typeface="Calibri"/>
                <a:cs typeface="Calibri"/>
              </a:rPr>
              <a:t>do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endParaRPr sz="2030">
              <a:latin typeface="Calibri"/>
              <a:cs typeface="Calibri"/>
            </a:endParaRPr>
          </a:p>
          <a:p>
            <a:pPr marL="177623" marR="138960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Do </a:t>
            </a:r>
            <a:r>
              <a:rPr sz="2030" dirty="0">
                <a:latin typeface="Calibri"/>
                <a:cs typeface="Calibri"/>
              </a:rPr>
              <a:t>not </a:t>
            </a:r>
            <a:r>
              <a:rPr sz="2030" spc="-4" dirty="0">
                <a:latin typeface="Calibri"/>
                <a:cs typeface="Calibri"/>
              </a:rPr>
              <a:t>give </a:t>
            </a:r>
            <a:r>
              <a:rPr sz="2030" spc="4" dirty="0">
                <a:latin typeface="Calibri"/>
                <a:cs typeface="Calibri"/>
              </a:rPr>
              <a:t>good </a:t>
            </a:r>
            <a:r>
              <a:rPr sz="2030" spc="-4" dirty="0">
                <a:latin typeface="Calibri"/>
                <a:cs typeface="Calibri"/>
              </a:rPr>
              <a:t>performance </a:t>
            </a:r>
            <a:r>
              <a:rPr sz="2030" spc="-9" dirty="0">
                <a:latin typeface="Calibri"/>
                <a:cs typeface="Calibri"/>
              </a:rPr>
              <a:t>for </a:t>
            </a:r>
            <a:r>
              <a:rPr sz="2030" spc="-4" dirty="0">
                <a:latin typeface="Calibri"/>
                <a:cs typeface="Calibri"/>
              </a:rPr>
              <a:t>operations </a:t>
            </a:r>
            <a:r>
              <a:rPr sz="2030" spc="9" dirty="0">
                <a:latin typeface="Calibri"/>
                <a:cs typeface="Calibri"/>
              </a:rPr>
              <a:t>on </a:t>
            </a:r>
            <a:r>
              <a:rPr sz="2030" dirty="0">
                <a:latin typeface="Calibri"/>
                <a:cs typeface="Calibri"/>
              </a:rPr>
              <a:t>small </a:t>
            </a:r>
            <a:r>
              <a:rPr sz="2030" spc="4" dirty="0">
                <a:latin typeface="Calibri"/>
                <a:cs typeface="Calibri"/>
              </a:rPr>
              <a:t>number of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elements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due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overhead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33050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Title 1"/>
          <p:cNvSpPr txBox="1"/>
          <p:nvPr/>
        </p:nvSpPr>
        <p:spPr>
          <a:xfrm>
            <a:off x="457200" y="339480"/>
            <a:ext cx="822924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Any questions?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3" name="Text Placeholder 3"/>
          <p:cNvSpPr txBox="1"/>
          <p:nvPr/>
        </p:nvSpPr>
        <p:spPr>
          <a:xfrm>
            <a:off x="457200" y="593280"/>
            <a:ext cx="8229240" cy="388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6000" b="1" strike="noStrike" spc="-1">
                <a:solidFill>
                  <a:srgbClr val="000000"/>
                </a:solidFill>
                <a:latin typeface="Calibri"/>
              </a:rPr>
              <a:t>Questions &amp; Answers</a:t>
            </a:r>
            <a:endParaRPr lang="de-DE" sz="6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64" name="Bildplatzhalter 5" descr="Questions.jpg"/>
          <p:cNvPicPr/>
          <p:nvPr/>
        </p:nvPicPr>
        <p:blipFill>
          <a:blip r:embed="rId3"/>
          <a:srcRect t="29959" b="29959"/>
          <a:stretch/>
        </p:blipFill>
        <p:spPr>
          <a:xfrm>
            <a:off x="0" y="3671280"/>
            <a:ext cx="9143640" cy="2130840"/>
          </a:xfrm>
          <a:prstGeom prst="rect">
            <a:avLst/>
          </a:prstGeom>
          <a:ln w="0">
            <a:noFill/>
          </a:ln>
        </p:spPr>
      </p:pic>
      <p:sp>
        <p:nvSpPr>
          <p:cNvPr id="2065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2C30B0D2-7578-4083-BD14-26C078790F2B}" type="slidenum">
              <a:rPr lang="de-DE" sz="1200" b="0" strike="noStrike" spc="-1">
                <a:solidFill>
                  <a:srgbClr val="8B8B8B"/>
                </a:solidFill>
                <a:latin typeface="Calibri"/>
              </a:rPr>
              <a:t>222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066" name="Fußzeilenplatzhalter 6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Title 1"/>
          <p:cNvSpPr txBox="1"/>
          <p:nvPr/>
        </p:nvSpPr>
        <p:spPr>
          <a:xfrm>
            <a:off x="457200" y="339480"/>
            <a:ext cx="822924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Thank you!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8" name="Text Placeholder 3"/>
          <p:cNvSpPr txBox="1"/>
          <p:nvPr/>
        </p:nvSpPr>
        <p:spPr>
          <a:xfrm>
            <a:off x="6041880" y="2348640"/>
            <a:ext cx="2644560" cy="388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NobleProg</a:t>
            </a:r>
            <a:r>
              <a:rPr lang="de-DE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400" b="1" spc="-1" dirty="0">
                <a:solidFill>
                  <a:srgbClr val="000000"/>
                </a:solidFill>
                <a:latin typeface="Calibri"/>
              </a:rPr>
              <a:t>UK, Ireland and Netherlands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Training Coordinator</a:t>
            </a:r>
            <a:endParaRPr lang="de-DE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9" name="Text Placeholder 4"/>
          <p:cNvSpPr txBox="1"/>
          <p:nvPr/>
        </p:nvSpPr>
        <p:spPr>
          <a:xfrm>
            <a:off x="6041880" y="1555920"/>
            <a:ext cx="2644560" cy="64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Contact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0" name="Text Placeholder 5"/>
          <p:cNvSpPr txBox="1"/>
          <p:nvPr/>
        </p:nvSpPr>
        <p:spPr>
          <a:xfrm>
            <a:off x="6041880" y="3210480"/>
            <a:ext cx="2712224" cy="182104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London: </a:t>
            </a:r>
            <a:r>
              <a:rPr lang="en-GB" sz="12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+44 (0)208 089 0990 </a:t>
            </a:r>
            <a:endParaRPr lang="en-US" sz="12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training@nobleprog.co.uk</a:t>
            </a:r>
            <a:endParaRPr lang="en-US" sz="12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Dublin: </a:t>
            </a:r>
            <a:r>
              <a:rPr lang="en-GB" sz="12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+353 (0)19 069 666</a:t>
            </a:r>
            <a:endParaRPr lang="en-US" sz="12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ireland@nobleprog.ie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Amsterdam: </a:t>
            </a:r>
            <a:r>
              <a:rPr lang="en-GB" sz="12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+31 208 080 666</a:t>
            </a:r>
            <a:endParaRPr lang="en-GB" sz="1200" b="0" i="0" u="none" strike="noStrike" dirty="0"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Email:</a:t>
            </a:r>
            <a:r>
              <a:rPr lang="en-GB" sz="12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opleidingen@nobleprog.com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1200" b="0" i="0" u="none" strike="noStrike" dirty="0"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de-DE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1" name="Text Placeholder 6"/>
          <p:cNvSpPr txBox="1"/>
          <p:nvPr/>
        </p:nvSpPr>
        <p:spPr>
          <a:xfrm>
            <a:off x="6041880" y="5101745"/>
            <a:ext cx="2644560" cy="8861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u="sng" strike="noStrike" spc="-1" dirty="0">
                <a:solidFill>
                  <a:srgbClr val="C00000"/>
                </a:solidFill>
                <a:uFillTx/>
                <a:latin typeface="Calibri"/>
                <a:hlinkClick r:id="rId9"/>
              </a:rPr>
              <a:t>www.nobleprog.co.uk</a:t>
            </a:r>
            <a:endParaRPr lang="en-US" sz="1600" b="0" u="sng" strike="noStrike" spc="-1" dirty="0">
              <a:solidFill>
                <a:srgbClr val="C00000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u="sng" spc="-1" dirty="0">
                <a:solidFill>
                  <a:srgbClr val="C00000"/>
                </a:solidFill>
                <a:latin typeface="Calibri"/>
                <a:hlinkClick r:id="rId10"/>
              </a:rPr>
              <a:t>www.nobleprog.ie</a:t>
            </a:r>
            <a:endParaRPr lang="en-US" sz="1600" u="sng" spc="-1" dirty="0">
              <a:solidFill>
                <a:srgbClr val="C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u="sng" strike="noStrike" spc="-1" dirty="0">
                <a:solidFill>
                  <a:srgbClr val="C00000"/>
                </a:solidFill>
                <a:latin typeface="Calibri"/>
                <a:hlinkClick r:id="rId11"/>
              </a:rPr>
              <a:t>www.nobleprog.nl</a:t>
            </a:r>
            <a:r>
              <a:rPr lang="en-US" sz="1600" u="sng" spc="-1" dirty="0">
                <a:solidFill>
                  <a:srgbClr val="C00000"/>
                </a:solidFill>
                <a:latin typeface="Calibri"/>
              </a:rPr>
              <a:t> </a:t>
            </a:r>
            <a:endParaRPr lang="de-DE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3" name="Foliennummernplatzhalter 7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9F446893-FBF7-4C44-9215-9E995F95EDB2}" type="slidenum">
              <a:rPr lang="de-DE" sz="1200" b="0" strike="noStrike" spc="-1">
                <a:solidFill>
                  <a:srgbClr val="8B8B8B"/>
                </a:solidFill>
                <a:latin typeface="Calibri"/>
              </a:rPr>
              <a:t>223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074" name="Fußzeilenplatzhalter 8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pic>
        <p:nvPicPr>
          <p:cNvPr id="3" name="Picture 2" descr="A person and person standing on a balcony overlooking a city&#10;&#10;Description automatically generated with low confidence">
            <a:extLst>
              <a:ext uri="{FF2B5EF4-FFF2-40B4-BE49-F238E27FC236}">
                <a16:creationId xmlns:a16="http://schemas.microsoft.com/office/drawing/2014/main" id="{3F62FFE8-7559-4FBB-B8FD-F37FEB4687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46590"/>
            <a:ext cx="5905267" cy="14800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Console I/O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std::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basic_ostream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&amp; std::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istream</a:t>
            </a:r>
            <a:endParaRPr lang="en-US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std::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cout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&amp; std::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cin</a:t>
            </a:r>
            <a:endParaRPr lang="en-US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std::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cout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for console output through operator &lt;&lt;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std::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cin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for keyboard input through operator &gt;&gt;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&lt;iostream&gt; header</a:t>
            </a:r>
          </a:p>
        </p:txBody>
      </p:sp>
    </p:spTree>
    <p:extLst>
      <p:ext uri="{BB962C8B-B14F-4D97-AF65-F5344CB8AC3E}">
        <p14:creationId xmlns:p14="http://schemas.microsoft.com/office/powerpoint/2010/main" val="251021853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Uniform Initialization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24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C++98 provided different ways to initialize types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Scalar types can be initialized with = or ()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Array types have to be initialized with {}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C++11 introduced uniform initialization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 {} to initialize all types</a:t>
            </a:r>
          </a:p>
        </p:txBody>
      </p:sp>
    </p:spTree>
    <p:extLst>
      <p:ext uri="{BB962C8B-B14F-4D97-AF65-F5344CB8AC3E}">
        <p14:creationId xmlns:p14="http://schemas.microsoft.com/office/powerpoint/2010/main" val="28544648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Advantages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25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Uniform syntax to initialize all types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Forces initialization of both scalar and array types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Prevents bugs when initializing incompatible types through compiler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warnings/errors</a:t>
            </a:r>
          </a:p>
        </p:txBody>
      </p:sp>
    </p:spTree>
    <p:extLst>
      <p:ext uri="{BB962C8B-B14F-4D97-AF65-F5344CB8AC3E}">
        <p14:creationId xmlns:p14="http://schemas.microsoft.com/office/powerpoint/2010/main" val="56897749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auto Keyword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26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Indicates storage class of a variable in C &amp; pre-C++11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Remnant of B language (which largely influenced C)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Meaning has been changed in C++11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Allows the compiler to automatically infer the type from the initializer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initializer is important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auto &lt;identifier&gt; = &lt;initializer&gt;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&lt;initializer&gt; could be an expression that returns some value e.g. a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literal,mathematical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expression or a function call that returns a value</a:t>
            </a:r>
          </a:p>
        </p:txBody>
      </p:sp>
    </p:spTree>
    <p:extLst>
      <p:ext uri="{BB962C8B-B14F-4D97-AF65-F5344CB8AC3E}">
        <p14:creationId xmlns:p14="http://schemas.microsoft.com/office/powerpoint/2010/main" val="324368659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Pointer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27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Points to another type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Holds the memory address of another variable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Used for indirect access to other variables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Need not be initialized during declaration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Declared with * operator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int *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ptr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;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int *p1, *p2, *p3</a:t>
            </a:r>
          </a:p>
        </p:txBody>
      </p:sp>
    </p:spTree>
    <p:extLst>
      <p:ext uri="{BB962C8B-B14F-4D97-AF65-F5344CB8AC3E}">
        <p14:creationId xmlns:p14="http://schemas.microsoft.com/office/powerpoint/2010/main" val="23270998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Address Of Operator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28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&amp; is the address of operator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When applied to any variable, we get the address of that variable (the location where it is stored in the memory)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int x = 10 ;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cout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&lt;&lt; &amp;x ; //prints the add</a:t>
            </a:r>
          </a:p>
        </p:txBody>
      </p:sp>
    </p:spTree>
    <p:extLst>
      <p:ext uri="{BB962C8B-B14F-4D97-AF65-F5344CB8AC3E}">
        <p14:creationId xmlns:p14="http://schemas.microsoft.com/office/powerpoint/2010/main" val="28582279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Pointer Type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29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int x = 10 ;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void *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ptr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= &amp;v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pointer p type should be exactly same as the source, except when creating a void pointer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void *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ptr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= &amp;var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6CBF7-0567-75DD-74BD-FD61B60B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77" y="3339807"/>
            <a:ext cx="3409511" cy="28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979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About NobleProg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0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601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9C5D9764-CFC9-423D-8224-B4ED3CFC9C59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3" name="Picture 2" descr="Timeline, map&#10;&#10;Description automatically generated">
            <a:extLst>
              <a:ext uri="{FF2B5EF4-FFF2-40B4-BE49-F238E27FC236}">
                <a16:creationId xmlns:a16="http://schemas.microsoft.com/office/drawing/2014/main" id="{AB50B80E-411C-40CF-9F1E-C6EBDDD8A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20" y="781888"/>
            <a:ext cx="7027600" cy="3568703"/>
          </a:xfrm>
          <a:prstGeom prst="rect">
            <a:avLst/>
          </a:prstGeom>
        </p:spPr>
      </p:pic>
      <p:pic>
        <p:nvPicPr>
          <p:cNvPr id="8" name="Picture 7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40CA6562-C02B-4A4B-B5FF-F0F43D8C8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0" y="4417565"/>
            <a:ext cx="8686800" cy="1689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Dereference Operator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30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To access the value at the address in the pointer, use the * operator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Also called dereference operator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Allows indirect read or write operation on the variable through the pointer</a:t>
            </a:r>
          </a:p>
          <a:p>
            <a:pPr marL="1452600" lvl="3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int x = 10 ;</a:t>
            </a:r>
          </a:p>
          <a:p>
            <a:pPr marL="1452600" lvl="3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int *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ptr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= &amp;x ;</a:t>
            </a:r>
          </a:p>
          <a:p>
            <a:pPr marL="1452600" lvl="3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*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ptr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= 5 ; //Assign 5 to address of x</a:t>
            </a:r>
          </a:p>
          <a:p>
            <a:pPr marL="1452600" lvl="3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int y = *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ptr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; //Read a value from add</a:t>
            </a:r>
          </a:p>
        </p:txBody>
      </p:sp>
    </p:spTree>
    <p:extLst>
      <p:ext uri="{BB962C8B-B14F-4D97-AF65-F5344CB8AC3E}">
        <p14:creationId xmlns:p14="http://schemas.microsoft.com/office/powerpoint/2010/main" val="428426373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Null Pointer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NULL is a macro in C &amp; pre-C++11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It is defined as 0 in most compilers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Used to initialize pointer types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C++11 introduced a new type of null called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nullptr</a:t>
            </a:r>
            <a:endParaRPr lang="en-US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This is type safe and better than NULL macro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Always use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nullptr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to initialize a pointer, instead of NULL macro</a:t>
            </a:r>
          </a:p>
        </p:txBody>
      </p:sp>
    </p:spTree>
    <p:extLst>
      <p:ext uri="{BB962C8B-B14F-4D97-AF65-F5344CB8AC3E}">
        <p14:creationId xmlns:p14="http://schemas.microsoft.com/office/powerpoint/2010/main" val="428167872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Reference Type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32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Defines an alternative name for a variable (an alias)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It is created with the &amp; operator during declaration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Always needs an initializer (called referent)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referent should be a variable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It is bound to its referent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It can be used to modify a variable indirectly (like a pointer)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 reference is NOT a new variable; it is just another name</a:t>
            </a:r>
          </a:p>
        </p:txBody>
      </p:sp>
    </p:spTree>
    <p:extLst>
      <p:ext uri="{BB962C8B-B14F-4D97-AF65-F5344CB8AC3E}">
        <p14:creationId xmlns:p14="http://schemas.microsoft.com/office/powerpoint/2010/main" val="341707562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Reference Type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6617A-8D38-90D3-5E2C-9CD88B8A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028825"/>
            <a:ext cx="80581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4800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Reference Vs Pointer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34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75637-8F35-26AA-323C-3591B8DC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1624012"/>
            <a:ext cx="88677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459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 err="1"/>
              <a:t>const</a:t>
            </a:r>
            <a:r>
              <a:rPr lang="en-IN" sz="2800" dirty="0"/>
              <a:t> Qualifier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35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Creates a variable that is constant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Value cannot be modified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Attempt to modify will cause compilation error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Qualified to a declaration, but always needs an initializer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Replaces C macros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Commonly used with references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const &lt;type&gt; &lt;variable&gt; { initializer }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const float PI {3.141f};</a:t>
            </a:r>
          </a:p>
        </p:txBody>
      </p:sp>
    </p:spTree>
    <p:extLst>
      <p:ext uri="{BB962C8B-B14F-4D97-AF65-F5344CB8AC3E}">
        <p14:creationId xmlns:p14="http://schemas.microsoft.com/office/powerpoint/2010/main" val="250848497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Range-based for loop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36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Allows iteration over arrays and containers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Doesn’t need index variable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Each iteration returns an element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Can be used with any object that behaves like a range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427F5-73A1-539C-0F3D-18EF6CDC4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50" y="3137681"/>
            <a:ext cx="3848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8274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For vs Range-Based For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37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D1644-0430-87DB-EBDF-4DBA897A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495425"/>
            <a:ext cx="83248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558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Function Overloading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38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Two or more functions declared with the same name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Arguments should differ in type and/or number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For pointers &amp; reference arguments, qualifiers participate in overload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Return type is ignored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For member functions, qualifiers participate in overload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Different implementations of the same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behaviour</a:t>
            </a:r>
            <a:endParaRPr lang="en-US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correct implementation is chosen based on the arguments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This is resolved at compile-time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static polymorphism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Convenience for the caller</a:t>
            </a:r>
          </a:p>
        </p:txBody>
      </p:sp>
    </p:spTree>
    <p:extLst>
      <p:ext uri="{BB962C8B-B14F-4D97-AF65-F5344CB8AC3E}">
        <p14:creationId xmlns:p14="http://schemas.microsoft.com/office/powerpoint/2010/main" val="291005837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Name Mangling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39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Unique names generated by the compiler for functions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Allows linker to link the call with the correct overloaded function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Name mangling algorithm varies from compiler to compiler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Depends on the type &amp; number of function arguments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Consequently, C++ functions are not callable from C code</a:t>
            </a:r>
          </a:p>
        </p:txBody>
      </p:sp>
    </p:spTree>
    <p:extLst>
      <p:ext uri="{BB962C8B-B14F-4D97-AF65-F5344CB8AC3E}">
        <p14:creationId xmlns:p14="http://schemas.microsoft.com/office/powerpoint/2010/main" val="8167973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Before We Start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C3396-D51B-45A6-8E7D-927B13DF1E0E}"/>
              </a:ext>
            </a:extLst>
          </p:cNvPr>
          <p:cNvSpPr txBox="1"/>
          <p:nvPr/>
        </p:nvSpPr>
        <p:spPr>
          <a:xfrm>
            <a:off x="311023" y="999084"/>
            <a:ext cx="8521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Housekeeping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everyone see and hear their trainer?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 everyone have the link to the VM/ courseware / materials?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Register - are all delegates present?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D8F07-7BFC-44EF-B04C-AB93EEF91A0C}"/>
              </a:ext>
            </a:extLst>
          </p:cNvPr>
          <p:cNvSpPr txBox="1"/>
          <p:nvPr/>
        </p:nvSpPr>
        <p:spPr>
          <a:xfrm>
            <a:off x="622407" y="3307408"/>
            <a:ext cx="8521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Course schedule- 3 days</a:t>
            </a:r>
          </a:p>
          <a:p>
            <a:pPr algn="ctr"/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Start time: 09:30</a:t>
            </a:r>
          </a:p>
          <a:p>
            <a:endParaRPr lang="en-US" b="1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End time: 16:30</a:t>
            </a:r>
          </a:p>
          <a:p>
            <a:endParaRPr lang="en-US" b="1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Breaks: 10:45  &amp; 14:30 (10 mins)</a:t>
            </a:r>
          </a:p>
          <a:p>
            <a:endParaRPr lang="en-US" b="1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Lunch breaks: 13:00 for 45 mins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extern “C”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40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Compiler directive applied on global functions and variables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Suppresses name mangling of the type on which it is applied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Can be applied only to one function in a set of overloaded functions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Allows C++ functions to be called from C or other languages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251B7-EB3A-79B0-4861-495C7E73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87" y="3467686"/>
            <a:ext cx="56102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529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Default Function Arguments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Allows some or all function arguments to have a default value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It becomes optional to pass values to those arguments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Compiler automatically assigns default value if no explicit value is provided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Explicit value is preferred over default value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Default arguments should begin from the right side in the list of function arguments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Simplifies the invocation for the caller</a:t>
            </a:r>
          </a:p>
        </p:txBody>
      </p:sp>
    </p:spTree>
    <p:extLst>
      <p:ext uri="{BB962C8B-B14F-4D97-AF65-F5344CB8AC3E}">
        <p14:creationId xmlns:p14="http://schemas.microsoft.com/office/powerpoint/2010/main" val="32402859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Inline Function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42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 function that is marked with inline keyword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Such functions are defined in a header file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Requests the compiler to replace the call with the function body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overhead of the function call is avoided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Stack memory for arguments not required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No need to save the return address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May improve the performance of the code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32816-4E9A-E310-C2D0-344D9205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62" y="4285275"/>
            <a:ext cx="46386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094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Points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Only a request to the compiler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Certain functions may not be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inlined</a:t>
            </a:r>
            <a:endParaRPr lang="en-US" strike="noStrike" spc="-1" dirty="0">
              <a:solidFill>
                <a:srgbClr val="000000"/>
              </a:solidFill>
              <a:latin typeface="Calibri"/>
            </a:endParaRP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large functions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functions having too many conditional statements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recursive functions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functions invoked through pointers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etc</a:t>
            </a:r>
            <a:endParaRPr lang="en-US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Different compilers have different rules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Modern compilers may automatically inline even non-inline functions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Excessive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inlining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may increase binary size</a:t>
            </a:r>
          </a:p>
        </p:txBody>
      </p:sp>
    </p:spTree>
    <p:extLst>
      <p:ext uri="{BB962C8B-B14F-4D97-AF65-F5344CB8AC3E}">
        <p14:creationId xmlns:p14="http://schemas.microsoft.com/office/powerpoint/2010/main" val="16288888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Macros Vs Inline Functions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44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AF03-70A2-B0AC-F002-7AA6F7E9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595437"/>
            <a:ext cx="8667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3795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Function Pointer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45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Pointer that holds the address of the function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type is same as the signature of the function (return type &amp; arguments)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Can be used to indirectly invoke the function even if the function name is not known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Used by algorithms and classes for customization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B2A43-93DE-581C-94D2-93707D83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43" y="3955438"/>
            <a:ext cx="62007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2748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Namespace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46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Named declarative region used for declaring types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types are not visible outside the namespace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Standard library is in std namespace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Prevents name clashes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Helps modularize code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93120-0CCD-C44F-940A-2DC34963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0" y="3862620"/>
            <a:ext cx="72294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5055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Namespace Access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47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Types inside a namespace have a scope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Cannot be accessed outside the namespace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Either open the namespace or the type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 the global using declarative and open the entire namespace</a:t>
            </a:r>
          </a:p>
          <a:p>
            <a:pPr marL="1452600" lvl="3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using namespace std ;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 the using declarative and open a specific type</a:t>
            </a:r>
          </a:p>
          <a:p>
            <a:pPr marL="1452600" lvl="3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using std::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cout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;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using the full qualified name</a:t>
            </a:r>
          </a:p>
          <a:p>
            <a:pPr marL="1452600" lvl="3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std::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cout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&lt;&lt; “C++” &lt;&lt; std::end</a:t>
            </a:r>
          </a:p>
        </p:txBody>
      </p:sp>
    </p:spTree>
    <p:extLst>
      <p:ext uri="{BB962C8B-B14F-4D97-AF65-F5344CB8AC3E}">
        <p14:creationId xmlns:p14="http://schemas.microsoft.com/office/powerpoint/2010/main" val="403338200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Memory Management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48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C/C++ programs are provided with different types of memory areas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stack – allocated automatically for local variables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data section – allocated for global and static data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heap – allocated at runtime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All the memory is taken from the process address space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C/C++ programs provide support for memory allocation at runtime (also called dynamic memory)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Allocations on the heap have to be managed by the programmer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Stack and data section allocations are managed by the runtime</a:t>
            </a:r>
          </a:p>
        </p:txBody>
      </p:sp>
    </p:spTree>
    <p:extLst>
      <p:ext uri="{BB962C8B-B14F-4D97-AF65-F5344CB8AC3E}">
        <p14:creationId xmlns:p14="http://schemas.microsoft.com/office/powerpoint/2010/main" val="206251744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Dynamic Memory Allocation in C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49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 provides various functions for allocating memory from the heap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malloc : allocate raw memory on the heap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calloc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: allocates memory on the heap and initializes it to zero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realloc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: allocates larger chunk of memory for an existing allocation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free : deallocates/releases the memory allocated through the above functions</a:t>
            </a:r>
          </a:p>
        </p:txBody>
      </p:sp>
    </p:spTree>
    <p:extLst>
      <p:ext uri="{BB962C8B-B14F-4D97-AF65-F5344CB8AC3E}">
        <p14:creationId xmlns:p14="http://schemas.microsoft.com/office/powerpoint/2010/main" val="4360216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Before We Start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153D68"/>
              </a:buClr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During the course: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153D68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Video and microphone settings?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153D68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How to get trainers attention?</a:t>
            </a:r>
          </a:p>
          <a:p>
            <a:pPr marL="286110" indent="-285750">
              <a:spcBef>
                <a:spcPts val="1001"/>
              </a:spcBef>
              <a:buClr>
                <a:srgbClr val="153D68"/>
              </a:buClr>
              <a:buFont typeface="Arial" panose="020B0604020202020204" pitchFamily="34" charset="0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How will questions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be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managed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during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the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training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?</a:t>
            </a:r>
          </a:p>
          <a:p>
            <a:pPr marL="286110" indent="-285750">
              <a:spcBef>
                <a:spcPts val="1001"/>
              </a:spcBef>
              <a:buClr>
                <a:srgbClr val="153D68"/>
              </a:buClr>
              <a:buFont typeface="Arial" panose="020B0604020202020204" pitchFamily="34" charset="0"/>
              <a:buChar char="•"/>
            </a:pP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What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to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do in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case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technical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Calibri"/>
              </a:rPr>
              <a:t>issues</a:t>
            </a:r>
            <a:r>
              <a:rPr lang="de-DE" b="1" spc="-1" dirty="0">
                <a:solidFill>
                  <a:srgbClr val="000000"/>
                </a:solidFill>
                <a:latin typeface="Calibri"/>
              </a:rPr>
              <a:t>?</a:t>
            </a: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153D68"/>
              </a:buClr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After the course:</a:t>
            </a:r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  <a:p>
            <a:pPr marL="527310" lvl="1" indent="-28575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Training Evaluation Form will be sent directly to you from the NobleProg training coordinator</a:t>
            </a:r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  <a:p>
            <a:pPr marL="527310" lvl="1" indent="-28575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Course Attendance Certificate will be sent directly to you from the NobleProg training coordinator</a:t>
            </a:r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504648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Dynamic Memory Allocation in C++</a:t>
            </a: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50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C++ provides two operators for dynamic memory allocation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new : allocates memory on the heap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delete : deallocates memory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Memory that is allocated through new has to be released with delete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AF627-8FB6-3368-6877-7F3F498E5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09" y="3104564"/>
            <a:ext cx="52673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2516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malloc vs new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E87C3-A583-E7FB-7EBA-2D34D4DE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381125"/>
            <a:ext cx="8829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57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new For Arrays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52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Another form of new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Used for allocating dynamic arrays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Written as new[]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Subsequently, use delete [] for releasing the memory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8997A-52FC-BCA8-567B-6C219095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23" y="3146547"/>
            <a:ext cx="65055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316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Object Oriented Programming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Uses objects as fundamental building blocks, rather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algorithms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Program is created as a collection of objects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Every object is an instance of some class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Classes are united via inheritance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05784903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Object Oriented Programming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54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Simulate interactions of objects in real-world systems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Allows representation of objects in problem domain as software objects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Decreases complexity of software systems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Make code reusable, extensible and maintainable</a:t>
            </a:r>
          </a:p>
        </p:txBody>
      </p:sp>
    </p:spTree>
    <p:extLst>
      <p:ext uri="{BB962C8B-B14F-4D97-AF65-F5344CB8AC3E}">
        <p14:creationId xmlns:p14="http://schemas.microsoft.com/office/powerpoint/2010/main" val="223803975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Object Model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55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Basic principles that help us write OO programs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Abstraction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Encapsulation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Inheritance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279216917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Abstraction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56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Abstraction focuses on important &amp; necessary details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Unwanted features are left out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e.g. name of a person without other details (age, weight,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etc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Helps focus on important characteristics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Used to represent real-life objects in software, but without the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associated complexity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Represented through a class, struct, interface, union or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enum</a:t>
            </a: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2878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Encapsulation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57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Next step after abstraction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Hides the implementation details of a class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class provides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behaviour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without revealing the implementation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Objects of such classes are easy to use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internal implementation can be changed without the users’ knowledge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Implemented through access modifiers in OO languages</a:t>
            </a:r>
          </a:p>
        </p:txBody>
      </p:sp>
    </p:spTree>
    <p:extLst>
      <p:ext uri="{BB962C8B-B14F-4D97-AF65-F5344CB8AC3E}">
        <p14:creationId xmlns:p14="http://schemas.microsoft.com/office/powerpoint/2010/main" val="414410436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Inheritance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58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Represents a hierarchy of classes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classes are related through “is-a” relationship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relation is due to same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behaviour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of classes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e.g. a dog is an animal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behaviour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&amp; its implementation is inherited by the children from the parent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The child classes may then reuse the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behaviour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with the same implementation or provide a different implementation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Promotes reuse &amp; extensibility</a:t>
            </a:r>
          </a:p>
        </p:txBody>
      </p:sp>
    </p:spTree>
    <p:extLst>
      <p:ext uri="{BB962C8B-B14F-4D97-AF65-F5344CB8AC3E}">
        <p14:creationId xmlns:p14="http://schemas.microsoft.com/office/powerpoint/2010/main" val="304119446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Composition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59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Signifies relationship between objects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Represented as “has-a” or “part-of” relationship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Promotes reuse of objects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e.g. car has an engine</a:t>
            </a:r>
          </a:p>
        </p:txBody>
      </p:sp>
    </p:spTree>
    <p:extLst>
      <p:ext uri="{BB962C8B-B14F-4D97-AF65-F5344CB8AC3E}">
        <p14:creationId xmlns:p14="http://schemas.microsoft.com/office/powerpoint/2010/main" val="32635398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Course Objectives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Object Oriented Programming in C++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Reference, qualifiers, pointers, memory management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Classes, operator overloading, exception handling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Inheritance, composition &amp; polymorphism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Generic programming through templates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Overview of the standard template library (new containers, chrono,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threads, filesystem)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44771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Polymorphism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60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Means different forms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Represents common </a:t>
            </a:r>
            <a:r>
              <a:rPr lang="en-US" strike="noStrike" spc="-1" dirty="0" err="1">
                <a:solidFill>
                  <a:srgbClr val="000000"/>
                </a:solidFill>
                <a:latin typeface="Calibri"/>
              </a:rPr>
              <a:t>behaviour</a:t>
            </a: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 with different implementations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Response will be different for each object, either based on its class or the arguments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e.g. car, cycle, person, etc. can move differently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Implemented through function overloading, templates &amp; virtual functions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Used in conjunction with inheritance &amp; composition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Promotes reuse, scalability &amp; extensibility</a:t>
            </a:r>
          </a:p>
        </p:txBody>
      </p:sp>
    </p:spTree>
    <p:extLst>
      <p:ext uri="{BB962C8B-B14F-4D97-AF65-F5344CB8AC3E}">
        <p14:creationId xmlns:p14="http://schemas.microsoft.com/office/powerpoint/2010/main" val="366981376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class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61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Blueprint/template/recipe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Represents an abstraction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Every object is instantiated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Instance of a class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Can have multiple instances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Objects are independent</a:t>
            </a:r>
          </a:p>
        </p:txBody>
      </p:sp>
    </p:spTree>
    <p:extLst>
      <p:ext uri="{BB962C8B-B14F-4D97-AF65-F5344CB8AC3E}">
        <p14:creationId xmlns:p14="http://schemas.microsoft.com/office/powerpoint/2010/main" val="141104312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class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62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C2ACF-075F-0116-1D1C-510B040D8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304925"/>
            <a:ext cx="60198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6534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class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63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F73A-B6EB-707D-0888-159CFA6F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8" y="1228725"/>
            <a:ext cx="565338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7088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Structure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64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Creates a user-defined type through keyword struct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Similar to a class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Default access is public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Frequently used 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to represent simple abstract types such as point, vector3D, etc.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for implementing function objects</a:t>
            </a:r>
          </a:p>
        </p:txBody>
      </p:sp>
    </p:spTree>
    <p:extLst>
      <p:ext uri="{BB962C8B-B14F-4D97-AF65-F5344CB8AC3E}">
        <p14:creationId xmlns:p14="http://schemas.microsoft.com/office/powerpoint/2010/main" val="403471094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Non-Static Data Member Initializers</a:t>
            </a:r>
          </a:p>
          <a:p>
            <a:pPr>
              <a:lnSpc>
                <a:spcPct val="100000"/>
              </a:lnSpc>
            </a:pPr>
            <a:endParaRPr lang="en-IN" sz="2800" dirty="0"/>
          </a:p>
          <a:p>
            <a:pPr>
              <a:lnSpc>
                <a:spcPct val="100000"/>
              </a:lnSpc>
            </a:pP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65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Convenient way of initializing class members with values during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Declaration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en-US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Ensures the members are initialized with valid values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Can be used to initialize any type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Compiler automatically generates initialization code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Initialization in a user-defined constructor takes precedence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3449F-D8F7-4E1B-316B-ADFBB856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06" y="2116235"/>
            <a:ext cx="5648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237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Constructor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66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Invoked automatically during instantiation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Used for initialization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Doesn’t have any return type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Can be overloaded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Default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Parameterized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Copy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Delegating</a:t>
            </a:r>
          </a:p>
          <a:p>
            <a:pPr marL="995400" lvl="2" indent="-296640"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trike="noStrike" spc="-1" dirty="0">
                <a:solidFill>
                  <a:srgbClr val="000000"/>
                </a:solidFill>
                <a:latin typeface="Calibri"/>
              </a:rPr>
              <a:t>Inheriting</a:t>
            </a:r>
          </a:p>
        </p:txBody>
      </p:sp>
    </p:spTree>
    <p:extLst>
      <p:ext uri="{BB962C8B-B14F-4D97-AF65-F5344CB8AC3E}">
        <p14:creationId xmlns:p14="http://schemas.microsoft.com/office/powerpoint/2010/main" val="15035587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73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84145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Default</a:t>
            </a:r>
            <a:r>
              <a:rPr sz="3177" spc="-97" dirty="0"/>
              <a:t> </a:t>
            </a:r>
            <a:r>
              <a:rPr sz="3177" spc="-57" dirty="0"/>
              <a:t>Constructor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230385"/>
            <a:ext cx="5259481" cy="2338065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77623" indent="-166977">
              <a:spcBef>
                <a:spcPts val="79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Constructor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with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no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arguments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9"/>
              </a:spcBef>
              <a:buFont typeface="Arial MT"/>
              <a:buChar char="•"/>
            </a:pPr>
            <a:endParaRPr sz="3000">
              <a:latin typeface="Calibri"/>
              <a:cs typeface="Calibri"/>
            </a:endParaRPr>
          </a:p>
          <a:p>
            <a:pPr marL="304256" algn="ctr"/>
            <a:r>
              <a:rPr sz="2338" i="1" spc="-4" dirty="0">
                <a:latin typeface="Calibri"/>
                <a:cs typeface="Calibri"/>
              </a:rPr>
              <a:t>Car c</a:t>
            </a:r>
            <a:r>
              <a:rPr sz="2338" i="1" spc="-13" dirty="0">
                <a:latin typeface="Calibri"/>
                <a:cs typeface="Calibri"/>
              </a:rPr>
              <a:t> </a:t>
            </a:r>
            <a:r>
              <a:rPr sz="2338" i="1" spc="-18" dirty="0">
                <a:latin typeface="Calibri"/>
                <a:cs typeface="Calibri"/>
              </a:rPr>
              <a:t>;//Invokes</a:t>
            </a:r>
            <a:r>
              <a:rPr sz="2338" i="1" spc="-22" dirty="0">
                <a:latin typeface="Calibri"/>
                <a:cs typeface="Calibri"/>
              </a:rPr>
              <a:t> </a:t>
            </a:r>
            <a:r>
              <a:rPr sz="2338" i="1" spc="-13" dirty="0">
                <a:latin typeface="Calibri"/>
                <a:cs typeface="Calibri"/>
              </a:rPr>
              <a:t>default</a:t>
            </a:r>
            <a:r>
              <a:rPr sz="2338" i="1" spc="18" dirty="0">
                <a:latin typeface="Calibri"/>
                <a:cs typeface="Calibri"/>
              </a:rPr>
              <a:t> </a:t>
            </a:r>
            <a:r>
              <a:rPr sz="2338" i="1" spc="-13" dirty="0">
                <a:latin typeface="Calibri"/>
                <a:cs typeface="Calibri"/>
              </a:rPr>
              <a:t>constructor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3000">
              <a:latin typeface="Calibri"/>
              <a:cs typeface="Calibri"/>
            </a:endParaRPr>
          </a:p>
          <a:p>
            <a:pPr marL="177623" indent="-166977">
              <a:spcBef>
                <a:spcPts val="4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Automatically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synthesized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by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compiler</a:t>
            </a:r>
            <a:endParaRPr sz="2338">
              <a:latin typeface="Calibri"/>
              <a:cs typeface="Calibri"/>
            </a:endParaRPr>
          </a:p>
          <a:p>
            <a:pPr marL="509895" lvl="1" indent="-165856">
              <a:spcBef>
                <a:spcPts val="137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dirty="0">
                <a:latin typeface="Calibri"/>
                <a:cs typeface="Calibri"/>
              </a:rPr>
              <a:t>if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other</a:t>
            </a:r>
            <a:r>
              <a:rPr sz="2030" spc="-4" dirty="0">
                <a:latin typeface="Calibri"/>
                <a:cs typeface="Calibri"/>
              </a:rPr>
              <a:t> user-defined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constructor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exist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523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74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47450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Parameterized</a:t>
            </a:r>
            <a:r>
              <a:rPr sz="3177" spc="-88" dirty="0"/>
              <a:t> </a:t>
            </a:r>
            <a:r>
              <a:rPr sz="3177" spc="-57" dirty="0"/>
              <a:t>Constructor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5696510" cy="151661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Constructor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that</a:t>
            </a:r>
            <a:r>
              <a:rPr sz="2030" dirty="0">
                <a:latin typeface="Calibri"/>
                <a:cs typeface="Calibri"/>
              </a:rPr>
              <a:t> accepts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more arguments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Used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 initialize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object</a:t>
            </a:r>
            <a:r>
              <a:rPr sz="2030" spc="4" dirty="0">
                <a:latin typeface="Calibri"/>
                <a:cs typeface="Calibri"/>
              </a:rPr>
              <a:t> with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user-defined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values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Never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synthesized </a:t>
            </a:r>
            <a:r>
              <a:rPr sz="2030" dirty="0">
                <a:latin typeface="Calibri"/>
                <a:cs typeface="Calibri"/>
              </a:rPr>
              <a:t>by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Blocks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auto</a:t>
            </a:r>
            <a:r>
              <a:rPr sz="2030" spc="-4" dirty="0">
                <a:latin typeface="Calibri"/>
                <a:cs typeface="Calibri"/>
              </a:rPr>
              <a:t> generation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default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constructor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6501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75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347689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Destructor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185212" cy="2170640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Function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spc="4" dirty="0">
                <a:latin typeface="Calibri"/>
                <a:cs typeface="Calibri"/>
              </a:rPr>
              <a:t> is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invoked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automatically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when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an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object</a:t>
            </a:r>
            <a:r>
              <a:rPr sz="2030" spc="4" dirty="0">
                <a:latin typeface="Calibri"/>
                <a:cs typeface="Calibri"/>
              </a:rPr>
              <a:t> is</a:t>
            </a:r>
            <a:r>
              <a:rPr sz="2030" spc="-9" dirty="0">
                <a:latin typeface="Calibri"/>
                <a:cs typeface="Calibri"/>
              </a:rPr>
              <a:t> destroyed</a:t>
            </a:r>
            <a:endParaRPr sz="2030">
              <a:latin typeface="Calibri"/>
              <a:cs typeface="Calibri"/>
            </a:endParaRPr>
          </a:p>
          <a:p>
            <a:pPr marL="177623" marR="214044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Used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releasing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resources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that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may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have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been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allocated</a:t>
            </a:r>
            <a:r>
              <a:rPr sz="2030" spc="4" dirty="0">
                <a:latin typeface="Calibri"/>
                <a:cs typeface="Calibri"/>
              </a:rPr>
              <a:t> in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constructor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4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Cannot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overloaded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arguments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Compiler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synthesizes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one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if</a:t>
            </a:r>
            <a:r>
              <a:rPr sz="2030" spc="-4" dirty="0">
                <a:latin typeface="Calibri"/>
                <a:cs typeface="Calibri"/>
              </a:rPr>
              <a:t> required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45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What is C++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General purpose programming language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Object-oriented, imperative, generic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Created by Bjarne </a:t>
            </a:r>
            <a:r>
              <a:rPr lang="en-US" sz="1800" strike="noStrike" spc="-1" dirty="0" err="1">
                <a:solidFill>
                  <a:srgbClr val="000000"/>
                </a:solidFill>
                <a:latin typeface="Calibri"/>
              </a:rPr>
              <a:t>Stroustrup</a:t>
            </a:r>
            <a:endParaRPr lang="en-US" sz="1800" strike="noStrike" spc="-1" dirty="0">
              <a:solidFill>
                <a:srgbClr val="000000"/>
              </a:solidFill>
              <a:latin typeface="Calibri"/>
            </a:endParaRP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Emphasis on system programming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Low-level like C, but feature-rich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endParaRPr lang="de-DE" sz="180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62051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76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356129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7" dirty="0"/>
              <a:t>this</a:t>
            </a:r>
            <a:r>
              <a:rPr sz="3177" spc="-119" dirty="0"/>
              <a:t> </a:t>
            </a:r>
            <a:r>
              <a:rPr sz="3177" spc="-88" dirty="0"/>
              <a:t>Pointer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7254128" cy="151661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hidden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pointer </a:t>
            </a:r>
            <a:r>
              <a:rPr sz="2030" dirty="0">
                <a:latin typeface="Calibri"/>
                <a:cs typeface="Calibri"/>
              </a:rPr>
              <a:t>passed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member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Points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object </a:t>
            </a:r>
            <a:r>
              <a:rPr sz="2030" spc="-9" dirty="0">
                <a:latin typeface="Calibri"/>
                <a:cs typeface="Calibri"/>
              </a:rPr>
              <a:t>that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invoked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member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Provided</a:t>
            </a:r>
            <a:r>
              <a:rPr sz="2030" spc="4" dirty="0">
                <a:latin typeface="Calibri"/>
                <a:cs typeface="Calibri"/>
              </a:rPr>
              <a:t> as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keyword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that</a:t>
            </a:r>
            <a:r>
              <a:rPr sz="2030" spc="4" dirty="0">
                <a:latin typeface="Calibri"/>
                <a:cs typeface="Calibri"/>
              </a:rPr>
              <a:t> is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meaningful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only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 </a:t>
            </a:r>
            <a:r>
              <a:rPr sz="2030" dirty="0">
                <a:latin typeface="Calibri"/>
                <a:cs typeface="Calibri"/>
              </a:rPr>
              <a:t>member functions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Can 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used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 </a:t>
            </a:r>
            <a:r>
              <a:rPr sz="2030" dirty="0">
                <a:latin typeface="Calibri"/>
                <a:cs typeface="Calibri"/>
              </a:rPr>
              <a:t>access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inside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member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9200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77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543230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Static</a:t>
            </a:r>
            <a:r>
              <a:rPr sz="3177" spc="-79" dirty="0"/>
              <a:t> </a:t>
            </a:r>
            <a:r>
              <a:rPr sz="3177" spc="-66" dirty="0"/>
              <a:t>Member</a:t>
            </a:r>
            <a:r>
              <a:rPr sz="3177" spc="-79" dirty="0"/>
              <a:t> </a:t>
            </a:r>
            <a:r>
              <a:rPr sz="3177" spc="-97" dirty="0"/>
              <a:t>Variables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5" y="2170892"/>
            <a:ext cx="6590740" cy="2274171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Member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variables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qualified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with</a:t>
            </a:r>
            <a:r>
              <a:rPr sz="2603" spc="4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static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keyword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Not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part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object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7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Belong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to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class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Only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one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copy</a:t>
            </a:r>
            <a:r>
              <a:rPr sz="2603" spc="-9" dirty="0">
                <a:latin typeface="Calibri"/>
                <a:cs typeface="Calibri"/>
              </a:rPr>
              <a:t> exists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4" dirty="0">
                <a:latin typeface="Calibri"/>
                <a:cs typeface="Calibri"/>
              </a:rPr>
              <a:t>Shared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between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objects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482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78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01027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Static</a:t>
            </a:r>
            <a:r>
              <a:rPr sz="3177" spc="-79" dirty="0"/>
              <a:t> </a:t>
            </a:r>
            <a:r>
              <a:rPr sz="3177" spc="-66" dirty="0"/>
              <a:t>Member</a:t>
            </a:r>
            <a:r>
              <a:rPr sz="3177" spc="-79" dirty="0"/>
              <a:t> </a:t>
            </a:r>
            <a:r>
              <a:rPr sz="3177" spc="-97" dirty="0"/>
              <a:t>Variables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82942"/>
            <a:ext cx="5726766" cy="1043167"/>
          </a:xfrm>
          <a:prstGeom prst="rect">
            <a:avLst/>
          </a:prstGeom>
        </p:spPr>
        <p:txBody>
          <a:bodyPr vert="horz" wrap="square" lIns="0" tIns="41462" rIns="0" bIns="0" rtlCol="0">
            <a:spAutoFit/>
          </a:bodyPr>
          <a:lstStyle/>
          <a:p>
            <a:pPr marL="177623" indent="-166977">
              <a:spcBef>
                <a:spcPts val="32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Cannot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initialized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inside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4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Have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be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defined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outside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dirty="0">
                <a:latin typeface="Calibri"/>
                <a:cs typeface="Calibri"/>
              </a:rPr>
              <a:t> class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initialization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25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Default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assigns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default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value</a:t>
            </a:r>
            <a:r>
              <a:rPr sz="2030" spc="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of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9708" y="3546474"/>
            <a:ext cx="2727512" cy="104885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1711229">
              <a:lnSpc>
                <a:spcPct val="110000"/>
              </a:lnSpc>
              <a:spcBef>
                <a:spcPts val="84"/>
              </a:spcBef>
            </a:pPr>
            <a:r>
              <a:rPr sz="2030" i="1" spc="-22" dirty="0">
                <a:solidFill>
                  <a:srgbClr val="7E7E7E"/>
                </a:solidFill>
                <a:latin typeface="Calibri"/>
                <a:cs typeface="Calibri"/>
              </a:rPr>
              <a:t>//Car.h </a:t>
            </a:r>
            <a:r>
              <a:rPr sz="2030" i="1" spc="-18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class</a:t>
            </a:r>
            <a:r>
              <a:rPr sz="2030" i="1" spc="-62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Car{</a:t>
            </a:r>
            <a:endParaRPr sz="2030">
              <a:latin typeface="Calibri"/>
              <a:cs typeface="Calibri"/>
            </a:endParaRPr>
          </a:p>
          <a:p>
            <a:pPr marL="676311">
              <a:spcBef>
                <a:spcPts val="256"/>
              </a:spcBef>
            </a:pPr>
            <a:r>
              <a:rPr sz="2030" i="1" spc="-4" dirty="0">
                <a:latin typeface="Calibri"/>
                <a:cs typeface="Calibri"/>
              </a:rPr>
              <a:t>static</a:t>
            </a:r>
            <a:r>
              <a:rPr sz="2030" i="1" spc="-40" dirty="0">
                <a:latin typeface="Calibri"/>
                <a:cs typeface="Calibri"/>
              </a:rPr>
              <a:t> </a:t>
            </a:r>
            <a:r>
              <a:rPr sz="2030" i="1" spc="-9" dirty="0">
                <a:latin typeface="Calibri"/>
                <a:cs typeface="Calibri"/>
              </a:rPr>
              <a:t>int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totalCars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;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27992" y="3612117"/>
            <a:ext cx="3821206" cy="763588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1206">
              <a:spcBef>
                <a:spcPts val="582"/>
              </a:spcBef>
            </a:pPr>
            <a:r>
              <a:rPr sz="2030" i="1" spc="-18" dirty="0">
                <a:solidFill>
                  <a:srgbClr val="7E7E7E"/>
                </a:solidFill>
                <a:latin typeface="Calibri"/>
                <a:cs typeface="Calibri"/>
              </a:rPr>
              <a:t>//Car.cpp</a:t>
            </a:r>
            <a:endParaRPr sz="2030">
              <a:latin typeface="Calibri"/>
              <a:cs typeface="Calibri"/>
            </a:endParaRPr>
          </a:p>
          <a:p>
            <a:pPr marL="11206">
              <a:spcBef>
                <a:spcPts val="499"/>
              </a:spcBef>
            </a:pPr>
            <a:r>
              <a:rPr sz="2030" i="1" spc="-9" dirty="0">
                <a:latin typeface="Calibri"/>
                <a:cs typeface="Calibri"/>
              </a:rPr>
              <a:t>int</a:t>
            </a:r>
            <a:r>
              <a:rPr sz="2030" i="1" spc="-4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Car::totalCars</a:t>
            </a:r>
            <a:r>
              <a:rPr sz="2030" i="1" spc="-5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;</a:t>
            </a:r>
            <a:r>
              <a:rPr sz="2030" i="1" spc="9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//Default</a:t>
            </a:r>
            <a:r>
              <a:rPr sz="2030" i="1" spc="-49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init</a:t>
            </a:r>
            <a:r>
              <a:rPr sz="2030" i="1" spc="-4" dirty="0">
                <a:latin typeface="Calibri"/>
                <a:cs typeface="Calibri"/>
              </a:rPr>
              <a:t> to</a:t>
            </a:r>
            <a:r>
              <a:rPr sz="2030" i="1" spc="-18" dirty="0">
                <a:latin typeface="Calibri"/>
                <a:cs typeface="Calibri"/>
              </a:rPr>
              <a:t> </a:t>
            </a:r>
            <a:r>
              <a:rPr sz="2030" i="1" spc="4" dirty="0">
                <a:latin typeface="Calibri"/>
                <a:cs typeface="Calibri"/>
              </a:rPr>
              <a:t>0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189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79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62924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Static</a:t>
            </a:r>
            <a:r>
              <a:rPr sz="3177" spc="-84" dirty="0"/>
              <a:t> </a:t>
            </a:r>
            <a:r>
              <a:rPr sz="3177" spc="-66" dirty="0"/>
              <a:t>Member</a:t>
            </a:r>
            <a:r>
              <a:rPr sz="3177" spc="-84" dirty="0"/>
              <a:t> </a:t>
            </a:r>
            <a:r>
              <a:rPr sz="3177" spc="-53" dirty="0"/>
              <a:t>Functions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5145741" cy="2269641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Functions </a:t>
            </a:r>
            <a:r>
              <a:rPr sz="2030" dirty="0">
                <a:latin typeface="Calibri"/>
                <a:cs typeface="Calibri"/>
              </a:rPr>
              <a:t>qualified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with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static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keyword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Required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only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declaration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Belong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and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 </a:t>
            </a:r>
            <a:r>
              <a:rPr sz="2030" spc="4" dirty="0">
                <a:latin typeface="Calibri"/>
                <a:cs typeface="Calibri"/>
              </a:rPr>
              <a:t>objects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Do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-4" dirty="0">
                <a:latin typeface="Calibri"/>
                <a:cs typeface="Calibri"/>
              </a:rPr>
              <a:t> receive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this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pointer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Cannot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access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non-static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Can 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invoked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directly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name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6973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36151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80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20721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Constant</a:t>
            </a:r>
            <a:r>
              <a:rPr sz="3177" spc="-101" dirty="0"/>
              <a:t> </a:t>
            </a:r>
            <a:r>
              <a:rPr sz="3177" spc="-66" dirty="0"/>
              <a:t>Member</a:t>
            </a:r>
            <a:r>
              <a:rPr sz="3177" spc="-93" dirty="0"/>
              <a:t> </a:t>
            </a:r>
            <a:r>
              <a:rPr sz="3177" spc="-53" dirty="0"/>
              <a:t>Functions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173846"/>
            <a:ext cx="7523629" cy="2071401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7623" indent="-166977">
              <a:spcBef>
                <a:spcPts val="52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Member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functions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qualified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with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const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keyword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4" dirty="0">
                <a:latin typeface="Calibri"/>
                <a:cs typeface="Calibri"/>
              </a:rPr>
              <a:t>Both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declaration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and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definition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is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qualified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4" dirty="0">
                <a:latin typeface="Calibri"/>
                <a:cs typeface="Calibri"/>
              </a:rPr>
              <a:t>Such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functions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cannot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change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value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any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member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variables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Useful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creating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read-only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functions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7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Constant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objects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can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31" dirty="0">
                <a:latin typeface="Calibri"/>
                <a:cs typeface="Calibri"/>
              </a:rPr>
              <a:t>invoke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only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constant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member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functions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408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81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197164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s</a:t>
            </a:r>
            <a:r>
              <a:rPr sz="3177" spc="-44" dirty="0"/>
              <a:t>tr</a:t>
            </a:r>
            <a:r>
              <a:rPr sz="3177" spc="-71" dirty="0"/>
              <a:t>u</a:t>
            </a:r>
            <a:r>
              <a:rPr sz="3177" spc="-22" dirty="0"/>
              <a:t>c</a:t>
            </a:r>
            <a:r>
              <a:rPr sz="3177" spc="-49" dirty="0"/>
              <a:t>t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173847"/>
            <a:ext cx="6884894" cy="1660326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7623" indent="-166977">
              <a:spcBef>
                <a:spcPts val="52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Similar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to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 </a:t>
            </a:r>
            <a:r>
              <a:rPr sz="2338" spc="-13" dirty="0">
                <a:latin typeface="Calibri"/>
                <a:cs typeface="Calibri"/>
              </a:rPr>
              <a:t>class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Supports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everything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that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class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does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8" dirty="0">
                <a:latin typeface="Calibri"/>
                <a:cs typeface="Calibri"/>
              </a:rPr>
              <a:t>Members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are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public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by</a:t>
            </a:r>
            <a:r>
              <a:rPr sz="2338" spc="-31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default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Used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creating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abstract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data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types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&amp;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objects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4868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82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56010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Delegating</a:t>
            </a:r>
            <a:r>
              <a:rPr sz="3177" spc="-106" dirty="0"/>
              <a:t> </a:t>
            </a:r>
            <a:r>
              <a:rPr sz="3177" spc="-57" dirty="0"/>
              <a:t>Constructor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0"/>
            <a:ext cx="6553199" cy="3000610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Allows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constructor 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invoke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another</a:t>
            </a:r>
            <a:r>
              <a:rPr sz="2030" spc="-4" dirty="0">
                <a:latin typeface="Calibri"/>
                <a:cs typeface="Calibri"/>
              </a:rPr>
              <a:t> constructor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Replacement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common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Reduces</a:t>
            </a:r>
            <a:r>
              <a:rPr sz="2030" spc="-9" dirty="0">
                <a:latin typeface="Calibri"/>
                <a:cs typeface="Calibri"/>
              </a:rPr>
              <a:t> duplicate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initialization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code</a:t>
            </a:r>
            <a:r>
              <a:rPr sz="2030" spc="4" dirty="0">
                <a:latin typeface="Calibri"/>
                <a:cs typeface="Calibri"/>
              </a:rPr>
              <a:t> in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multiple </a:t>
            </a:r>
            <a:r>
              <a:rPr sz="2030" spc="-4" dirty="0">
                <a:latin typeface="Calibri"/>
                <a:cs typeface="Calibri"/>
              </a:rPr>
              <a:t>constructors</a:t>
            </a:r>
            <a:endParaRPr sz="2030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2780">
              <a:latin typeface="Calibri"/>
              <a:cs typeface="Calibri"/>
            </a:endParaRPr>
          </a:p>
          <a:p>
            <a:pPr marL="676311"/>
            <a:r>
              <a:rPr sz="2030" i="1" dirty="0">
                <a:latin typeface="Calibri"/>
                <a:cs typeface="Calibri"/>
              </a:rPr>
              <a:t>class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Class{</a:t>
            </a:r>
            <a:endParaRPr sz="2030">
              <a:latin typeface="Calibri"/>
              <a:cs typeface="Calibri"/>
            </a:endParaRPr>
          </a:p>
          <a:p>
            <a:pPr marL="1341976" marR="2680030">
              <a:lnSpc>
                <a:spcPts val="2930"/>
              </a:lnSpc>
              <a:spcBef>
                <a:spcPts val="176"/>
              </a:spcBef>
            </a:pPr>
            <a:r>
              <a:rPr sz="2030" i="1" dirty="0">
                <a:latin typeface="Calibri"/>
                <a:cs typeface="Calibri"/>
              </a:rPr>
              <a:t>Class():Class(val1, val2){ </a:t>
            </a:r>
            <a:r>
              <a:rPr sz="2030" i="1" spc="-449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Class(arg1,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arg2){</a:t>
            </a:r>
            <a:endParaRPr sz="2030">
              <a:latin typeface="Calibri"/>
              <a:cs typeface="Calibri"/>
            </a:endParaRPr>
          </a:p>
          <a:p>
            <a:pPr marL="1341976">
              <a:spcBef>
                <a:spcPts val="318"/>
              </a:spcBef>
            </a:pPr>
            <a:r>
              <a:rPr sz="2030" i="1" spc="-4" dirty="0">
                <a:latin typeface="Calibri"/>
                <a:cs typeface="Calibri"/>
              </a:rPr>
              <a:t>//Initialization</a:t>
            </a:r>
            <a:r>
              <a:rPr sz="2030" i="1" spc="-26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code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822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83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08180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5" dirty="0"/>
              <a:t>o</a:t>
            </a:r>
            <a:r>
              <a:rPr sz="3177" spc="-71" dirty="0"/>
              <a:t>p</a:t>
            </a:r>
            <a:r>
              <a:rPr sz="3177" spc="-93" dirty="0"/>
              <a:t>y</a:t>
            </a:r>
            <a:r>
              <a:rPr sz="3177" spc="-79" dirty="0"/>
              <a:t> </a:t>
            </a:r>
            <a:r>
              <a:rPr sz="3177" spc="18" dirty="0"/>
              <a:t>C</a:t>
            </a:r>
            <a:r>
              <a:rPr sz="3177" spc="-75" dirty="0"/>
              <a:t>o</a:t>
            </a:r>
            <a:r>
              <a:rPr sz="3177" spc="-71" dirty="0"/>
              <a:t>n</a:t>
            </a:r>
            <a:r>
              <a:rPr sz="3177" spc="-84" dirty="0"/>
              <a:t>s</a:t>
            </a:r>
            <a:r>
              <a:rPr sz="3177" spc="-44" dirty="0"/>
              <a:t>t</a:t>
            </a:r>
            <a:r>
              <a:rPr sz="3177" spc="-75" dirty="0"/>
              <a:t>r</a:t>
            </a:r>
            <a:r>
              <a:rPr sz="3177" spc="-71" dirty="0"/>
              <a:t>u</a:t>
            </a:r>
            <a:r>
              <a:rPr sz="3177" spc="13" dirty="0"/>
              <a:t>c</a:t>
            </a:r>
            <a:r>
              <a:rPr sz="3177" spc="-110" dirty="0"/>
              <a:t>t</a:t>
            </a:r>
            <a:r>
              <a:rPr sz="3177" spc="-75" dirty="0"/>
              <a:t>o</a:t>
            </a:r>
            <a:r>
              <a:rPr sz="3177" spc="-26" dirty="0"/>
              <a:t>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173847"/>
            <a:ext cx="7399243" cy="1660326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7623" indent="-166977">
              <a:spcBef>
                <a:spcPts val="52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22" dirty="0">
                <a:latin typeface="Calibri"/>
                <a:cs typeface="Calibri"/>
              </a:rPr>
              <a:t>Creates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copy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object’s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state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another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object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8" dirty="0">
                <a:latin typeface="Calibri"/>
                <a:cs typeface="Calibri"/>
              </a:rPr>
              <a:t>Synthesized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automatically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8" dirty="0">
                <a:latin typeface="Calibri"/>
                <a:cs typeface="Calibri"/>
              </a:rPr>
              <a:t>Default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implementation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copies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values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User-defined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implementation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required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pointer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members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0704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84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396926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Rule</a:t>
            </a:r>
            <a:r>
              <a:rPr sz="3177" spc="-97" dirty="0"/>
              <a:t> </a:t>
            </a:r>
            <a:r>
              <a:rPr sz="3177" spc="-75" dirty="0"/>
              <a:t>Of</a:t>
            </a:r>
            <a:r>
              <a:rPr sz="3177" spc="-49" dirty="0"/>
              <a:t> </a:t>
            </a:r>
            <a:r>
              <a:rPr sz="3177" spc="13" dirty="0"/>
              <a:t>3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10080"/>
            <a:ext cx="7306795" cy="3137578"/>
          </a:xfrm>
          <a:prstGeom prst="rect">
            <a:avLst/>
          </a:prstGeom>
        </p:spPr>
        <p:txBody>
          <a:bodyPr vert="horz" wrap="square" lIns="0" tIns="38660" rIns="0" bIns="0" rtlCol="0">
            <a:spAutoFit/>
          </a:bodyPr>
          <a:lstStyle/>
          <a:p>
            <a:pPr marL="177623" indent="-166977">
              <a:spcBef>
                <a:spcPts val="30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All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should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defined</a:t>
            </a:r>
            <a:r>
              <a:rPr sz="2030" dirty="0">
                <a:latin typeface="Calibri"/>
                <a:cs typeface="Calibri"/>
              </a:rPr>
              <a:t> if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implements</a:t>
            </a:r>
            <a:r>
              <a:rPr sz="2030" spc="-13" dirty="0">
                <a:latin typeface="Calibri"/>
                <a:cs typeface="Calibri"/>
              </a:rPr>
              <a:t> any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them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Destructor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Copy</a:t>
            </a:r>
            <a:r>
              <a:rPr sz="1721" spc="-4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constructor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Copy</a:t>
            </a:r>
            <a:r>
              <a:rPr sz="1721" spc="-35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assignment</a:t>
            </a:r>
            <a:r>
              <a:rPr sz="1721" spc="-35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operator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7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will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due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to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allocation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some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resource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constructor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Destructor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will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free</a:t>
            </a:r>
            <a:r>
              <a:rPr sz="1721" spc="9" dirty="0">
                <a:latin typeface="Calibri"/>
                <a:cs typeface="Calibri"/>
              </a:rPr>
              <a:t> the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resource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Copy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constructor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will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perform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</a:t>
            </a:r>
            <a:r>
              <a:rPr sz="1721" spc="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deep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copy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Copy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assignment</a:t>
            </a:r>
            <a:r>
              <a:rPr sz="1721" spc="-18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operation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will</a:t>
            </a:r>
            <a:r>
              <a:rPr sz="1721" spc="9" dirty="0">
                <a:latin typeface="Calibri"/>
                <a:cs typeface="Calibri"/>
              </a:rPr>
              <a:t> also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perform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 deep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copy</a:t>
            </a:r>
            <a:endParaRPr sz="1721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5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Not </a:t>
            </a:r>
            <a:r>
              <a:rPr sz="2030" dirty="0">
                <a:latin typeface="Calibri"/>
                <a:cs typeface="Calibri"/>
              </a:rPr>
              <a:t>implementing user </a:t>
            </a:r>
            <a:r>
              <a:rPr sz="2030" spc="-4" dirty="0">
                <a:latin typeface="Calibri"/>
                <a:cs typeface="Calibri"/>
              </a:rPr>
              <a:t>defined operations can </a:t>
            </a:r>
            <a:r>
              <a:rPr sz="2030" spc="4" dirty="0">
                <a:latin typeface="Calibri"/>
                <a:cs typeface="Calibri"/>
              </a:rPr>
              <a:t>lead </a:t>
            </a:r>
            <a:r>
              <a:rPr sz="2030" spc="-13" dirty="0">
                <a:latin typeface="Calibri"/>
                <a:cs typeface="Calibri"/>
              </a:rPr>
              <a:t>to </a:t>
            </a:r>
            <a:r>
              <a:rPr sz="2030" spc="4" dirty="0">
                <a:latin typeface="Calibri"/>
                <a:cs typeface="Calibri"/>
              </a:rPr>
              <a:t>memory </a:t>
            </a:r>
            <a:r>
              <a:rPr sz="2030" dirty="0">
                <a:latin typeface="Calibri"/>
                <a:cs typeface="Calibri"/>
              </a:rPr>
              <a:t>leak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shallow </a:t>
            </a:r>
            <a:r>
              <a:rPr sz="2030" spc="-4" dirty="0">
                <a:latin typeface="Calibri"/>
                <a:cs typeface="Calibri"/>
              </a:rPr>
              <a:t>copy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85751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85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1080" y="1375262"/>
            <a:ext cx="280315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6" dirty="0"/>
              <a:t>L-value</a:t>
            </a:r>
            <a:r>
              <a:rPr sz="3177" spc="-93" dirty="0"/>
              <a:t> &amp;</a:t>
            </a:r>
            <a:r>
              <a:rPr sz="3177" spc="-71" dirty="0"/>
              <a:t> </a:t>
            </a:r>
            <a:r>
              <a:rPr sz="3177" spc="-79" dirty="0"/>
              <a:t>R-value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800942" y="2432131"/>
            <a:ext cx="3539378" cy="2937755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lnSpc>
                <a:spcPts val="2034"/>
              </a:lnSpc>
              <a:spcBef>
                <a:spcPts val="115"/>
              </a:spcBef>
            </a:pPr>
            <a:r>
              <a:rPr sz="1721" b="1" spc="4" dirty="0">
                <a:latin typeface="Calibri"/>
                <a:cs typeface="Calibri"/>
              </a:rPr>
              <a:t>L-value</a:t>
            </a:r>
            <a:endParaRPr sz="1721">
              <a:latin typeface="Calibri"/>
              <a:cs typeface="Calibri"/>
            </a:endParaRPr>
          </a:p>
          <a:p>
            <a:pPr marL="177623" indent="-166977">
              <a:lnSpc>
                <a:spcPts val="2246"/>
              </a:lnSpc>
              <a:buFont typeface="Arial MT"/>
              <a:buChar char="•"/>
              <a:tabLst>
                <a:tab pos="178183" algn="l"/>
              </a:tabLst>
            </a:pPr>
            <a:r>
              <a:rPr sz="1897" dirty="0">
                <a:latin typeface="Calibri"/>
                <a:cs typeface="Calibri"/>
              </a:rPr>
              <a:t>Has</a:t>
            </a:r>
            <a:r>
              <a:rPr sz="1897" spc="-40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-40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name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0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All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variables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are l-values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35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Can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be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assigned</a:t>
            </a:r>
            <a:r>
              <a:rPr sz="1897" spc="-35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values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0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Some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expressions return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l-value</a:t>
            </a:r>
            <a:endParaRPr sz="1897">
              <a:latin typeface="Calibri"/>
              <a:cs typeface="Calibri"/>
            </a:endParaRPr>
          </a:p>
          <a:p>
            <a:pPr marL="177623" marR="699845" indent="-166977">
              <a:lnSpc>
                <a:spcPct val="69800"/>
              </a:lnSpc>
              <a:spcBef>
                <a:spcPts val="728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L-value </a:t>
            </a:r>
            <a:r>
              <a:rPr sz="1897" spc="-13" dirty="0">
                <a:latin typeface="Calibri"/>
                <a:cs typeface="Calibri"/>
              </a:rPr>
              <a:t>persists beyond </a:t>
            </a:r>
            <a:r>
              <a:rPr sz="1897" spc="-4" dirty="0">
                <a:latin typeface="Calibri"/>
                <a:cs typeface="Calibri"/>
              </a:rPr>
              <a:t>the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expression</a:t>
            </a:r>
            <a:endParaRPr sz="1897">
              <a:latin typeface="Calibri"/>
              <a:cs typeface="Calibri"/>
            </a:endParaRPr>
          </a:p>
          <a:p>
            <a:pPr marL="177623" marR="4483" indent="-166977">
              <a:lnSpc>
                <a:spcPct val="69800"/>
              </a:lnSpc>
              <a:spcBef>
                <a:spcPts val="732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Functions </a:t>
            </a:r>
            <a:r>
              <a:rPr sz="1897" spc="-9" dirty="0">
                <a:latin typeface="Calibri"/>
                <a:cs typeface="Calibri"/>
              </a:rPr>
              <a:t>that </a:t>
            </a:r>
            <a:r>
              <a:rPr sz="1897" spc="-13" dirty="0">
                <a:latin typeface="Calibri"/>
                <a:cs typeface="Calibri"/>
              </a:rPr>
              <a:t>return </a:t>
            </a:r>
            <a:r>
              <a:rPr sz="1897" spc="-9" dirty="0">
                <a:latin typeface="Calibri"/>
                <a:cs typeface="Calibri"/>
              </a:rPr>
              <a:t>by </a:t>
            </a:r>
            <a:r>
              <a:rPr sz="1897" spc="-13" dirty="0">
                <a:latin typeface="Calibri"/>
                <a:cs typeface="Calibri"/>
              </a:rPr>
              <a:t>reference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return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l-value</a:t>
            </a:r>
            <a:endParaRPr sz="1897">
              <a:latin typeface="Calibri"/>
              <a:cs typeface="Calibri"/>
            </a:endParaRPr>
          </a:p>
          <a:p>
            <a:pPr marL="177623" marR="8965" indent="-166977">
              <a:lnSpc>
                <a:spcPct val="69800"/>
              </a:lnSpc>
              <a:spcBef>
                <a:spcPts val="728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8" dirty="0">
                <a:latin typeface="Calibri"/>
                <a:cs typeface="Calibri"/>
              </a:rPr>
              <a:t>Reference to </a:t>
            </a:r>
            <a:r>
              <a:rPr sz="1897" spc="-9" dirty="0">
                <a:latin typeface="Calibri"/>
                <a:cs typeface="Calibri"/>
              </a:rPr>
              <a:t>l-value </a:t>
            </a:r>
            <a:r>
              <a:rPr sz="1897" spc="-4" dirty="0">
                <a:latin typeface="Calibri"/>
                <a:cs typeface="Calibri"/>
              </a:rPr>
              <a:t>(called </a:t>
            </a:r>
            <a:r>
              <a:rPr sz="1897" spc="-9" dirty="0">
                <a:latin typeface="Calibri"/>
                <a:cs typeface="Calibri"/>
              </a:rPr>
              <a:t>l-value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reference)</a:t>
            </a:r>
            <a:endParaRPr sz="189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3194" y="2432131"/>
            <a:ext cx="3594287" cy="2937755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lnSpc>
                <a:spcPts val="2034"/>
              </a:lnSpc>
              <a:spcBef>
                <a:spcPts val="115"/>
              </a:spcBef>
            </a:pPr>
            <a:r>
              <a:rPr sz="1721" b="1" spc="4" dirty="0">
                <a:latin typeface="Calibri"/>
                <a:cs typeface="Calibri"/>
              </a:rPr>
              <a:t>R-value</a:t>
            </a:r>
            <a:endParaRPr sz="1721">
              <a:latin typeface="Calibri"/>
              <a:cs typeface="Calibri"/>
            </a:endParaRPr>
          </a:p>
          <a:p>
            <a:pPr marL="177623" indent="-166977">
              <a:lnSpc>
                <a:spcPts val="2246"/>
              </a:lnSpc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Does</a:t>
            </a:r>
            <a:r>
              <a:rPr sz="1897" spc="-31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not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have</a:t>
            </a:r>
            <a:r>
              <a:rPr sz="1897" spc="-35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dirty="0">
                <a:latin typeface="Calibri"/>
                <a:cs typeface="Calibri"/>
              </a:rPr>
              <a:t> name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0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R-value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is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temporary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value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35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Cannot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be</a:t>
            </a:r>
            <a:r>
              <a:rPr sz="1897" spc="-40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assigned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values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0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Some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expressions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return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r-value</a:t>
            </a:r>
            <a:endParaRPr sz="1897">
              <a:latin typeface="Calibri"/>
              <a:cs typeface="Calibri"/>
            </a:endParaRPr>
          </a:p>
          <a:p>
            <a:pPr marL="177623" marR="667906" indent="-166977">
              <a:lnSpc>
                <a:spcPct val="69800"/>
              </a:lnSpc>
              <a:spcBef>
                <a:spcPts val="728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Does </a:t>
            </a:r>
            <a:r>
              <a:rPr sz="1897" spc="-9" dirty="0">
                <a:latin typeface="Calibri"/>
                <a:cs typeface="Calibri"/>
              </a:rPr>
              <a:t>not </a:t>
            </a:r>
            <a:r>
              <a:rPr sz="1897" spc="-13" dirty="0">
                <a:latin typeface="Calibri"/>
                <a:cs typeface="Calibri"/>
              </a:rPr>
              <a:t>persist beyond </a:t>
            </a:r>
            <a:r>
              <a:rPr sz="1897" spc="-4" dirty="0">
                <a:latin typeface="Calibri"/>
                <a:cs typeface="Calibri"/>
              </a:rPr>
              <a:t>the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expression</a:t>
            </a:r>
            <a:endParaRPr sz="1897">
              <a:latin typeface="Calibri"/>
              <a:cs typeface="Calibri"/>
            </a:endParaRPr>
          </a:p>
          <a:p>
            <a:pPr marL="177623" marR="472913" indent="-166977">
              <a:lnSpc>
                <a:spcPct val="69800"/>
              </a:lnSpc>
              <a:spcBef>
                <a:spcPts val="732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Functions </a:t>
            </a:r>
            <a:r>
              <a:rPr sz="1897" spc="-9" dirty="0">
                <a:latin typeface="Calibri"/>
                <a:cs typeface="Calibri"/>
              </a:rPr>
              <a:t>that </a:t>
            </a:r>
            <a:r>
              <a:rPr sz="1897" spc="-13" dirty="0">
                <a:latin typeface="Calibri"/>
                <a:cs typeface="Calibri"/>
              </a:rPr>
              <a:t>return </a:t>
            </a:r>
            <a:r>
              <a:rPr sz="1897" spc="-9" dirty="0">
                <a:latin typeface="Calibri"/>
                <a:cs typeface="Calibri"/>
              </a:rPr>
              <a:t>by value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return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r-value</a:t>
            </a:r>
            <a:endParaRPr sz="1897">
              <a:latin typeface="Calibri"/>
              <a:cs typeface="Calibri"/>
            </a:endParaRPr>
          </a:p>
          <a:p>
            <a:pPr marL="177623" marR="4483" indent="-166977">
              <a:lnSpc>
                <a:spcPct val="69800"/>
              </a:lnSpc>
              <a:spcBef>
                <a:spcPts val="728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R-value </a:t>
            </a:r>
            <a:r>
              <a:rPr sz="1897" spc="-18" dirty="0">
                <a:latin typeface="Calibri"/>
                <a:cs typeface="Calibri"/>
              </a:rPr>
              <a:t>reference to </a:t>
            </a:r>
            <a:r>
              <a:rPr sz="1897" spc="-9" dirty="0">
                <a:latin typeface="Calibri"/>
                <a:cs typeface="Calibri"/>
              </a:rPr>
              <a:t>r-value </a:t>
            </a:r>
            <a:r>
              <a:rPr sz="1897" spc="-4" dirty="0">
                <a:latin typeface="Calibri"/>
                <a:cs typeface="Calibri"/>
              </a:rPr>
              <a:t>(called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r-value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reference)</a:t>
            </a:r>
            <a:endParaRPr sz="189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28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What is Modern C++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Encompasses features of C++11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Move semantics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Smart pointers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Automatic type inference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Threading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3762055488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86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02433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24" dirty="0"/>
              <a:t>R</a:t>
            </a:r>
            <a:r>
              <a:rPr sz="3177" spc="18" dirty="0"/>
              <a:t>-</a:t>
            </a:r>
            <a:r>
              <a:rPr sz="3177" spc="-309" dirty="0"/>
              <a:t>V</a:t>
            </a:r>
            <a:r>
              <a:rPr sz="3177" spc="-97" dirty="0"/>
              <a:t>a</a:t>
            </a:r>
            <a:r>
              <a:rPr sz="3177" spc="-79" dirty="0"/>
              <a:t>l</a:t>
            </a:r>
            <a:r>
              <a:rPr sz="3177" spc="-106" dirty="0"/>
              <a:t>u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159" dirty="0"/>
              <a:t>R</a:t>
            </a:r>
            <a:r>
              <a:rPr sz="3177" spc="-97" dirty="0"/>
              <a:t>e</a:t>
            </a:r>
            <a:r>
              <a:rPr sz="3177" spc="-141" dirty="0"/>
              <a:t>f</a:t>
            </a:r>
            <a:r>
              <a:rPr sz="3177" spc="-66" dirty="0"/>
              <a:t>e</a:t>
            </a:r>
            <a:r>
              <a:rPr sz="3177" spc="-75" dirty="0"/>
              <a:t>r</a:t>
            </a:r>
            <a:r>
              <a:rPr sz="3177" spc="-66" dirty="0"/>
              <a:t>e</a:t>
            </a:r>
            <a:r>
              <a:rPr sz="3177" spc="-71" dirty="0"/>
              <a:t>n</a:t>
            </a:r>
            <a:r>
              <a:rPr sz="3177" spc="13" dirty="0"/>
              <a:t>c</a:t>
            </a:r>
            <a:r>
              <a:rPr sz="3177" spc="-66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49" y="2195419"/>
            <a:ext cx="4690782" cy="176238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77623" indent="-166977">
              <a:spcBef>
                <a:spcPts val="8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reference</a:t>
            </a:r>
            <a:r>
              <a:rPr sz="1897" spc="-4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created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spc="-13" dirty="0">
                <a:latin typeface="Calibri"/>
                <a:cs typeface="Calibri"/>
              </a:rPr>
              <a:t> temporary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3" dirty="0">
                <a:latin typeface="Calibri"/>
                <a:cs typeface="Calibri"/>
              </a:rPr>
              <a:t>Represents</a:t>
            </a:r>
            <a:r>
              <a:rPr sz="1897" spc="-40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temporary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31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8" dirty="0">
                <a:latin typeface="Calibri"/>
                <a:cs typeface="Calibri"/>
              </a:rPr>
              <a:t>Created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with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&amp;&amp;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operator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Cannot</a:t>
            </a:r>
            <a:r>
              <a:rPr sz="1897" spc="-13" dirty="0">
                <a:latin typeface="Calibri"/>
                <a:cs typeface="Calibri"/>
              </a:rPr>
              <a:t> point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l-values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0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R-value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references</a:t>
            </a:r>
            <a:r>
              <a:rPr sz="1897" spc="-35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always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bind </a:t>
            </a:r>
            <a:r>
              <a:rPr sz="1897" spc="-9" dirty="0">
                <a:latin typeface="Calibri"/>
                <a:cs typeface="Calibri"/>
              </a:rPr>
              <a:t>to temporaries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9" dirty="0">
                <a:latin typeface="Calibri"/>
                <a:cs typeface="Calibri"/>
              </a:rPr>
              <a:t>L-value </a:t>
            </a:r>
            <a:r>
              <a:rPr sz="1897" spc="-18" dirty="0">
                <a:latin typeface="Calibri"/>
                <a:cs typeface="Calibri"/>
              </a:rPr>
              <a:t>references</a:t>
            </a:r>
            <a:r>
              <a:rPr sz="1897" spc="-35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always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bind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spc="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l-values</a:t>
            </a:r>
            <a:endParaRPr sz="189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5221" y="4255485"/>
            <a:ext cx="1995768" cy="88804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897" i="1" spc="-13" dirty="0">
                <a:latin typeface="Calibri"/>
                <a:cs typeface="Calibri"/>
              </a:rPr>
              <a:t>int</a:t>
            </a:r>
            <a:r>
              <a:rPr sz="1897" i="1" dirty="0">
                <a:latin typeface="Calibri"/>
                <a:cs typeface="Calibri"/>
              </a:rPr>
              <a:t> </a:t>
            </a:r>
            <a:r>
              <a:rPr sz="1897" i="1" spc="-9" dirty="0">
                <a:latin typeface="Calibri"/>
                <a:cs typeface="Calibri"/>
              </a:rPr>
              <a:t>&amp;&amp;r1</a:t>
            </a:r>
            <a:r>
              <a:rPr sz="1897" i="1" spc="-18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=</a:t>
            </a:r>
            <a:r>
              <a:rPr sz="1897" i="1" spc="-22" dirty="0">
                <a:latin typeface="Calibri"/>
                <a:cs typeface="Calibri"/>
              </a:rPr>
              <a:t> </a:t>
            </a:r>
            <a:r>
              <a:rPr sz="1897" i="1" dirty="0">
                <a:latin typeface="Calibri"/>
                <a:cs typeface="Calibri"/>
              </a:rPr>
              <a:t>10</a:t>
            </a:r>
            <a:r>
              <a:rPr sz="1897" i="1" spc="-18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;</a:t>
            </a:r>
            <a:endParaRPr sz="1897">
              <a:latin typeface="Calibri"/>
              <a:cs typeface="Calibri"/>
            </a:endParaRPr>
          </a:p>
          <a:p>
            <a:pPr marL="11206" marR="4483">
              <a:lnSpc>
                <a:spcPct val="101899"/>
              </a:lnSpc>
            </a:pPr>
            <a:r>
              <a:rPr sz="1897" i="1" spc="-13" dirty="0">
                <a:latin typeface="Calibri"/>
                <a:cs typeface="Calibri"/>
              </a:rPr>
              <a:t>int </a:t>
            </a:r>
            <a:r>
              <a:rPr sz="1897" i="1" spc="-9" dirty="0">
                <a:latin typeface="Calibri"/>
                <a:cs typeface="Calibri"/>
              </a:rPr>
              <a:t>&amp;&amp;r2 </a:t>
            </a:r>
            <a:r>
              <a:rPr sz="1897" i="1" spc="-4" dirty="0">
                <a:latin typeface="Calibri"/>
                <a:cs typeface="Calibri"/>
              </a:rPr>
              <a:t>= Add(5,8); </a:t>
            </a:r>
            <a:r>
              <a:rPr sz="1897" i="1" spc="-419" dirty="0">
                <a:latin typeface="Calibri"/>
                <a:cs typeface="Calibri"/>
              </a:rPr>
              <a:t> </a:t>
            </a:r>
            <a:r>
              <a:rPr sz="1897" i="1" spc="-13" dirty="0">
                <a:latin typeface="Calibri"/>
                <a:cs typeface="Calibri"/>
              </a:rPr>
              <a:t>int</a:t>
            </a:r>
            <a:r>
              <a:rPr sz="1897" i="1" spc="4" dirty="0">
                <a:latin typeface="Calibri"/>
                <a:cs typeface="Calibri"/>
              </a:rPr>
              <a:t> </a:t>
            </a:r>
            <a:r>
              <a:rPr sz="1897" i="1" spc="-9" dirty="0">
                <a:latin typeface="Calibri"/>
                <a:cs typeface="Calibri"/>
              </a:rPr>
              <a:t>&amp;&amp;r3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=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i="1" dirty="0">
                <a:latin typeface="Calibri"/>
                <a:cs typeface="Calibri"/>
              </a:rPr>
              <a:t>7+2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;</a:t>
            </a:r>
            <a:endParaRPr sz="189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63044" y="4255485"/>
            <a:ext cx="4096310" cy="88656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730662">
              <a:spcBef>
                <a:spcPts val="84"/>
              </a:spcBef>
            </a:pPr>
            <a:r>
              <a:rPr sz="1897" i="1" spc="-4" dirty="0">
                <a:latin typeface="Calibri"/>
                <a:cs typeface="Calibri"/>
              </a:rPr>
              <a:t>//R-value</a:t>
            </a:r>
            <a:r>
              <a:rPr sz="1897" i="1" spc="-13" dirty="0">
                <a:latin typeface="Calibri"/>
                <a:cs typeface="Calibri"/>
              </a:rPr>
              <a:t> reference</a:t>
            </a:r>
            <a:endParaRPr sz="1897">
              <a:latin typeface="Calibri"/>
              <a:cs typeface="Calibri"/>
            </a:endParaRPr>
          </a:p>
          <a:p>
            <a:pPr marL="675190">
              <a:spcBef>
                <a:spcPts val="44"/>
              </a:spcBef>
            </a:pPr>
            <a:r>
              <a:rPr sz="1897" i="1" spc="-18" dirty="0">
                <a:latin typeface="Calibri"/>
                <a:cs typeface="Calibri"/>
              </a:rPr>
              <a:t>//Add</a:t>
            </a:r>
            <a:r>
              <a:rPr sz="1897" i="1" spc="13" dirty="0">
                <a:latin typeface="Calibri"/>
                <a:cs typeface="Calibri"/>
              </a:rPr>
              <a:t> </a:t>
            </a:r>
            <a:r>
              <a:rPr sz="1897" i="1" spc="-9" dirty="0">
                <a:latin typeface="Calibri"/>
                <a:cs typeface="Calibri"/>
              </a:rPr>
              <a:t>returns</a:t>
            </a:r>
            <a:r>
              <a:rPr sz="1897" i="1" dirty="0">
                <a:latin typeface="Calibri"/>
                <a:cs typeface="Calibri"/>
              </a:rPr>
              <a:t> </a:t>
            </a:r>
            <a:r>
              <a:rPr sz="1897" i="1" spc="-18" dirty="0">
                <a:latin typeface="Calibri"/>
                <a:cs typeface="Calibri"/>
              </a:rPr>
              <a:t>by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value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i="1" spc="-9" dirty="0">
                <a:latin typeface="Calibri"/>
                <a:cs typeface="Calibri"/>
              </a:rPr>
              <a:t>(temporary)</a:t>
            </a:r>
            <a:endParaRPr sz="1897">
              <a:latin typeface="Calibri"/>
              <a:cs typeface="Calibri"/>
            </a:endParaRPr>
          </a:p>
          <a:p>
            <a:pPr marL="11206">
              <a:spcBef>
                <a:spcPts val="44"/>
              </a:spcBef>
            </a:pPr>
            <a:r>
              <a:rPr sz="1897" i="1" spc="-4" dirty="0">
                <a:latin typeface="Calibri"/>
                <a:cs typeface="Calibri"/>
              </a:rPr>
              <a:t>//Expression</a:t>
            </a:r>
            <a:r>
              <a:rPr sz="1897" i="1" spc="4" dirty="0">
                <a:latin typeface="Calibri"/>
                <a:cs typeface="Calibri"/>
              </a:rPr>
              <a:t> </a:t>
            </a:r>
            <a:r>
              <a:rPr sz="1897" i="1" spc="-9" dirty="0">
                <a:latin typeface="Calibri"/>
                <a:cs typeface="Calibri"/>
              </a:rPr>
              <a:t>return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a</a:t>
            </a:r>
            <a:r>
              <a:rPr sz="1897" i="1" spc="-13" dirty="0">
                <a:latin typeface="Calibri"/>
                <a:cs typeface="Calibri"/>
              </a:rPr>
              <a:t> </a:t>
            </a:r>
            <a:r>
              <a:rPr sz="1897" i="1" spc="-9" dirty="0">
                <a:latin typeface="Calibri"/>
                <a:cs typeface="Calibri"/>
              </a:rPr>
              <a:t>temporary</a:t>
            </a:r>
            <a:endParaRPr sz="189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2624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87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560111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7" dirty="0"/>
              <a:t>Copy</a:t>
            </a:r>
            <a:r>
              <a:rPr sz="3177" spc="-93" dirty="0"/>
              <a:t> &amp;</a:t>
            </a:r>
            <a:r>
              <a:rPr sz="3177" spc="-53" dirty="0"/>
              <a:t> </a:t>
            </a:r>
            <a:r>
              <a:rPr sz="3177" spc="-93" dirty="0"/>
              <a:t>Move</a:t>
            </a:r>
            <a:r>
              <a:rPr sz="3177" spc="-71" dirty="0"/>
              <a:t> Semantics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5996268" cy="1893128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Copy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implemented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copy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constructor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Copy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object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state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 </a:t>
            </a:r>
            <a:r>
              <a:rPr sz="2030" spc="-9" dirty="0">
                <a:latin typeface="Calibri"/>
                <a:cs typeface="Calibri"/>
              </a:rPr>
              <a:t>created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8" dirty="0">
                <a:latin typeface="Calibri"/>
                <a:cs typeface="Calibri"/>
              </a:rPr>
              <a:t>Wasteful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case copy</a:t>
            </a:r>
            <a:r>
              <a:rPr sz="2030" spc="4" dirty="0">
                <a:latin typeface="Calibri"/>
                <a:cs typeface="Calibri"/>
              </a:rPr>
              <a:t> 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created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from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temporary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Instead,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state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moved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from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source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object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Implemented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move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semantics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7964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15214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7" dirty="0"/>
              <a:t>Copy</a:t>
            </a:r>
            <a:r>
              <a:rPr sz="3177" spc="-119" dirty="0"/>
              <a:t> </a:t>
            </a:r>
            <a:r>
              <a:rPr sz="3177" spc="-66" dirty="0"/>
              <a:t>Semantics</a:t>
            </a:r>
            <a:endParaRPr sz="3177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01514" y="2637640"/>
          <a:ext cx="881903" cy="846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47065" marB="0">
                    <a:solidFill>
                      <a:srgbClr val="5482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9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43" marB="0">
                    <a:solidFill>
                      <a:srgbClr val="70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ptr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solidFill>
                      <a:srgbClr val="70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27544" y="3014158"/>
          <a:ext cx="1387847" cy="465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633"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0x100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C45911"/>
                    </a:solidFill>
                  </a:tcPr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ED7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33"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0x104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C45911"/>
                    </a:solidFill>
                  </a:tcPr>
                </a:tc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ED7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583641" y="3321423"/>
            <a:ext cx="1648946" cy="93009"/>
          </a:xfrm>
          <a:custGeom>
            <a:avLst/>
            <a:gdLst/>
            <a:ahLst/>
            <a:cxnLst/>
            <a:rect l="l" t="t" r="r" b="b"/>
            <a:pathLst>
              <a:path w="1868804" h="105410">
                <a:moveTo>
                  <a:pt x="1763268" y="105156"/>
                </a:moveTo>
                <a:lnTo>
                  <a:pt x="1763268" y="0"/>
                </a:lnTo>
                <a:lnTo>
                  <a:pt x="1852959" y="44196"/>
                </a:lnTo>
                <a:lnTo>
                  <a:pt x="1773936" y="44196"/>
                </a:lnTo>
                <a:lnTo>
                  <a:pt x="1773936" y="59436"/>
                </a:lnTo>
                <a:lnTo>
                  <a:pt x="1853401" y="59436"/>
                </a:lnTo>
                <a:lnTo>
                  <a:pt x="1763268" y="105156"/>
                </a:lnTo>
                <a:close/>
              </a:path>
              <a:path w="1868804" h="105410">
                <a:moveTo>
                  <a:pt x="1763268" y="59436"/>
                </a:moveTo>
                <a:lnTo>
                  <a:pt x="0" y="59436"/>
                </a:lnTo>
                <a:lnTo>
                  <a:pt x="0" y="44196"/>
                </a:lnTo>
                <a:lnTo>
                  <a:pt x="1763268" y="44196"/>
                </a:lnTo>
                <a:lnTo>
                  <a:pt x="1763268" y="59436"/>
                </a:lnTo>
                <a:close/>
              </a:path>
              <a:path w="1868804" h="105410">
                <a:moveTo>
                  <a:pt x="1853401" y="59436"/>
                </a:moveTo>
                <a:lnTo>
                  <a:pt x="1773936" y="59436"/>
                </a:lnTo>
                <a:lnTo>
                  <a:pt x="1773936" y="44196"/>
                </a:lnTo>
                <a:lnTo>
                  <a:pt x="1852959" y="44196"/>
                </a:lnTo>
                <a:lnTo>
                  <a:pt x="1868424" y="51816"/>
                </a:lnTo>
                <a:lnTo>
                  <a:pt x="1853401" y="5943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701514" y="3904353"/>
          <a:ext cx="881903" cy="846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7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48185" marB="0">
                    <a:solidFill>
                      <a:srgbClr val="5482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9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43" marB="0">
                    <a:solidFill>
                      <a:srgbClr val="70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ptr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solidFill>
                      <a:srgbClr val="70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99305" y="4280872"/>
          <a:ext cx="1387847" cy="465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633"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0x200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C459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ED7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34"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0x204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C459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ED7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583640" y="4588136"/>
            <a:ext cx="1620371" cy="93009"/>
          </a:xfrm>
          <a:custGeom>
            <a:avLst/>
            <a:gdLst/>
            <a:ahLst/>
            <a:cxnLst/>
            <a:rect l="l" t="t" r="r" b="b"/>
            <a:pathLst>
              <a:path w="1836420" h="105410">
                <a:moveTo>
                  <a:pt x="1731264" y="105156"/>
                </a:moveTo>
                <a:lnTo>
                  <a:pt x="1731264" y="0"/>
                </a:lnTo>
                <a:lnTo>
                  <a:pt x="1818393" y="44196"/>
                </a:lnTo>
                <a:lnTo>
                  <a:pt x="1741932" y="44196"/>
                </a:lnTo>
                <a:lnTo>
                  <a:pt x="1741932" y="60960"/>
                </a:lnTo>
                <a:lnTo>
                  <a:pt x="1820955" y="60960"/>
                </a:lnTo>
                <a:lnTo>
                  <a:pt x="1731264" y="105156"/>
                </a:lnTo>
                <a:close/>
              </a:path>
              <a:path w="1836420" h="105410">
                <a:moveTo>
                  <a:pt x="1731264" y="60960"/>
                </a:moveTo>
                <a:lnTo>
                  <a:pt x="0" y="60960"/>
                </a:lnTo>
                <a:lnTo>
                  <a:pt x="0" y="44196"/>
                </a:lnTo>
                <a:lnTo>
                  <a:pt x="1731264" y="44196"/>
                </a:lnTo>
                <a:lnTo>
                  <a:pt x="1731264" y="60960"/>
                </a:lnTo>
                <a:close/>
              </a:path>
              <a:path w="1836420" h="105410">
                <a:moveTo>
                  <a:pt x="1820955" y="60960"/>
                </a:moveTo>
                <a:lnTo>
                  <a:pt x="1741932" y="60960"/>
                </a:lnTo>
                <a:lnTo>
                  <a:pt x="1741932" y="44196"/>
                </a:lnTo>
                <a:lnTo>
                  <a:pt x="1818393" y="44196"/>
                </a:lnTo>
                <a:lnTo>
                  <a:pt x="1836420" y="53340"/>
                </a:lnTo>
                <a:lnTo>
                  <a:pt x="1820955" y="609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88</a:t>
            </a:r>
            <a:endParaRPr sz="8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0504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12484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19" dirty="0"/>
              <a:t>M</a:t>
            </a:r>
            <a:r>
              <a:rPr sz="3177" spc="-75" dirty="0"/>
              <a:t>o</a:t>
            </a:r>
            <a:r>
              <a:rPr sz="3177" spc="-128" dirty="0"/>
              <a:t>v</a:t>
            </a:r>
            <a:r>
              <a:rPr sz="3177" spc="-18" dirty="0"/>
              <a:t>e</a:t>
            </a:r>
            <a:r>
              <a:rPr sz="3177" spc="-93" dirty="0"/>
              <a:t> </a:t>
            </a:r>
            <a:r>
              <a:rPr sz="3177" spc="-62" dirty="0"/>
              <a:t>S</a:t>
            </a:r>
            <a:r>
              <a:rPr sz="3177" spc="-35" dirty="0"/>
              <a:t>e</a:t>
            </a:r>
            <a:r>
              <a:rPr sz="3177" spc="-119" dirty="0"/>
              <a:t>m</a:t>
            </a:r>
            <a:r>
              <a:rPr sz="3177" spc="-97" dirty="0"/>
              <a:t>a</a:t>
            </a:r>
            <a:r>
              <a:rPr sz="3177" spc="-106" dirty="0"/>
              <a:t>n</a:t>
            </a:r>
            <a:r>
              <a:rPr sz="3177" spc="-44" dirty="0"/>
              <a:t>t</a:t>
            </a:r>
            <a:r>
              <a:rPr sz="3177" spc="-110" dirty="0"/>
              <a:t>i</a:t>
            </a:r>
            <a:r>
              <a:rPr sz="3177" spc="13" dirty="0"/>
              <a:t>c</a:t>
            </a:r>
            <a:r>
              <a:rPr sz="3177" spc="-26" dirty="0"/>
              <a:t>s</a:t>
            </a:r>
            <a:endParaRPr sz="3177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08237" y="2651087"/>
          <a:ext cx="883583" cy="846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7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48185" marB="0">
                    <a:solidFill>
                      <a:srgbClr val="5482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9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43" marB="0">
                    <a:solidFill>
                      <a:srgbClr val="70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ptr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solidFill>
                      <a:srgbClr val="70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06028" y="3027605"/>
          <a:ext cx="1387847" cy="465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634"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0x100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C459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ED7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33"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0x104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C459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AE5921"/>
                      </a:solidFill>
                      <a:prstDash val="solid"/>
                    </a:lnL>
                    <a:lnR w="12700">
                      <a:solidFill>
                        <a:srgbClr val="AE5921"/>
                      </a:solidFill>
                      <a:prstDash val="solid"/>
                    </a:lnR>
                    <a:lnT w="12700">
                      <a:solidFill>
                        <a:srgbClr val="AE5921"/>
                      </a:solidFill>
                      <a:prstDash val="solid"/>
                    </a:lnT>
                    <a:lnB w="12700">
                      <a:solidFill>
                        <a:srgbClr val="AE5921"/>
                      </a:solidFill>
                      <a:prstDash val="solid"/>
                    </a:lnB>
                    <a:solidFill>
                      <a:srgbClr val="ED7C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591709" y="3334871"/>
            <a:ext cx="1619250" cy="93009"/>
          </a:xfrm>
          <a:custGeom>
            <a:avLst/>
            <a:gdLst/>
            <a:ahLst/>
            <a:cxnLst/>
            <a:rect l="l" t="t" r="r" b="b"/>
            <a:pathLst>
              <a:path w="1835150" h="105410">
                <a:moveTo>
                  <a:pt x="1729740" y="105156"/>
                </a:moveTo>
                <a:lnTo>
                  <a:pt x="1729740" y="0"/>
                </a:lnTo>
                <a:lnTo>
                  <a:pt x="1816869" y="44196"/>
                </a:lnTo>
                <a:lnTo>
                  <a:pt x="1740408" y="44196"/>
                </a:lnTo>
                <a:lnTo>
                  <a:pt x="1740408" y="60960"/>
                </a:lnTo>
                <a:lnTo>
                  <a:pt x="1819431" y="60960"/>
                </a:lnTo>
                <a:lnTo>
                  <a:pt x="1729740" y="105156"/>
                </a:lnTo>
                <a:close/>
              </a:path>
              <a:path w="1835150" h="105410">
                <a:moveTo>
                  <a:pt x="1729740" y="60960"/>
                </a:moveTo>
                <a:lnTo>
                  <a:pt x="0" y="60960"/>
                </a:lnTo>
                <a:lnTo>
                  <a:pt x="0" y="44196"/>
                </a:lnTo>
                <a:lnTo>
                  <a:pt x="1729740" y="44196"/>
                </a:lnTo>
                <a:lnTo>
                  <a:pt x="1729740" y="60960"/>
                </a:lnTo>
                <a:close/>
              </a:path>
              <a:path w="1835150" h="105410">
                <a:moveTo>
                  <a:pt x="1819431" y="60960"/>
                </a:moveTo>
                <a:lnTo>
                  <a:pt x="1740408" y="60960"/>
                </a:lnTo>
                <a:lnTo>
                  <a:pt x="1740408" y="44196"/>
                </a:lnTo>
                <a:lnTo>
                  <a:pt x="1816869" y="44196"/>
                </a:lnTo>
                <a:lnTo>
                  <a:pt x="1834896" y="53340"/>
                </a:lnTo>
                <a:lnTo>
                  <a:pt x="1819431" y="609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708237" y="3917800"/>
          <a:ext cx="883583" cy="846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7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48185" marB="0">
                    <a:solidFill>
                      <a:srgbClr val="5482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9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482" marB="0">
                    <a:solidFill>
                      <a:srgbClr val="70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ptr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solidFill>
                      <a:srgbClr val="70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586319" y="2212041"/>
            <a:ext cx="1624853" cy="2442322"/>
          </a:xfrm>
          <a:custGeom>
            <a:avLst/>
            <a:gdLst/>
            <a:ahLst/>
            <a:cxnLst/>
            <a:rect l="l" t="t" r="r" b="b"/>
            <a:pathLst>
              <a:path w="1841500" h="2767965">
                <a:moveTo>
                  <a:pt x="1841004" y="1325892"/>
                </a:moveTo>
                <a:lnTo>
                  <a:pt x="1726704" y="1348740"/>
                </a:lnTo>
                <a:lnTo>
                  <a:pt x="1753958" y="1383792"/>
                </a:lnTo>
                <a:lnTo>
                  <a:pt x="0" y="2755404"/>
                </a:lnTo>
                <a:lnTo>
                  <a:pt x="10668" y="2767596"/>
                </a:lnTo>
                <a:lnTo>
                  <a:pt x="1763890" y="1396568"/>
                </a:lnTo>
                <a:lnTo>
                  <a:pt x="1790712" y="1431036"/>
                </a:lnTo>
                <a:lnTo>
                  <a:pt x="1816214" y="1377708"/>
                </a:lnTo>
                <a:lnTo>
                  <a:pt x="1841004" y="1325892"/>
                </a:lnTo>
                <a:close/>
              </a:path>
              <a:path w="1841500" h="2767965">
                <a:moveTo>
                  <a:pt x="1841004" y="0"/>
                </a:moveTo>
                <a:lnTo>
                  <a:pt x="1725180" y="18288"/>
                </a:lnTo>
                <a:lnTo>
                  <a:pt x="1751444" y="55079"/>
                </a:lnTo>
                <a:lnTo>
                  <a:pt x="1524" y="1312164"/>
                </a:lnTo>
                <a:lnTo>
                  <a:pt x="10668" y="1324356"/>
                </a:lnTo>
                <a:lnTo>
                  <a:pt x="1760308" y="67475"/>
                </a:lnTo>
                <a:lnTo>
                  <a:pt x="1786128" y="103632"/>
                </a:lnTo>
                <a:lnTo>
                  <a:pt x="1815185" y="48768"/>
                </a:lnTo>
                <a:lnTo>
                  <a:pt x="184100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5210736" y="2096397"/>
            <a:ext cx="665629" cy="204769"/>
          </a:xfrm>
          <a:prstGeom prst="rect">
            <a:avLst/>
          </a:prstGeom>
          <a:solidFill>
            <a:srgbClr val="C45911"/>
          </a:solidFill>
          <a:ln w="10667">
            <a:solidFill>
              <a:srgbClr val="AE5921"/>
            </a:solidFill>
          </a:ln>
        </p:spPr>
        <p:txBody>
          <a:bodyPr vert="horz" wrap="square" lIns="0" tIns="7844" rIns="0" bIns="0" rtlCol="0">
            <a:spAutoFit/>
          </a:bodyPr>
          <a:lstStyle/>
          <a:p>
            <a:pPr marL="237577">
              <a:spcBef>
                <a:spcPts val="62"/>
              </a:spcBef>
            </a:pP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0x0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76365" y="2096397"/>
            <a:ext cx="722219" cy="233082"/>
          </a:xfrm>
          <a:custGeom>
            <a:avLst/>
            <a:gdLst/>
            <a:ahLst/>
            <a:cxnLst/>
            <a:rect l="l" t="t" r="r" b="b"/>
            <a:pathLst>
              <a:path w="818515" h="264160">
                <a:moveTo>
                  <a:pt x="818387" y="263651"/>
                </a:moveTo>
                <a:lnTo>
                  <a:pt x="0" y="263651"/>
                </a:lnTo>
                <a:lnTo>
                  <a:pt x="0" y="0"/>
                </a:lnTo>
                <a:lnTo>
                  <a:pt x="818387" y="0"/>
                </a:lnTo>
                <a:lnTo>
                  <a:pt x="818387" y="263651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5876365" y="2096397"/>
            <a:ext cx="722219" cy="204769"/>
          </a:xfrm>
          <a:prstGeom prst="rect">
            <a:avLst/>
          </a:prstGeom>
          <a:ln w="10667">
            <a:solidFill>
              <a:srgbClr val="AE5921"/>
            </a:solidFill>
          </a:ln>
        </p:spPr>
        <p:txBody>
          <a:bodyPr vert="horz" wrap="square" lIns="0" tIns="7844" rIns="0" bIns="0" rtlCol="0">
            <a:spAutoFit/>
          </a:bodyPr>
          <a:lstStyle/>
          <a:p>
            <a:pPr algn="ctr">
              <a:spcBef>
                <a:spcPts val="62"/>
              </a:spcBef>
            </a:pPr>
            <a:r>
              <a:rPr sz="1279" spc="22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89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97377" y="2456290"/>
            <a:ext cx="221727" cy="393887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1206">
              <a:lnSpc>
                <a:spcPts val="1743"/>
              </a:lnSpc>
            </a:pPr>
            <a:r>
              <a:rPr sz="1721" spc="4" dirty="0">
                <a:latin typeface="Calibri"/>
                <a:cs typeface="Calibri"/>
              </a:rPr>
              <a:t>.</a:t>
            </a:r>
            <a:r>
              <a:rPr sz="1721" spc="-40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.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.</a:t>
            </a:r>
            <a:r>
              <a:rPr sz="1721" spc="-35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.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129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36151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90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61756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Rule</a:t>
            </a:r>
            <a:r>
              <a:rPr sz="3177" spc="-97" dirty="0"/>
              <a:t> </a:t>
            </a:r>
            <a:r>
              <a:rPr sz="3177" spc="-75" dirty="0"/>
              <a:t>Of</a:t>
            </a:r>
            <a:r>
              <a:rPr sz="3177" spc="-49" dirty="0"/>
              <a:t> </a:t>
            </a:r>
            <a:r>
              <a:rPr sz="3177" spc="13" dirty="0"/>
              <a:t>5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5" y="2230385"/>
            <a:ext cx="6519581" cy="2319903"/>
          </a:xfrm>
          <a:prstGeom prst="rect">
            <a:avLst/>
          </a:prstGeom>
        </p:spPr>
        <p:txBody>
          <a:bodyPr vert="horz" wrap="square" lIns="0" tIns="52107" rIns="0" bIns="0" rtlCol="0">
            <a:spAutoFit/>
          </a:bodyPr>
          <a:lstStyle/>
          <a:p>
            <a:pPr marL="177623" marR="4483" indent="-166977">
              <a:lnSpc>
                <a:spcPts val="2506"/>
              </a:lnSpc>
              <a:spcBef>
                <a:spcPts val="410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All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should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defined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if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user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implements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any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of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following</a:t>
            </a:r>
            <a:endParaRPr sz="2338">
              <a:latin typeface="Calibri"/>
              <a:cs typeface="Calibri"/>
            </a:endParaRPr>
          </a:p>
          <a:p>
            <a:pPr marL="509895" lvl="1" indent="-165856">
              <a:spcBef>
                <a:spcPts val="119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dirty="0">
                <a:latin typeface="Calibri"/>
                <a:cs typeface="Calibri"/>
              </a:rPr>
              <a:t>Destructor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28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dirty="0">
                <a:latin typeface="Calibri"/>
                <a:cs typeface="Calibri"/>
              </a:rPr>
              <a:t>Copy</a:t>
            </a:r>
            <a:r>
              <a:rPr sz="2030" spc="-4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constructor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28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dirty="0">
                <a:latin typeface="Calibri"/>
                <a:cs typeface="Calibri"/>
              </a:rPr>
              <a:t>Copy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assignment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28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spc="-4" dirty="0">
                <a:latin typeface="Calibri"/>
                <a:cs typeface="Calibri"/>
              </a:rPr>
              <a:t>Move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constructor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37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spc="-4" dirty="0">
                <a:latin typeface="Calibri"/>
                <a:cs typeface="Calibri"/>
              </a:rPr>
              <a:t>Move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assignment </a:t>
            </a:r>
            <a:r>
              <a:rPr sz="2030" spc="-9" dirty="0">
                <a:latin typeface="Calibri"/>
                <a:cs typeface="Calibri"/>
              </a:rPr>
              <a:t>operator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197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333621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1" dirty="0"/>
              <a:t>Rule</a:t>
            </a:r>
            <a:r>
              <a:rPr sz="3177" spc="-97" dirty="0"/>
              <a:t> </a:t>
            </a:r>
            <a:r>
              <a:rPr sz="3177" spc="-49" dirty="0"/>
              <a:t>of</a:t>
            </a:r>
            <a:r>
              <a:rPr sz="3177" spc="-110" dirty="0"/>
              <a:t> </a:t>
            </a:r>
            <a:r>
              <a:rPr sz="3177" spc="13" dirty="0"/>
              <a:t>0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235835"/>
            <a:ext cx="7529232" cy="2308603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If</a:t>
            </a:r>
            <a:r>
              <a:rPr sz="2030" spc="4" dirty="0">
                <a:latin typeface="Calibri"/>
                <a:cs typeface="Calibri"/>
              </a:rPr>
              <a:t> a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class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does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have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ownership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semantics,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then </a:t>
            </a:r>
            <a:r>
              <a:rPr sz="2030" dirty="0">
                <a:latin typeface="Calibri"/>
                <a:cs typeface="Calibri"/>
              </a:rPr>
              <a:t>do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provide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any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defined function </a:t>
            </a:r>
            <a:r>
              <a:rPr sz="2030" spc="-9" dirty="0">
                <a:latin typeface="Calibri"/>
                <a:cs typeface="Calibri"/>
              </a:rPr>
              <a:t>from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rule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5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 </a:t>
            </a:r>
            <a:r>
              <a:rPr sz="2030" dirty="0">
                <a:latin typeface="Calibri"/>
                <a:cs typeface="Calibri"/>
              </a:rPr>
              <a:t>called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“rule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0”</a:t>
            </a:r>
            <a:endParaRPr sz="2030">
              <a:latin typeface="Calibri"/>
              <a:cs typeface="Calibri"/>
            </a:endParaRPr>
          </a:p>
          <a:p>
            <a:pPr marL="177623" marR="502611" indent="-166977">
              <a:lnSpc>
                <a:spcPts val="2206"/>
              </a:lnSpc>
              <a:spcBef>
                <a:spcPts val="75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This </a:t>
            </a:r>
            <a:r>
              <a:rPr sz="2030" spc="-13" dirty="0">
                <a:latin typeface="Calibri"/>
                <a:cs typeface="Calibri"/>
              </a:rPr>
              <a:t>way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dirty="0">
                <a:latin typeface="Calibri"/>
                <a:cs typeface="Calibri"/>
              </a:rPr>
              <a:t>compiler will </a:t>
            </a:r>
            <a:r>
              <a:rPr sz="2030" spc="-4" dirty="0">
                <a:latin typeface="Calibri"/>
                <a:cs typeface="Calibri"/>
              </a:rPr>
              <a:t>automatically </a:t>
            </a:r>
            <a:r>
              <a:rPr sz="2030" spc="-9" dirty="0">
                <a:latin typeface="Calibri"/>
                <a:cs typeface="Calibri"/>
              </a:rPr>
              <a:t>synthesize </a:t>
            </a:r>
            <a:r>
              <a:rPr sz="2030" spc="4" dirty="0">
                <a:latin typeface="Calibri"/>
                <a:cs typeface="Calibri"/>
              </a:rPr>
              <a:t>the </a:t>
            </a:r>
            <a:r>
              <a:rPr sz="2030" dirty="0">
                <a:latin typeface="Calibri"/>
                <a:cs typeface="Calibri"/>
              </a:rPr>
              <a:t>necessary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endParaRPr sz="2030">
              <a:latin typeface="Calibri"/>
              <a:cs typeface="Calibri"/>
            </a:endParaRPr>
          </a:p>
          <a:p>
            <a:pPr marL="177623" marR="856175" indent="-166977">
              <a:lnSpc>
                <a:spcPts val="2206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Providing </a:t>
            </a:r>
            <a:r>
              <a:rPr sz="2030" dirty="0">
                <a:latin typeface="Calibri"/>
                <a:cs typeface="Calibri"/>
              </a:rPr>
              <a:t>user-defined </a:t>
            </a:r>
            <a:r>
              <a:rPr sz="2030" spc="-4" dirty="0">
                <a:latin typeface="Calibri"/>
                <a:cs typeface="Calibri"/>
              </a:rPr>
              <a:t>implementation </a:t>
            </a:r>
            <a:r>
              <a:rPr sz="2030" spc="4" dirty="0">
                <a:latin typeface="Calibri"/>
                <a:cs typeface="Calibri"/>
              </a:rPr>
              <a:t>of some </a:t>
            </a:r>
            <a:r>
              <a:rPr sz="2030" dirty="0">
                <a:latin typeface="Calibri"/>
                <a:cs typeface="Calibri"/>
              </a:rPr>
              <a:t>functions will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prevent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compiler</a:t>
            </a:r>
            <a:r>
              <a:rPr sz="2030" spc="-9" dirty="0">
                <a:latin typeface="Calibri"/>
                <a:cs typeface="Calibri"/>
              </a:rPr>
              <a:t> from </a:t>
            </a:r>
            <a:r>
              <a:rPr sz="2030" spc="-4" dirty="0">
                <a:latin typeface="Calibri"/>
                <a:cs typeface="Calibri"/>
              </a:rPr>
              <a:t>synthesizing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others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54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672652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9" dirty="0"/>
              <a:t>Automatic</a:t>
            </a:r>
            <a:r>
              <a:rPr sz="3177" spc="-71" dirty="0"/>
              <a:t> </a:t>
            </a:r>
            <a:r>
              <a:rPr sz="3177" spc="-79" dirty="0"/>
              <a:t>Synthesis</a:t>
            </a:r>
            <a:r>
              <a:rPr sz="3177" spc="-75" dirty="0"/>
              <a:t> </a:t>
            </a:r>
            <a:r>
              <a:rPr sz="3177" spc="-49" dirty="0"/>
              <a:t>of</a:t>
            </a:r>
            <a:r>
              <a:rPr sz="3177" spc="-84" dirty="0"/>
              <a:t> </a:t>
            </a:r>
            <a:r>
              <a:rPr sz="3177" spc="-53" dirty="0"/>
              <a:t>Functions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584" y="2230385"/>
            <a:ext cx="7338732" cy="2476356"/>
          </a:xfrm>
          <a:prstGeom prst="rect">
            <a:avLst/>
          </a:prstGeom>
        </p:spPr>
        <p:txBody>
          <a:bodyPr vert="horz" wrap="square" lIns="0" tIns="52107" rIns="0" bIns="0" rtlCol="0">
            <a:spAutoFit/>
          </a:bodyPr>
          <a:lstStyle/>
          <a:p>
            <a:pPr marL="177623" marR="195553" indent="-166977">
              <a:lnSpc>
                <a:spcPts val="2506"/>
              </a:lnSpc>
              <a:spcBef>
                <a:spcPts val="410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Compiler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will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synthesize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five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functions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only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if</a:t>
            </a:r>
            <a:r>
              <a:rPr sz="2338" spc="-4" dirty="0">
                <a:latin typeface="Calibri"/>
                <a:cs typeface="Calibri"/>
              </a:rPr>
              <a:t> no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other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user-defined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implementation</a:t>
            </a:r>
            <a:r>
              <a:rPr sz="2338" spc="40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exists</a:t>
            </a:r>
            <a:endParaRPr sz="2338">
              <a:latin typeface="Calibri"/>
              <a:cs typeface="Calibri"/>
            </a:endParaRPr>
          </a:p>
          <a:p>
            <a:pPr marL="177623" marR="4483" indent="-166977">
              <a:lnSpc>
                <a:spcPts val="2524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If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any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five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implemented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by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4" dirty="0">
                <a:latin typeface="Calibri"/>
                <a:cs typeface="Calibri"/>
              </a:rPr>
              <a:t>user,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then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move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operations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will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become deleted</a:t>
            </a:r>
            <a:endParaRPr sz="2338">
              <a:latin typeface="Calibri"/>
              <a:cs typeface="Calibri"/>
            </a:endParaRPr>
          </a:p>
          <a:p>
            <a:pPr marL="177623" marR="23534" indent="-166977">
              <a:lnSpc>
                <a:spcPts val="2524"/>
              </a:lnSpc>
              <a:spcBef>
                <a:spcPts val="71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If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any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move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operations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are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implemented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by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49" dirty="0">
                <a:latin typeface="Calibri"/>
                <a:cs typeface="Calibri"/>
              </a:rPr>
              <a:t>user, </a:t>
            </a:r>
            <a:r>
              <a:rPr sz="2338" spc="-51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then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18" dirty="0">
                <a:latin typeface="Calibri"/>
                <a:cs typeface="Calibri"/>
              </a:rPr>
              <a:t> copy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operations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&amp;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i="1" spc="-9" dirty="0">
                <a:latin typeface="Calibri"/>
                <a:cs typeface="Calibri"/>
              </a:rPr>
              <a:t>other </a:t>
            </a:r>
            <a:r>
              <a:rPr sz="2338" spc="-18" dirty="0">
                <a:latin typeface="Calibri"/>
                <a:cs typeface="Calibri"/>
              </a:rPr>
              <a:t>move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operation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will</a:t>
            </a:r>
            <a:r>
              <a:rPr sz="2338" spc="31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 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deleted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7882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94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911796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01" dirty="0"/>
              <a:t>O</a:t>
            </a:r>
            <a:r>
              <a:rPr sz="3177" spc="-71" dirty="0"/>
              <a:t>p</a:t>
            </a:r>
            <a:r>
              <a:rPr sz="3177" spc="-35" dirty="0"/>
              <a:t>e</a:t>
            </a:r>
            <a:r>
              <a:rPr sz="3177" spc="-106" dirty="0"/>
              <a:t>r</a:t>
            </a:r>
            <a:r>
              <a:rPr sz="3177" spc="-132" dirty="0"/>
              <a:t>a</a:t>
            </a:r>
            <a:r>
              <a:rPr sz="3177" spc="-79" dirty="0"/>
              <a:t>t</a:t>
            </a:r>
            <a:r>
              <a:rPr sz="3177" spc="-75" dirty="0"/>
              <a:t>o</a:t>
            </a:r>
            <a:r>
              <a:rPr sz="3177" spc="-26" dirty="0"/>
              <a:t>r</a:t>
            </a:r>
            <a:r>
              <a:rPr sz="3177" spc="-62" dirty="0"/>
              <a:t> </a:t>
            </a:r>
            <a:r>
              <a:rPr sz="3177" spc="-101" dirty="0"/>
              <a:t>O</a:t>
            </a:r>
            <a:r>
              <a:rPr sz="3177" spc="-159" dirty="0"/>
              <a:t>v</a:t>
            </a:r>
            <a:r>
              <a:rPr sz="3177" spc="-35" dirty="0"/>
              <a:t>e</a:t>
            </a:r>
            <a:r>
              <a:rPr sz="3177" spc="-44" dirty="0"/>
              <a:t>r</a:t>
            </a:r>
            <a:r>
              <a:rPr sz="3177" spc="-79" dirty="0"/>
              <a:t>l</a:t>
            </a:r>
            <a:r>
              <a:rPr sz="3177" spc="-75" dirty="0"/>
              <a:t>o</a:t>
            </a:r>
            <a:r>
              <a:rPr sz="3177" spc="-97" dirty="0"/>
              <a:t>a</a:t>
            </a:r>
            <a:r>
              <a:rPr sz="3177" spc="-71" dirty="0"/>
              <a:t>d</a:t>
            </a:r>
            <a:r>
              <a:rPr sz="3177" spc="-110" dirty="0"/>
              <a:t>i</a:t>
            </a:r>
            <a:r>
              <a:rPr sz="3177" spc="-71" dirty="0"/>
              <a:t>n</a:t>
            </a:r>
            <a:r>
              <a:rPr sz="3177" spc="-4" dirty="0"/>
              <a:t>g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9" y="2174831"/>
            <a:ext cx="7074834" cy="2633330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Custom implementation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spc="-4" dirty="0">
                <a:latin typeface="Calibri"/>
                <a:cs typeface="Calibri"/>
              </a:rPr>
              <a:t> primitive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Allows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usage</a:t>
            </a:r>
            <a:r>
              <a:rPr sz="2030" spc="4" dirty="0">
                <a:latin typeface="Calibri"/>
                <a:cs typeface="Calibri"/>
              </a:rPr>
              <a:t> of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user-defined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objects</a:t>
            </a:r>
            <a:r>
              <a:rPr sz="2030" spc="-9" dirty="0">
                <a:latin typeface="Calibri"/>
                <a:cs typeface="Calibri"/>
              </a:rPr>
              <a:t> in</a:t>
            </a:r>
            <a:r>
              <a:rPr sz="2030" spc="2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mathematical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expressions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Overloaded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but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provide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-9" dirty="0">
                <a:latin typeface="Calibri"/>
                <a:cs typeface="Calibri"/>
              </a:rPr>
              <a:t> convenient</a:t>
            </a:r>
            <a:r>
              <a:rPr sz="2030" dirty="0">
                <a:latin typeface="Calibri"/>
                <a:cs typeface="Calibri"/>
              </a:rPr>
              <a:t> notation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Implemented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 </a:t>
            </a:r>
            <a:r>
              <a:rPr sz="2030" dirty="0">
                <a:latin typeface="Calibri"/>
                <a:cs typeface="Calibri"/>
              </a:rPr>
              <a:t>member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global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functions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Require</a:t>
            </a:r>
            <a:r>
              <a:rPr sz="2030" spc="-4" dirty="0">
                <a:latin typeface="Calibri"/>
                <a:cs typeface="Calibri"/>
              </a:rPr>
              <a:t> usage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 </a:t>
            </a:r>
            <a:r>
              <a:rPr sz="2030" spc="-18" dirty="0">
                <a:latin typeface="Calibri"/>
                <a:cs typeface="Calibri"/>
              </a:rPr>
              <a:t>keyword</a:t>
            </a:r>
            <a:endParaRPr sz="203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2780">
              <a:latin typeface="Calibri"/>
              <a:cs typeface="Calibri"/>
            </a:endParaRPr>
          </a:p>
          <a:p>
            <a:pPr marL="676311"/>
            <a:r>
              <a:rPr sz="2030" i="1" dirty="0">
                <a:latin typeface="Calibri"/>
                <a:cs typeface="Calibri"/>
              </a:rPr>
              <a:t>&lt;ret&gt;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operator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&lt;#&gt;</a:t>
            </a:r>
            <a:r>
              <a:rPr sz="2030" i="1" spc="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(&lt;arguments&gt;)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222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95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510874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01" dirty="0"/>
              <a:t>O</a:t>
            </a:r>
            <a:r>
              <a:rPr sz="3177" spc="-71" dirty="0"/>
              <a:t>p</a:t>
            </a:r>
            <a:r>
              <a:rPr sz="3177" spc="-35" dirty="0"/>
              <a:t>e</a:t>
            </a:r>
            <a:r>
              <a:rPr sz="3177" spc="-106" dirty="0"/>
              <a:t>r</a:t>
            </a:r>
            <a:r>
              <a:rPr sz="3177" spc="-132" dirty="0"/>
              <a:t>a</a:t>
            </a:r>
            <a:r>
              <a:rPr sz="3177" spc="-79" dirty="0"/>
              <a:t>t</a:t>
            </a:r>
            <a:r>
              <a:rPr sz="3177" spc="-75" dirty="0"/>
              <a:t>o</a:t>
            </a:r>
            <a:r>
              <a:rPr sz="3177" spc="-26" dirty="0"/>
              <a:t>r</a:t>
            </a:r>
            <a:r>
              <a:rPr sz="3177" spc="-62" dirty="0"/>
              <a:t> </a:t>
            </a:r>
            <a:r>
              <a:rPr sz="3177" spc="-101" dirty="0"/>
              <a:t>O</a:t>
            </a:r>
            <a:r>
              <a:rPr sz="3177" spc="-159" dirty="0"/>
              <a:t>v</a:t>
            </a:r>
            <a:r>
              <a:rPr sz="3177" spc="-35" dirty="0"/>
              <a:t>e</a:t>
            </a:r>
            <a:r>
              <a:rPr sz="3177" spc="-44" dirty="0"/>
              <a:t>r</a:t>
            </a:r>
            <a:r>
              <a:rPr sz="3177" spc="-79" dirty="0"/>
              <a:t>l</a:t>
            </a:r>
            <a:r>
              <a:rPr sz="3177" spc="-75" dirty="0"/>
              <a:t>o</a:t>
            </a:r>
            <a:r>
              <a:rPr sz="3177" spc="-97" dirty="0"/>
              <a:t>a</a:t>
            </a:r>
            <a:r>
              <a:rPr sz="3177" spc="-71" dirty="0"/>
              <a:t>d</a:t>
            </a:r>
            <a:r>
              <a:rPr sz="3177" spc="-110" dirty="0"/>
              <a:t>i</a:t>
            </a:r>
            <a:r>
              <a:rPr sz="3177" spc="-71" dirty="0"/>
              <a:t>n</a:t>
            </a:r>
            <a:r>
              <a:rPr sz="3177" spc="-4" dirty="0"/>
              <a:t>g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1"/>
            <a:ext cx="7274859" cy="2726176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global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functions,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require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same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no.</a:t>
            </a:r>
            <a:r>
              <a:rPr sz="2030" spc="4" dirty="0">
                <a:latin typeface="Calibri"/>
                <a:cs typeface="Calibri"/>
              </a:rPr>
              <a:t> of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arguments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operands</a:t>
            </a:r>
            <a:endParaRPr sz="2030">
              <a:latin typeface="Calibri"/>
              <a:cs typeface="Calibri"/>
            </a:endParaRPr>
          </a:p>
          <a:p>
            <a:pPr marL="177623" marR="104220" indent="-166977">
              <a:lnSpc>
                <a:spcPts val="2206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member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functions,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one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operand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passed </a:t>
            </a:r>
            <a:r>
              <a:rPr sz="2030" spc="4" dirty="0">
                <a:latin typeface="Calibri"/>
                <a:cs typeface="Calibri"/>
              </a:rPr>
              <a:t>as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argument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this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pointer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54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binary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operator </a:t>
            </a:r>
            <a:r>
              <a:rPr sz="1721" spc="9" dirty="0">
                <a:latin typeface="Calibri"/>
                <a:cs typeface="Calibri"/>
              </a:rPr>
              <a:t>will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require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only</a:t>
            </a:r>
            <a:r>
              <a:rPr sz="1721" spc="9" dirty="0">
                <a:latin typeface="Calibri"/>
                <a:cs typeface="Calibri"/>
              </a:rPr>
              <a:t> one</a:t>
            </a:r>
            <a:r>
              <a:rPr sz="1721" dirty="0">
                <a:latin typeface="Calibri"/>
                <a:cs typeface="Calibri"/>
              </a:rPr>
              <a:t> explicit</a:t>
            </a:r>
            <a:r>
              <a:rPr sz="1721" spc="4" dirty="0">
                <a:latin typeface="Calibri"/>
                <a:cs typeface="Calibri"/>
              </a:rPr>
              <a:t> argument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13" dirty="0">
                <a:latin typeface="Calibri"/>
                <a:cs typeface="Calibri"/>
              </a:rPr>
              <a:t>unary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operator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will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not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require</a:t>
            </a:r>
            <a:r>
              <a:rPr sz="1721" spc="-4" dirty="0">
                <a:latin typeface="Calibri"/>
                <a:cs typeface="Calibri"/>
              </a:rPr>
              <a:t> any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explicit </a:t>
            </a:r>
            <a:r>
              <a:rPr sz="1721" spc="4" dirty="0">
                <a:latin typeface="Calibri"/>
                <a:cs typeface="Calibri"/>
              </a:rPr>
              <a:t>argument</a:t>
            </a:r>
            <a:endParaRPr sz="1721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2382">
              <a:latin typeface="Calibri"/>
              <a:cs typeface="Calibri"/>
            </a:endParaRPr>
          </a:p>
          <a:p>
            <a:pPr marL="676311" marR="1199654">
              <a:lnSpc>
                <a:spcPct val="120400"/>
              </a:lnSpc>
            </a:pPr>
            <a:r>
              <a:rPr sz="2030" i="1" spc="-4" dirty="0">
                <a:latin typeface="Calibri"/>
                <a:cs typeface="Calibri"/>
              </a:rPr>
              <a:t>Integer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operator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+(const</a:t>
            </a:r>
            <a:r>
              <a:rPr sz="2030" i="1" spc="4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Integer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&amp;,</a:t>
            </a:r>
            <a:r>
              <a:rPr sz="2030" i="1" spc="18" dirty="0">
                <a:latin typeface="Calibri"/>
                <a:cs typeface="Calibri"/>
              </a:rPr>
              <a:t> </a:t>
            </a:r>
            <a:r>
              <a:rPr sz="2030" i="1" spc="-13" dirty="0">
                <a:latin typeface="Calibri"/>
                <a:cs typeface="Calibri"/>
              </a:rPr>
              <a:t>const</a:t>
            </a:r>
            <a:r>
              <a:rPr sz="2030" i="1" spc="4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Integer</a:t>
            </a:r>
            <a:r>
              <a:rPr sz="2030" i="1" spc="-13" dirty="0">
                <a:latin typeface="Calibri"/>
                <a:cs typeface="Calibri"/>
              </a:rPr>
              <a:t> </a:t>
            </a:r>
            <a:r>
              <a:rPr sz="2030" i="1" spc="13" dirty="0">
                <a:latin typeface="Calibri"/>
                <a:cs typeface="Calibri"/>
              </a:rPr>
              <a:t>&amp;) </a:t>
            </a:r>
            <a:r>
              <a:rPr sz="2030" i="1" spc="-446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Integer</a:t>
            </a:r>
            <a:r>
              <a:rPr sz="2030" i="1" spc="-22" dirty="0">
                <a:latin typeface="Calibri"/>
                <a:cs typeface="Calibri"/>
              </a:rPr>
              <a:t> </a:t>
            </a:r>
            <a:r>
              <a:rPr sz="2030" i="1" dirty="0">
                <a:latin typeface="Calibri"/>
                <a:cs typeface="Calibri"/>
              </a:rPr>
              <a:t>Integer::operator</a:t>
            </a:r>
            <a:r>
              <a:rPr sz="2030" i="1" spc="-18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+(const</a:t>
            </a:r>
            <a:r>
              <a:rPr sz="2030" i="1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Integer</a:t>
            </a:r>
            <a:r>
              <a:rPr sz="2030" i="1" spc="-35" dirty="0">
                <a:latin typeface="Calibri"/>
                <a:cs typeface="Calibri"/>
              </a:rPr>
              <a:t> </a:t>
            </a:r>
            <a:r>
              <a:rPr sz="2030" i="1" spc="13" dirty="0">
                <a:latin typeface="Calibri"/>
                <a:cs typeface="Calibri"/>
              </a:rPr>
              <a:t>&amp;)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596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96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3772313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24" dirty="0"/>
              <a:t>R</a:t>
            </a:r>
            <a:r>
              <a:rPr sz="3177" spc="-40" dirty="0"/>
              <a:t>u</a:t>
            </a:r>
            <a:r>
              <a:rPr sz="3177" spc="-110" dirty="0"/>
              <a:t>l</a:t>
            </a:r>
            <a:r>
              <a:rPr sz="3177" spc="-35" dirty="0"/>
              <a:t>e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0"/>
            <a:ext cx="7149353" cy="3227083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13" dirty="0">
                <a:latin typeface="Calibri"/>
                <a:cs typeface="Calibri"/>
              </a:rPr>
              <a:t>Associativity,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precedence </a:t>
            </a:r>
            <a:r>
              <a:rPr sz="2030" spc="9" dirty="0">
                <a:latin typeface="Calibri"/>
                <a:cs typeface="Calibri"/>
              </a:rPr>
              <a:t>&amp; </a:t>
            </a:r>
            <a:r>
              <a:rPr sz="2030" dirty="0">
                <a:latin typeface="Calibri"/>
                <a:cs typeface="Calibri"/>
              </a:rPr>
              <a:t>arity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(operand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count)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does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not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change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Operator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functions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should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non-static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-4" dirty="0">
                <a:latin typeface="Calibri"/>
                <a:cs typeface="Calibri"/>
              </a:rPr>
              <a:t>except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for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new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18" dirty="0">
                <a:latin typeface="Calibri"/>
                <a:cs typeface="Calibri"/>
              </a:rPr>
              <a:t>&amp;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delete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7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One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argument </a:t>
            </a:r>
            <a:r>
              <a:rPr sz="2030" dirty="0">
                <a:latin typeface="Calibri"/>
                <a:cs typeface="Calibri"/>
              </a:rPr>
              <a:t>should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user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defined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Global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overload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if </a:t>
            </a:r>
            <a:r>
              <a:rPr sz="2030" spc="-13" dirty="0">
                <a:latin typeface="Calibri"/>
                <a:cs typeface="Calibri"/>
              </a:rPr>
              <a:t>first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operand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primitive</a:t>
            </a:r>
            <a:r>
              <a:rPr sz="2030" spc="-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type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Not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all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operators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can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9" dirty="0">
                <a:latin typeface="Calibri"/>
                <a:cs typeface="Calibri"/>
              </a:rPr>
              <a:t>be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overloaded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  <a:tab pos="713853" algn="l"/>
                <a:tab pos="1024272" algn="l"/>
                <a:tab pos="1341976" algn="l"/>
              </a:tabLst>
            </a:pPr>
            <a:r>
              <a:rPr sz="1721" i="1" spc="4" dirty="0">
                <a:latin typeface="Calibri"/>
                <a:cs typeface="Calibri"/>
              </a:rPr>
              <a:t>.	?:	</a:t>
            </a:r>
            <a:r>
              <a:rPr sz="1721" i="1" spc="13" dirty="0">
                <a:latin typeface="Calibri"/>
                <a:cs typeface="Calibri"/>
              </a:rPr>
              <a:t>.*	</a:t>
            </a:r>
            <a:r>
              <a:rPr sz="1721" i="1" spc="4" dirty="0">
                <a:latin typeface="Calibri"/>
                <a:cs typeface="Calibri"/>
              </a:rPr>
              <a:t>sizeof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7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4" dirty="0">
                <a:latin typeface="Calibri"/>
                <a:cs typeface="Calibri"/>
              </a:rPr>
              <a:t>Cannot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define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new</a:t>
            </a:r>
            <a:r>
              <a:rPr sz="2030" spc="-13" dirty="0">
                <a:latin typeface="Calibri"/>
                <a:cs typeface="Calibri"/>
              </a:rPr>
              <a:t> operators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Overloaded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for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conventional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behaviour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only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822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itle 14"/>
          <p:cNvSpPr txBox="1"/>
          <p:nvPr/>
        </p:nvSpPr>
        <p:spPr>
          <a:xfrm>
            <a:off x="457200" y="339480"/>
            <a:ext cx="8229240" cy="75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/>
              <a:t>ISO Standard Committee</a:t>
            </a:r>
            <a:endParaRPr lang="de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6" name="Fußzeilenplatzhalter 5"/>
          <p:cNvSpPr txBox="1"/>
          <p:nvPr/>
        </p:nvSpPr>
        <p:spPr>
          <a:xfrm>
            <a:off x="842760" y="6173640"/>
            <a:ext cx="620568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B2B2B2"/>
                </a:solidFill>
                <a:latin typeface="Calibri"/>
              </a:rPr>
              <a:t> Vikash Verma</a:t>
            </a:r>
            <a:endParaRPr lang="en-GB" sz="1200" b="0" strike="noStrike" spc="-1" dirty="0">
              <a:latin typeface="Times New Roman"/>
            </a:endParaRPr>
          </a:p>
        </p:txBody>
      </p:sp>
      <p:sp>
        <p:nvSpPr>
          <p:cNvPr id="1597" name="Foliennummernplatzhalter 4"/>
          <p:cNvSpPr txBox="1"/>
          <p:nvPr/>
        </p:nvSpPr>
        <p:spPr>
          <a:xfrm>
            <a:off x="457200" y="6173640"/>
            <a:ext cx="385200" cy="36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24210B6-EEEE-4921-8D7D-DB1441320D1A}" type="slidenum">
              <a:rPr lang="de-DE" sz="1200" b="0" strike="noStrike" spc="-1">
                <a:solidFill>
                  <a:srgbClr val="B2B2B2"/>
                </a:solidFill>
                <a:latin typeface="Calibri"/>
              </a:rPr>
              <a:t>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E4189B-D401-4E27-B999-EC3173607FAC}"/>
              </a:ext>
            </a:extLst>
          </p:cNvPr>
          <p:cNvSpPr txBox="1"/>
          <p:nvPr/>
        </p:nvSpPr>
        <p:spPr>
          <a:xfrm>
            <a:off x="457200" y="1305900"/>
            <a:ext cx="8229240" cy="424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Responsible for adding new features to C++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Has members from all over the world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Some are representatives of their companies (Microsoft, Google, IBM, 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 err="1">
                <a:solidFill>
                  <a:srgbClr val="000000"/>
                </a:solidFill>
                <a:latin typeface="Calibri"/>
              </a:rPr>
              <a:t>etc</a:t>
            </a: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Published first standard in 1998, followed by a minor revision in 2003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Major change in 2011, with lots of new features</a:t>
            </a:r>
          </a:p>
          <a:p>
            <a:pPr marL="538200" lvl="1" indent="-296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strike="noStrike" spc="-1" dirty="0">
                <a:solidFill>
                  <a:srgbClr val="000000"/>
                </a:solidFill>
                <a:latin typeface="Calibri"/>
              </a:rPr>
              <a:t>2014 added a minor change, mostly enhancements</a:t>
            </a:r>
          </a:p>
        </p:txBody>
      </p:sp>
    </p:spTree>
    <p:extLst>
      <p:ext uri="{BB962C8B-B14F-4D97-AF65-F5344CB8AC3E}">
        <p14:creationId xmlns:p14="http://schemas.microsoft.com/office/powerpoint/2010/main" val="2337925212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97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180275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9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18" dirty="0"/>
              <a:t>C</a:t>
            </a:r>
            <a:r>
              <a:rPr sz="3177" spc="-44" dirty="0"/>
              <a:t>o</a:t>
            </a:r>
            <a:r>
              <a:rPr sz="3177" spc="-137" dirty="0"/>
              <a:t>n</a:t>
            </a:r>
            <a:r>
              <a:rPr sz="3177" spc="-159" dirty="0"/>
              <a:t>v</a:t>
            </a:r>
            <a:r>
              <a:rPr sz="3177" spc="-35" dirty="0"/>
              <a:t>e</a:t>
            </a:r>
            <a:r>
              <a:rPr sz="3177" spc="-106" dirty="0"/>
              <a:t>r</a:t>
            </a:r>
            <a:r>
              <a:rPr sz="3177" spc="-84" dirty="0"/>
              <a:t>s</a:t>
            </a:r>
            <a:r>
              <a:rPr sz="3177" spc="-79" dirty="0"/>
              <a:t>i</a:t>
            </a:r>
            <a:r>
              <a:rPr sz="3177" spc="-75" dirty="0"/>
              <a:t>o</a:t>
            </a:r>
            <a:r>
              <a:rPr sz="3177" spc="-71" dirty="0"/>
              <a:t>n</a:t>
            </a:r>
            <a:r>
              <a:rPr sz="3177" spc="-26" dirty="0"/>
              <a:t>s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708" y="2174830"/>
            <a:ext cx="5056094" cy="305498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Conversion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between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types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Performed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casts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Ordered</a:t>
            </a:r>
            <a:r>
              <a:rPr sz="2030" dirty="0">
                <a:latin typeface="Calibri"/>
                <a:cs typeface="Calibri"/>
              </a:rPr>
              <a:t> by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compiler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(implicit)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or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user(explicit)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9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Explicit</a:t>
            </a:r>
            <a:r>
              <a:rPr sz="2030" spc="-9" dirty="0">
                <a:latin typeface="Calibri"/>
                <a:cs typeface="Calibri"/>
              </a:rPr>
              <a:t> conversion </a:t>
            </a:r>
            <a:r>
              <a:rPr sz="2030" dirty="0">
                <a:latin typeface="Calibri"/>
                <a:cs typeface="Calibri"/>
              </a:rPr>
              <a:t>uses </a:t>
            </a:r>
            <a:r>
              <a:rPr sz="2030" spc="-4" dirty="0">
                <a:latin typeface="Calibri"/>
                <a:cs typeface="Calibri"/>
              </a:rPr>
              <a:t>casting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operators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9" dirty="0">
                <a:latin typeface="Calibri"/>
                <a:cs typeface="Calibri"/>
              </a:rPr>
              <a:t>Conversion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between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basic</a:t>
            </a:r>
            <a:r>
              <a:rPr sz="1721" spc="-35" dirty="0">
                <a:latin typeface="Calibri"/>
                <a:cs typeface="Calibri"/>
              </a:rPr>
              <a:t> </a:t>
            </a:r>
            <a:r>
              <a:rPr sz="1721" spc="18" dirty="0">
                <a:latin typeface="Calibri"/>
                <a:cs typeface="Calibri"/>
              </a:rPr>
              <a:t>&amp;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basic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basic</a:t>
            </a:r>
            <a:r>
              <a:rPr sz="1721" spc="-53" dirty="0">
                <a:latin typeface="Calibri"/>
                <a:cs typeface="Calibri"/>
              </a:rPr>
              <a:t> </a:t>
            </a:r>
            <a:r>
              <a:rPr sz="1721" spc="18" dirty="0">
                <a:latin typeface="Calibri"/>
                <a:cs typeface="Calibri"/>
              </a:rPr>
              <a:t>&amp;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user-defined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user-defined</a:t>
            </a:r>
            <a:r>
              <a:rPr sz="1721" spc="-40" dirty="0">
                <a:latin typeface="Calibri"/>
                <a:cs typeface="Calibri"/>
              </a:rPr>
              <a:t> </a:t>
            </a:r>
            <a:r>
              <a:rPr sz="1721" spc="18" dirty="0">
                <a:latin typeface="Calibri"/>
                <a:cs typeface="Calibri"/>
              </a:rPr>
              <a:t>&amp;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basic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user-defined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18" dirty="0">
                <a:latin typeface="Calibri"/>
                <a:cs typeface="Calibri"/>
              </a:rPr>
              <a:t>&amp;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user-defined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764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98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19268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9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18" dirty="0"/>
              <a:t>e</a:t>
            </a:r>
            <a:r>
              <a:rPr sz="3177" spc="-62" dirty="0"/>
              <a:t> </a:t>
            </a:r>
            <a:r>
              <a:rPr sz="3177" spc="-18" dirty="0"/>
              <a:t>C</a:t>
            </a:r>
            <a:r>
              <a:rPr sz="3177" spc="-44" dirty="0"/>
              <a:t>o</a:t>
            </a:r>
            <a:r>
              <a:rPr sz="3177" spc="-137" dirty="0"/>
              <a:t>n</a:t>
            </a:r>
            <a:r>
              <a:rPr sz="3177" spc="-159" dirty="0"/>
              <a:t>v</a:t>
            </a:r>
            <a:r>
              <a:rPr sz="3177" spc="-35" dirty="0"/>
              <a:t>e</a:t>
            </a:r>
            <a:r>
              <a:rPr sz="3177" spc="-106" dirty="0"/>
              <a:t>r</a:t>
            </a:r>
            <a:r>
              <a:rPr sz="3177" spc="-84" dirty="0"/>
              <a:t>s</a:t>
            </a:r>
            <a:r>
              <a:rPr sz="3177" spc="-79" dirty="0"/>
              <a:t>i</a:t>
            </a:r>
            <a:r>
              <a:rPr sz="3177" spc="-75" dirty="0"/>
              <a:t>o</a:t>
            </a:r>
            <a:r>
              <a:rPr sz="3177" spc="-40" dirty="0"/>
              <a:t>n</a:t>
            </a:r>
            <a:r>
              <a:rPr sz="3177" spc="-75" dirty="0"/>
              <a:t> </a:t>
            </a:r>
            <a:r>
              <a:rPr sz="3177" spc="-101" dirty="0"/>
              <a:t>O</a:t>
            </a:r>
            <a:r>
              <a:rPr sz="3177" spc="-40" dirty="0"/>
              <a:t>p</a:t>
            </a:r>
            <a:r>
              <a:rPr sz="3177" spc="-66" dirty="0"/>
              <a:t>e</a:t>
            </a:r>
            <a:r>
              <a:rPr sz="3177" spc="-106" dirty="0"/>
              <a:t>r</a:t>
            </a:r>
            <a:r>
              <a:rPr sz="3177" spc="-97" dirty="0"/>
              <a:t>a</a:t>
            </a:r>
            <a:r>
              <a:rPr sz="3177" spc="-110" dirty="0"/>
              <a:t>t</a:t>
            </a:r>
            <a:r>
              <a:rPr sz="3177" spc="-75" dirty="0"/>
              <a:t>o</a:t>
            </a:r>
            <a:r>
              <a:rPr sz="3177" spc="-26" dirty="0"/>
              <a:t>r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3088410" y="2612313"/>
            <a:ext cx="2138643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i="1" spc="-9" dirty="0">
                <a:latin typeface="Calibri"/>
                <a:cs typeface="Calibri"/>
              </a:rPr>
              <a:t>operator</a:t>
            </a:r>
            <a:r>
              <a:rPr sz="2338" i="1" spc="-62" dirty="0">
                <a:latin typeface="Calibri"/>
                <a:cs typeface="Calibri"/>
              </a:rPr>
              <a:t> </a:t>
            </a:r>
            <a:r>
              <a:rPr sz="2338" i="1" spc="-4" dirty="0">
                <a:latin typeface="Calibri"/>
                <a:cs typeface="Calibri"/>
              </a:rPr>
              <a:t>&lt;type&gt;()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88411" y="3901827"/>
            <a:ext cx="1633257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i="1" spc="-9" dirty="0">
                <a:latin typeface="Calibri"/>
                <a:cs typeface="Calibri"/>
              </a:rPr>
              <a:t>operator</a:t>
            </a:r>
            <a:r>
              <a:rPr sz="2338" i="1" spc="-57" dirty="0">
                <a:latin typeface="Calibri"/>
                <a:cs typeface="Calibri"/>
              </a:rPr>
              <a:t> </a:t>
            </a:r>
            <a:r>
              <a:rPr sz="2338" i="1" spc="-13" dirty="0">
                <a:latin typeface="Calibri"/>
                <a:cs typeface="Calibri"/>
              </a:rPr>
              <a:t>int()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03416" y="2566579"/>
            <a:ext cx="1333500" cy="541163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01600"/>
              </a:lnSpc>
              <a:spcBef>
                <a:spcPts val="79"/>
              </a:spcBef>
            </a:pPr>
            <a:r>
              <a:rPr sz="1721" i="1" spc="9" dirty="0">
                <a:latin typeface="Calibri"/>
                <a:cs typeface="Calibri"/>
              </a:rPr>
              <a:t>No arguments </a:t>
            </a:r>
            <a:r>
              <a:rPr sz="1721" i="1" spc="-379" dirty="0">
                <a:latin typeface="Calibri"/>
                <a:cs typeface="Calibri"/>
              </a:rPr>
              <a:t> </a:t>
            </a:r>
            <a:r>
              <a:rPr sz="1721" i="1" spc="9" dirty="0">
                <a:latin typeface="Calibri"/>
                <a:cs typeface="Calibri"/>
              </a:rPr>
              <a:t>No</a:t>
            </a:r>
            <a:r>
              <a:rPr sz="1721" i="1" spc="-4" dirty="0">
                <a:latin typeface="Calibri"/>
                <a:cs typeface="Calibri"/>
              </a:rPr>
              <a:t> </a:t>
            </a:r>
            <a:r>
              <a:rPr sz="1721" i="1" spc="4" dirty="0">
                <a:latin typeface="Calibri"/>
                <a:cs typeface="Calibri"/>
              </a:rPr>
              <a:t>return</a:t>
            </a:r>
            <a:r>
              <a:rPr sz="1721" i="1" spc="-31" dirty="0">
                <a:latin typeface="Calibri"/>
                <a:cs typeface="Calibri"/>
              </a:rPr>
              <a:t> </a:t>
            </a:r>
            <a:r>
              <a:rPr sz="1721" i="1" spc="9" dirty="0">
                <a:latin typeface="Calibri"/>
                <a:cs typeface="Calibri"/>
              </a:rPr>
              <a:t>type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6769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07175" y="5634821"/>
            <a:ext cx="158563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99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391291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3" dirty="0"/>
              <a:t>E</a:t>
            </a:r>
            <a:r>
              <a:rPr sz="3177" spc="-71" dirty="0"/>
              <a:t>nu</a:t>
            </a:r>
            <a:r>
              <a:rPr sz="3177" spc="-88" dirty="0"/>
              <a:t>m</a:t>
            </a:r>
            <a:r>
              <a:rPr sz="3177" spc="-66" dirty="0"/>
              <a:t>e</a:t>
            </a:r>
            <a:r>
              <a:rPr sz="3177" spc="-106" dirty="0"/>
              <a:t>r</a:t>
            </a:r>
            <a:r>
              <a:rPr sz="3177" spc="-132" dirty="0"/>
              <a:t>a</a:t>
            </a:r>
            <a:r>
              <a:rPr sz="3177" spc="-79" dirty="0"/>
              <a:t>t</a:t>
            </a:r>
            <a:r>
              <a:rPr sz="3177" spc="-66" dirty="0"/>
              <a:t>e</a:t>
            </a:r>
            <a:r>
              <a:rPr sz="3177" spc="-40" dirty="0"/>
              <a:t>d</a:t>
            </a:r>
            <a:r>
              <a:rPr sz="3177" spc="-75" dirty="0"/>
              <a:t> </a:t>
            </a:r>
            <a:r>
              <a:rPr sz="3177" spc="-194" dirty="0"/>
              <a:t>T</a:t>
            </a:r>
            <a:r>
              <a:rPr sz="3177" spc="-128" dirty="0"/>
              <a:t>y</a:t>
            </a:r>
            <a:r>
              <a:rPr sz="3177" spc="-71" dirty="0"/>
              <a:t>p</a:t>
            </a:r>
            <a:r>
              <a:rPr sz="3177" spc="-18" dirty="0"/>
              <a:t>e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49" y="2195419"/>
            <a:ext cx="6813176" cy="31577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77623" indent="-166977">
              <a:spcBef>
                <a:spcPts val="8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26" dirty="0">
                <a:latin typeface="Calibri"/>
                <a:cs typeface="Calibri"/>
              </a:rPr>
              <a:t>Type</a:t>
            </a:r>
            <a:r>
              <a:rPr sz="1897" spc="-35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created </a:t>
            </a:r>
            <a:r>
              <a:rPr sz="1897" spc="-9" dirty="0">
                <a:latin typeface="Calibri"/>
                <a:cs typeface="Calibri"/>
              </a:rPr>
              <a:t>through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enum</a:t>
            </a:r>
            <a:r>
              <a:rPr sz="1897" i="1" spc="-9" dirty="0">
                <a:latin typeface="Calibri"/>
                <a:cs typeface="Calibri"/>
              </a:rPr>
              <a:t> </a:t>
            </a:r>
            <a:r>
              <a:rPr sz="1897" spc="-22" dirty="0">
                <a:latin typeface="Calibri"/>
                <a:cs typeface="Calibri"/>
              </a:rPr>
              <a:t>keyword</a:t>
            </a:r>
            <a:endParaRPr sz="1897">
              <a:latin typeface="Calibri"/>
              <a:cs typeface="Calibri"/>
            </a:endParaRPr>
          </a:p>
          <a:p>
            <a:pPr marL="177623" marR="4483" indent="-166977">
              <a:lnSpc>
                <a:spcPct val="69800"/>
              </a:lnSpc>
              <a:spcBef>
                <a:spcPts val="732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8" dirty="0">
                <a:latin typeface="Calibri"/>
                <a:cs typeface="Calibri"/>
              </a:rPr>
              <a:t>Created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with</a:t>
            </a:r>
            <a:r>
              <a:rPr sz="1897" spc="22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restricted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range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of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values,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called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symbolic</a:t>
            </a:r>
            <a:r>
              <a:rPr sz="1897" spc="-13" dirty="0">
                <a:latin typeface="Calibri"/>
                <a:cs typeface="Calibri"/>
              </a:rPr>
              <a:t> constants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or </a:t>
            </a:r>
            <a:r>
              <a:rPr sz="1897" spc="-41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enumerators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0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8" dirty="0">
                <a:latin typeface="Calibri"/>
                <a:cs typeface="Calibri"/>
              </a:rPr>
              <a:t>Enumerators</a:t>
            </a:r>
            <a:r>
              <a:rPr sz="1897" spc="26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are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internally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represented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as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undefined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integral</a:t>
            </a:r>
            <a:r>
              <a:rPr sz="1897" spc="35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types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35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4" dirty="0">
                <a:latin typeface="Calibri"/>
                <a:cs typeface="Calibri"/>
              </a:rPr>
              <a:t>Can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implicitly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convert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to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an </a:t>
            </a:r>
            <a:r>
              <a:rPr sz="1897" spc="-31" dirty="0">
                <a:latin typeface="Calibri"/>
                <a:cs typeface="Calibri"/>
              </a:rPr>
              <a:t>integer,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but not the</a:t>
            </a:r>
            <a:r>
              <a:rPr sz="1897" spc="-9" dirty="0">
                <a:latin typeface="Calibri"/>
                <a:cs typeface="Calibri"/>
              </a:rPr>
              <a:t> other</a:t>
            </a:r>
            <a:r>
              <a:rPr sz="1897" spc="9" dirty="0">
                <a:latin typeface="Calibri"/>
                <a:cs typeface="Calibri"/>
              </a:rPr>
              <a:t> </a:t>
            </a:r>
            <a:r>
              <a:rPr sz="1897" spc="-18" dirty="0">
                <a:latin typeface="Calibri"/>
                <a:cs typeface="Calibri"/>
              </a:rPr>
              <a:t>way </a:t>
            </a:r>
            <a:r>
              <a:rPr sz="1897" spc="-13" dirty="0">
                <a:latin typeface="Calibri"/>
                <a:cs typeface="Calibri"/>
              </a:rPr>
              <a:t>round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0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3" dirty="0">
                <a:latin typeface="Calibri"/>
                <a:cs typeface="Calibri"/>
              </a:rPr>
              <a:t>Default</a:t>
            </a:r>
            <a:r>
              <a:rPr sz="1897" spc="-9" dirty="0">
                <a:latin typeface="Calibri"/>
                <a:cs typeface="Calibri"/>
              </a:rPr>
              <a:t> value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starts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from</a:t>
            </a:r>
            <a:r>
              <a:rPr sz="1897" spc="4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0,</a:t>
            </a:r>
            <a:r>
              <a:rPr sz="1897" spc="-13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but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users</a:t>
            </a:r>
            <a:r>
              <a:rPr sz="1897" spc="-18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can</a:t>
            </a:r>
            <a:r>
              <a:rPr sz="1897" spc="-9" dirty="0">
                <a:latin typeface="Calibri"/>
                <a:cs typeface="Calibri"/>
              </a:rPr>
              <a:t> </a:t>
            </a:r>
            <a:r>
              <a:rPr sz="1897" spc="-4" dirty="0">
                <a:latin typeface="Calibri"/>
                <a:cs typeface="Calibri"/>
              </a:rPr>
              <a:t>assign</a:t>
            </a:r>
            <a:r>
              <a:rPr sz="1897" spc="-31" dirty="0">
                <a:latin typeface="Calibri"/>
                <a:cs typeface="Calibri"/>
              </a:rPr>
              <a:t> </a:t>
            </a:r>
            <a:r>
              <a:rPr sz="1897" spc="-13" dirty="0">
                <a:latin typeface="Calibri"/>
                <a:cs typeface="Calibri"/>
              </a:rPr>
              <a:t>any</a:t>
            </a:r>
            <a:r>
              <a:rPr sz="1897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value</a:t>
            </a:r>
            <a:endParaRPr sz="1897">
              <a:latin typeface="Calibri"/>
              <a:cs typeface="Calibri"/>
            </a:endParaRPr>
          </a:p>
          <a:p>
            <a:pPr marL="177623" indent="-166977">
              <a:spcBef>
                <a:spcPts val="44"/>
              </a:spcBef>
              <a:buFont typeface="Arial MT"/>
              <a:buChar char="•"/>
              <a:tabLst>
                <a:tab pos="178183" algn="l"/>
              </a:tabLst>
            </a:pPr>
            <a:r>
              <a:rPr sz="1897" spc="-18" dirty="0">
                <a:latin typeface="Calibri"/>
                <a:cs typeface="Calibri"/>
              </a:rPr>
              <a:t>Enumerators</a:t>
            </a:r>
            <a:r>
              <a:rPr sz="1897" spc="22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are </a:t>
            </a:r>
            <a:r>
              <a:rPr sz="1897" spc="-4" dirty="0">
                <a:latin typeface="Calibri"/>
                <a:cs typeface="Calibri"/>
              </a:rPr>
              <a:t>visible in the </a:t>
            </a:r>
            <a:r>
              <a:rPr sz="1897" spc="-9" dirty="0">
                <a:latin typeface="Calibri"/>
                <a:cs typeface="Calibri"/>
              </a:rPr>
              <a:t>scope </a:t>
            </a:r>
            <a:r>
              <a:rPr sz="1897" spc="-4" dirty="0">
                <a:latin typeface="Calibri"/>
                <a:cs typeface="Calibri"/>
              </a:rPr>
              <a:t>in</a:t>
            </a:r>
            <a:r>
              <a:rPr sz="1897" spc="-22" dirty="0">
                <a:latin typeface="Calibri"/>
                <a:cs typeface="Calibri"/>
              </a:rPr>
              <a:t> </a:t>
            </a:r>
            <a:r>
              <a:rPr sz="1897" dirty="0">
                <a:latin typeface="Calibri"/>
                <a:cs typeface="Calibri"/>
              </a:rPr>
              <a:t>which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they’re</a:t>
            </a:r>
            <a:r>
              <a:rPr sz="1897" spc="-4" dirty="0">
                <a:latin typeface="Calibri"/>
                <a:cs typeface="Calibri"/>
              </a:rPr>
              <a:t> </a:t>
            </a:r>
            <a:r>
              <a:rPr sz="1897" spc="-9" dirty="0">
                <a:latin typeface="Calibri"/>
                <a:cs typeface="Calibri"/>
              </a:rPr>
              <a:t>defined</a:t>
            </a:r>
            <a:endParaRPr sz="1897">
              <a:latin typeface="Calibri"/>
              <a:cs typeface="Calibri"/>
            </a:endParaRPr>
          </a:p>
          <a:p>
            <a:pPr marL="676311" marR="3145098">
              <a:lnSpc>
                <a:spcPct val="101899"/>
              </a:lnSpc>
            </a:pPr>
            <a:r>
              <a:rPr sz="1897" i="1" spc="-4" dirty="0">
                <a:latin typeface="Calibri"/>
                <a:cs typeface="Calibri"/>
              </a:rPr>
              <a:t>enum </a:t>
            </a:r>
            <a:r>
              <a:rPr sz="1897" i="1" spc="-9" dirty="0">
                <a:latin typeface="Calibri"/>
                <a:cs typeface="Calibri"/>
              </a:rPr>
              <a:t>Color(Red, </a:t>
            </a:r>
            <a:r>
              <a:rPr sz="1897" i="1" spc="-4" dirty="0">
                <a:latin typeface="Calibri"/>
                <a:cs typeface="Calibri"/>
              </a:rPr>
              <a:t>Green, </a:t>
            </a:r>
            <a:r>
              <a:rPr sz="1897" i="1" spc="-9" dirty="0">
                <a:latin typeface="Calibri"/>
                <a:cs typeface="Calibri"/>
              </a:rPr>
              <a:t>Blue) </a:t>
            </a:r>
            <a:r>
              <a:rPr sz="1897" i="1" spc="-4" dirty="0">
                <a:latin typeface="Calibri"/>
                <a:cs typeface="Calibri"/>
              </a:rPr>
              <a:t>; </a:t>
            </a:r>
            <a:r>
              <a:rPr sz="1897" i="1" spc="-419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Color c =</a:t>
            </a:r>
            <a:r>
              <a:rPr sz="1897" i="1" spc="4" dirty="0">
                <a:latin typeface="Calibri"/>
                <a:cs typeface="Calibri"/>
              </a:rPr>
              <a:t> </a:t>
            </a:r>
            <a:r>
              <a:rPr sz="1897" i="1" spc="-18" dirty="0">
                <a:latin typeface="Calibri"/>
                <a:cs typeface="Calibri"/>
              </a:rPr>
              <a:t>Red</a:t>
            </a:r>
            <a:r>
              <a:rPr sz="1897" i="1" spc="-4" dirty="0">
                <a:latin typeface="Calibri"/>
                <a:cs typeface="Calibri"/>
              </a:rPr>
              <a:t> ;</a:t>
            </a:r>
            <a:endParaRPr sz="1897">
              <a:latin typeface="Calibri"/>
              <a:cs typeface="Calibri"/>
            </a:endParaRPr>
          </a:p>
          <a:p>
            <a:pPr marL="676311" marR="1304434">
              <a:lnSpc>
                <a:spcPts val="2321"/>
              </a:lnSpc>
              <a:spcBef>
                <a:spcPts val="79"/>
              </a:spcBef>
            </a:pPr>
            <a:r>
              <a:rPr sz="1897" i="1" spc="-4" dirty="0">
                <a:latin typeface="Calibri"/>
                <a:cs typeface="Calibri"/>
              </a:rPr>
              <a:t>c = 1 ;</a:t>
            </a:r>
            <a:r>
              <a:rPr sz="1897" i="1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//Compiler </a:t>
            </a:r>
            <a:r>
              <a:rPr sz="1897" i="1" spc="-31" dirty="0">
                <a:latin typeface="Calibri"/>
                <a:cs typeface="Calibri"/>
              </a:rPr>
              <a:t>error, </a:t>
            </a:r>
            <a:r>
              <a:rPr sz="1897" i="1" spc="-4" dirty="0">
                <a:latin typeface="Calibri"/>
                <a:cs typeface="Calibri"/>
              </a:rPr>
              <a:t>use </a:t>
            </a:r>
            <a:r>
              <a:rPr sz="1897" i="1" spc="-9" dirty="0">
                <a:latin typeface="Calibri"/>
                <a:cs typeface="Calibri"/>
              </a:rPr>
              <a:t>static_cast </a:t>
            </a:r>
            <a:r>
              <a:rPr sz="1897" i="1" spc="-18" dirty="0">
                <a:latin typeface="Calibri"/>
                <a:cs typeface="Calibri"/>
              </a:rPr>
              <a:t>to </a:t>
            </a:r>
            <a:r>
              <a:rPr sz="1897" i="1" spc="-13" dirty="0">
                <a:latin typeface="Calibri"/>
                <a:cs typeface="Calibri"/>
              </a:rPr>
              <a:t>convert </a:t>
            </a:r>
            <a:r>
              <a:rPr sz="1897" i="1" spc="-419" dirty="0">
                <a:latin typeface="Calibri"/>
                <a:cs typeface="Calibri"/>
              </a:rPr>
              <a:t> </a:t>
            </a:r>
            <a:r>
              <a:rPr sz="1897" i="1" spc="-13" dirty="0">
                <a:latin typeface="Calibri"/>
                <a:cs typeface="Calibri"/>
              </a:rPr>
              <a:t>int</a:t>
            </a:r>
            <a:r>
              <a:rPr sz="1897" i="1" spc="9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x</a:t>
            </a:r>
            <a:r>
              <a:rPr sz="1897" i="1" dirty="0">
                <a:latin typeface="Calibri"/>
                <a:cs typeface="Calibri"/>
              </a:rPr>
              <a:t> </a:t>
            </a:r>
            <a:r>
              <a:rPr sz="1897" i="1" spc="-4" dirty="0">
                <a:latin typeface="Calibri"/>
                <a:cs typeface="Calibri"/>
              </a:rPr>
              <a:t>=</a:t>
            </a:r>
            <a:r>
              <a:rPr sz="1897" i="1" spc="-9" dirty="0">
                <a:latin typeface="Calibri"/>
                <a:cs typeface="Calibri"/>
              </a:rPr>
              <a:t> Green</a:t>
            </a:r>
            <a:r>
              <a:rPr sz="1897" i="1" spc="-4" dirty="0">
                <a:latin typeface="Calibri"/>
                <a:cs typeface="Calibri"/>
              </a:rPr>
              <a:t> ;//x</a:t>
            </a:r>
            <a:r>
              <a:rPr sz="1897" i="1" dirty="0">
                <a:latin typeface="Calibri"/>
                <a:cs typeface="Calibri"/>
              </a:rPr>
              <a:t> will </a:t>
            </a:r>
            <a:r>
              <a:rPr sz="1897" i="1" spc="-13" dirty="0">
                <a:latin typeface="Calibri"/>
                <a:cs typeface="Calibri"/>
              </a:rPr>
              <a:t>contain</a:t>
            </a:r>
            <a:r>
              <a:rPr sz="1897" i="1" spc="-4" dirty="0">
                <a:latin typeface="Calibri"/>
                <a:cs typeface="Calibri"/>
              </a:rPr>
              <a:t> 1</a:t>
            </a:r>
            <a:endParaRPr sz="189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6899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1370" y="5634821"/>
            <a:ext cx="192180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22"/>
              </a:lnSpc>
            </a:pPr>
            <a:r>
              <a:rPr sz="882" spc="-13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882" spc="-4" dirty="0">
                <a:solidFill>
                  <a:srgbClr val="898989"/>
                </a:solidFill>
                <a:latin typeface="Calibri"/>
                <a:cs typeface="Calibri"/>
              </a:rPr>
              <a:t>00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6" y="1375262"/>
            <a:ext cx="3322147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9" dirty="0"/>
              <a:t>constexpr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5" y="2170892"/>
            <a:ext cx="7126381" cy="2560082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4" dirty="0">
                <a:latin typeface="Calibri"/>
                <a:cs typeface="Calibri"/>
              </a:rPr>
              <a:t>Represents</a:t>
            </a:r>
            <a:r>
              <a:rPr sz="2603" spc="-49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an</a:t>
            </a:r>
            <a:r>
              <a:rPr sz="2603" spc="-4" dirty="0">
                <a:latin typeface="Calibri"/>
                <a:cs typeface="Calibri"/>
              </a:rPr>
              <a:t> expression </a:t>
            </a:r>
            <a:r>
              <a:rPr sz="2603" dirty="0">
                <a:latin typeface="Calibri"/>
                <a:cs typeface="Calibri"/>
              </a:rPr>
              <a:t>that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 </a:t>
            </a:r>
            <a:r>
              <a:rPr sz="2603" spc="-4" dirty="0">
                <a:latin typeface="Calibri"/>
                <a:cs typeface="Calibri"/>
              </a:rPr>
              <a:t>constant</a:t>
            </a:r>
            <a:endParaRPr sz="2603">
              <a:latin typeface="Calibri"/>
              <a:cs typeface="Calibri"/>
            </a:endParaRPr>
          </a:p>
          <a:p>
            <a:pPr marL="177623" marR="85169" indent="-166977">
              <a:lnSpc>
                <a:spcPts val="2824"/>
              </a:lnSpc>
              <a:spcBef>
                <a:spcPts val="777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Such </a:t>
            </a:r>
            <a:r>
              <a:rPr sz="2603" spc="-4" dirty="0">
                <a:latin typeface="Calibri"/>
                <a:cs typeface="Calibri"/>
              </a:rPr>
              <a:t>expressions </a:t>
            </a:r>
            <a:r>
              <a:rPr sz="2603" spc="-9" dirty="0">
                <a:latin typeface="Calibri"/>
                <a:cs typeface="Calibri"/>
              </a:rPr>
              <a:t>are </a:t>
            </a:r>
            <a:r>
              <a:rPr sz="2603" spc="4" dirty="0">
                <a:latin typeface="Calibri"/>
                <a:cs typeface="Calibri"/>
              </a:rPr>
              <a:t>possibly </a:t>
            </a:r>
            <a:r>
              <a:rPr sz="2603" spc="-4" dirty="0">
                <a:latin typeface="Calibri"/>
                <a:cs typeface="Calibri"/>
              </a:rPr>
              <a:t>evaluated at </a:t>
            </a:r>
            <a:r>
              <a:rPr sz="2603" spc="4" dirty="0">
                <a:latin typeface="Calibri"/>
                <a:cs typeface="Calibri"/>
              </a:rPr>
              <a:t>compile </a:t>
            </a:r>
            <a:r>
              <a:rPr sz="2603" spc="-57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time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393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9" dirty="0">
                <a:latin typeface="Calibri"/>
                <a:cs typeface="Calibri"/>
              </a:rPr>
              <a:t>Can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be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applied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to </a:t>
            </a:r>
            <a:r>
              <a:rPr sz="2603" spc="-4" dirty="0">
                <a:latin typeface="Calibri"/>
                <a:cs typeface="Calibri"/>
              </a:rPr>
              <a:t>variable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declarations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or</a:t>
            </a:r>
            <a:r>
              <a:rPr sz="2603" spc="22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functions</a:t>
            </a:r>
            <a:endParaRPr sz="2603">
              <a:latin typeface="Calibri"/>
              <a:cs typeface="Calibri"/>
            </a:endParaRPr>
          </a:p>
          <a:p>
            <a:pPr marL="177623" marR="834883" indent="-166977">
              <a:lnSpc>
                <a:spcPts val="2841"/>
              </a:lnSpc>
              <a:spcBef>
                <a:spcPts val="768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9" dirty="0">
                <a:latin typeface="Calibri"/>
                <a:cs typeface="Calibri"/>
              </a:rPr>
              <a:t>May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increase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performance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of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code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as </a:t>
            </a:r>
            <a:r>
              <a:rPr sz="2603" spc="-57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computation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spc="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done</a:t>
            </a:r>
            <a:r>
              <a:rPr sz="2603" spc="-4" dirty="0">
                <a:latin typeface="Calibri"/>
                <a:cs typeface="Calibri"/>
              </a:rPr>
              <a:t> at</a:t>
            </a:r>
            <a:r>
              <a:rPr sz="2603" dirty="0">
                <a:latin typeface="Calibri"/>
                <a:cs typeface="Calibri"/>
              </a:rPr>
              <a:t> compile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time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8299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208410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62" dirty="0"/>
              <a:t>const </a:t>
            </a:r>
            <a:r>
              <a:rPr sz="3177" spc="-79" dirty="0"/>
              <a:t>vs</a:t>
            </a:r>
            <a:r>
              <a:rPr sz="3177" spc="-53" dirty="0"/>
              <a:t> </a:t>
            </a:r>
            <a:r>
              <a:rPr sz="3177" spc="-79" dirty="0"/>
              <a:t>constexpr</a:t>
            </a:r>
            <a:endParaRPr sz="3177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537883" y="5480939"/>
            <a:ext cx="339882" cy="25455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922"/>
              </a:lnSpc>
            </a:pPr>
            <a:r>
              <a:rPr spc="-9" dirty="0"/>
              <a:t>101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9584" y="2173846"/>
            <a:ext cx="7516346" cy="305673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7623" indent="-166977">
              <a:spcBef>
                <a:spcPts val="52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Initialization</a:t>
            </a:r>
            <a:r>
              <a:rPr sz="2338" spc="6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i="1" spc="-13" dirty="0">
                <a:latin typeface="Calibri"/>
                <a:cs typeface="Calibri"/>
              </a:rPr>
              <a:t>const </a:t>
            </a:r>
            <a:r>
              <a:rPr sz="2338" spc="-13" dirty="0">
                <a:latin typeface="Calibri"/>
                <a:cs typeface="Calibri"/>
              </a:rPr>
              <a:t>variable</a:t>
            </a:r>
            <a:r>
              <a:rPr sz="2338" spc="40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can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deferred</a:t>
            </a:r>
            <a:r>
              <a:rPr sz="2338" spc="-9" dirty="0">
                <a:latin typeface="Calibri"/>
                <a:cs typeface="Calibri"/>
              </a:rPr>
              <a:t> until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runtime</a:t>
            </a:r>
            <a:endParaRPr sz="2338">
              <a:latin typeface="Calibri"/>
              <a:cs typeface="Calibri"/>
            </a:endParaRPr>
          </a:p>
          <a:p>
            <a:pPr marL="177623" marR="173700" indent="-166977">
              <a:lnSpc>
                <a:spcPts val="2506"/>
              </a:lnSpc>
              <a:spcBef>
                <a:spcPts val="767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44" dirty="0">
                <a:latin typeface="Calibri"/>
                <a:cs typeface="Calibri"/>
              </a:rPr>
              <a:t>However,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i="1" spc="-18" dirty="0">
                <a:latin typeface="Calibri"/>
                <a:cs typeface="Calibri"/>
              </a:rPr>
              <a:t>constexpr</a:t>
            </a:r>
            <a:r>
              <a:rPr sz="2338" i="1" spc="-13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variable</a:t>
            </a:r>
            <a:r>
              <a:rPr sz="2338" spc="40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must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initialized</a:t>
            </a:r>
            <a:r>
              <a:rPr sz="2338" spc="44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at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compile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time</a:t>
            </a:r>
            <a:endParaRPr sz="2338">
              <a:latin typeface="Calibri"/>
              <a:cs typeface="Calibri"/>
            </a:endParaRPr>
          </a:p>
          <a:p>
            <a:pPr marL="177623" marR="735144" indent="-166977">
              <a:lnSpc>
                <a:spcPts val="2506"/>
              </a:lnSpc>
              <a:spcBef>
                <a:spcPts val="74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13" dirty="0">
                <a:latin typeface="Calibri"/>
                <a:cs typeface="Calibri"/>
              </a:rPr>
              <a:t>All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i="1" spc="-18" dirty="0">
                <a:latin typeface="Calibri"/>
                <a:cs typeface="Calibri"/>
              </a:rPr>
              <a:t>constexpr</a:t>
            </a:r>
            <a:r>
              <a:rPr sz="2338" i="1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variables</a:t>
            </a:r>
            <a:r>
              <a:rPr sz="2338" spc="26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are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i="1" spc="-13" dirty="0">
                <a:latin typeface="Calibri"/>
                <a:cs typeface="Calibri"/>
              </a:rPr>
              <a:t>const</a:t>
            </a:r>
            <a:r>
              <a:rPr sz="2338" spc="-13" dirty="0">
                <a:latin typeface="Calibri"/>
                <a:cs typeface="Calibri"/>
              </a:rPr>
              <a:t>,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but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not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other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way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round</a:t>
            </a:r>
            <a:endParaRPr sz="2338">
              <a:latin typeface="Calibri"/>
              <a:cs typeface="Calibri"/>
            </a:endParaRPr>
          </a:p>
          <a:p>
            <a:pPr marL="177623" indent="-166977">
              <a:spcBef>
                <a:spcPts val="415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Use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i="1" spc="-13" dirty="0">
                <a:latin typeface="Calibri"/>
                <a:cs typeface="Calibri"/>
              </a:rPr>
              <a:t>const </a:t>
            </a:r>
            <a:r>
              <a:rPr sz="2338" spc="-26" dirty="0">
                <a:latin typeface="Calibri"/>
                <a:cs typeface="Calibri"/>
              </a:rPr>
              <a:t>keyword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to indicate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value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cannot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modified</a:t>
            </a:r>
            <a:endParaRPr sz="2338">
              <a:latin typeface="Calibri"/>
              <a:cs typeface="Calibri"/>
            </a:endParaRPr>
          </a:p>
          <a:p>
            <a:pPr marL="177623" marR="86850" indent="-166977">
              <a:lnSpc>
                <a:spcPts val="2524"/>
              </a:lnSpc>
              <a:spcBef>
                <a:spcPts val="754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9" dirty="0">
                <a:latin typeface="Calibri"/>
                <a:cs typeface="Calibri"/>
              </a:rPr>
              <a:t>Use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i="1" spc="-18" dirty="0">
                <a:latin typeface="Calibri"/>
                <a:cs typeface="Calibri"/>
              </a:rPr>
              <a:t>constexpr</a:t>
            </a:r>
            <a:r>
              <a:rPr sz="2338" i="1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to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create</a:t>
            </a:r>
            <a:r>
              <a:rPr sz="2338" spc="-13" dirty="0">
                <a:latin typeface="Calibri"/>
                <a:cs typeface="Calibri"/>
              </a:rPr>
              <a:t> expressions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that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can</a:t>
            </a:r>
            <a:r>
              <a:rPr sz="2338" spc="-4" dirty="0">
                <a:latin typeface="Calibri"/>
                <a:cs typeface="Calibri"/>
              </a:rPr>
              <a:t> be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evaluated</a:t>
            </a:r>
            <a:r>
              <a:rPr sz="2338" spc="22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at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compile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time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0838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4672644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75" dirty="0"/>
              <a:t>std::initializer_list</a:t>
            </a:r>
            <a:endParaRPr sz="3177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537883" y="5480939"/>
            <a:ext cx="339882" cy="25455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922"/>
              </a:lnSpc>
            </a:pPr>
            <a:r>
              <a:rPr spc="-9" dirty="0"/>
              <a:t>102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9709" y="2174830"/>
            <a:ext cx="6446743" cy="305498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Lightweight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proxy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object </a:t>
            </a:r>
            <a:r>
              <a:rPr sz="2030" spc="-9" dirty="0">
                <a:latin typeface="Calibri"/>
                <a:cs typeface="Calibri"/>
              </a:rPr>
              <a:t>that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represents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array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objects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Constructed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automatically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from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braced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list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elements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auto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ranged</a:t>
            </a:r>
            <a:r>
              <a:rPr sz="1721" spc="-40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for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loop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9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4" dirty="0">
                <a:latin typeface="Calibri"/>
                <a:cs typeface="Calibri"/>
              </a:rPr>
              <a:t>constructor</a:t>
            </a:r>
            <a:endParaRPr sz="1721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sz="1721" spc="9" dirty="0">
                <a:latin typeface="Calibri"/>
                <a:cs typeface="Calibri"/>
              </a:rPr>
              <a:t>function</a:t>
            </a:r>
            <a:endParaRPr sz="1721">
              <a:latin typeface="Calibri"/>
              <a:cs typeface="Calibri"/>
            </a:endParaRPr>
          </a:p>
          <a:p>
            <a:pPr marL="177623" indent="-166977">
              <a:spcBef>
                <a:spcPts val="485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9" dirty="0">
                <a:latin typeface="Calibri"/>
                <a:cs typeface="Calibri"/>
              </a:rPr>
              <a:t>Not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true </a:t>
            </a:r>
            <a:r>
              <a:rPr sz="2030" spc="-22" dirty="0">
                <a:latin typeface="Calibri"/>
                <a:cs typeface="Calibri"/>
              </a:rPr>
              <a:t>container,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but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has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similar</a:t>
            </a:r>
            <a:r>
              <a:rPr sz="2030" spc="13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behaviour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0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Provides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access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its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elements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through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iterators</a:t>
            </a:r>
            <a:endParaRPr sz="2030">
              <a:latin typeface="Calibri"/>
              <a:cs typeface="Calibri"/>
            </a:endParaRPr>
          </a:p>
          <a:p>
            <a:pPr marL="177623" indent="-166977">
              <a:spcBef>
                <a:spcPts val="494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Defined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i="1" spc="-4" dirty="0">
                <a:latin typeface="Calibri"/>
                <a:cs typeface="Calibri"/>
              </a:rPr>
              <a:t>&lt;initializer_list&gt;</a:t>
            </a:r>
            <a:r>
              <a:rPr sz="2030" i="1" spc="-35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header</a:t>
            </a:r>
            <a:endParaRPr sz="20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60281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8" y="1375262"/>
            <a:ext cx="364366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84" dirty="0"/>
              <a:t>s</a:t>
            </a:r>
            <a:r>
              <a:rPr sz="3177" spc="-110" dirty="0"/>
              <a:t>t</a:t>
            </a:r>
            <a:r>
              <a:rPr sz="3177" spc="-71" dirty="0"/>
              <a:t>d</a:t>
            </a:r>
            <a:r>
              <a:rPr sz="3177" spc="-13" dirty="0"/>
              <a:t>:</a:t>
            </a:r>
            <a:r>
              <a:rPr sz="3177" spc="-79" dirty="0"/>
              <a:t>:</a:t>
            </a:r>
            <a:r>
              <a:rPr sz="3177" spc="-190" dirty="0"/>
              <a:t>w</a:t>
            </a:r>
            <a:r>
              <a:rPr sz="3177" spc="-66" dirty="0"/>
              <a:t>e</a:t>
            </a:r>
            <a:r>
              <a:rPr sz="3177" spc="-97" dirty="0"/>
              <a:t>a</a:t>
            </a:r>
            <a:r>
              <a:rPr sz="3177" spc="-115" dirty="0"/>
              <a:t>k</a:t>
            </a:r>
            <a:r>
              <a:rPr sz="3177" spc="-49" dirty="0"/>
              <a:t>_</a:t>
            </a:r>
            <a:r>
              <a:rPr sz="3177" spc="-71" dirty="0"/>
              <a:t>p</a:t>
            </a:r>
            <a:r>
              <a:rPr sz="3177" spc="-79" dirty="0"/>
              <a:t>t</a:t>
            </a:r>
            <a:r>
              <a:rPr sz="3177" spc="-26" dirty="0"/>
              <a:t>r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6767905" y="2147495"/>
            <a:ext cx="979394" cy="250031"/>
          </a:xfrm>
          <a:prstGeom prst="rect">
            <a:avLst/>
          </a:prstGeom>
          <a:solidFill>
            <a:srgbClr val="ED7C31"/>
          </a:solidFill>
          <a:ln w="10667">
            <a:solidFill>
              <a:srgbClr val="AE5921"/>
            </a:solidFill>
          </a:ln>
        </p:spPr>
        <p:txBody>
          <a:bodyPr vert="horz" wrap="square" lIns="0" tIns="52668" rIns="0" bIns="0" rtlCol="0">
            <a:spAutoFit/>
          </a:bodyPr>
          <a:lstStyle/>
          <a:p>
            <a:pPr algn="ctr">
              <a:spcBef>
                <a:spcPts val="415"/>
              </a:spcBef>
            </a:pPr>
            <a:r>
              <a:rPr sz="1279" b="1" spc="13" dirty="0">
                <a:latin typeface="Calibri"/>
                <a:cs typeface="Calibri"/>
              </a:rPr>
              <a:t>5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88678" y="1873848"/>
            <a:ext cx="1362635" cy="2037229"/>
            <a:chOff x="5388101" y="2123694"/>
            <a:chExt cx="1544320" cy="2308860"/>
          </a:xfrm>
        </p:grpSpPr>
        <p:sp>
          <p:nvSpPr>
            <p:cNvPr id="6" name="object 6"/>
            <p:cNvSpPr/>
            <p:nvPr/>
          </p:nvSpPr>
          <p:spPr>
            <a:xfrm>
              <a:off x="5474207" y="2129028"/>
              <a:ext cx="1452880" cy="798830"/>
            </a:xfrm>
            <a:custGeom>
              <a:avLst/>
              <a:gdLst/>
              <a:ahLst/>
              <a:cxnLst/>
              <a:rect l="l" t="t" r="r" b="b"/>
              <a:pathLst>
                <a:path w="1452879" h="798830">
                  <a:moveTo>
                    <a:pt x="1053084" y="798575"/>
                  </a:moveTo>
                  <a:lnTo>
                    <a:pt x="1053084" y="598931"/>
                  </a:lnTo>
                  <a:lnTo>
                    <a:pt x="0" y="598931"/>
                  </a:lnTo>
                  <a:lnTo>
                    <a:pt x="0" y="199643"/>
                  </a:lnTo>
                  <a:lnTo>
                    <a:pt x="1053084" y="199643"/>
                  </a:lnTo>
                  <a:lnTo>
                    <a:pt x="1053084" y="0"/>
                  </a:lnTo>
                  <a:lnTo>
                    <a:pt x="1452372" y="399287"/>
                  </a:lnTo>
                  <a:lnTo>
                    <a:pt x="1053084" y="798575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5474207" y="2129028"/>
              <a:ext cx="1452880" cy="798830"/>
            </a:xfrm>
            <a:custGeom>
              <a:avLst/>
              <a:gdLst/>
              <a:ahLst/>
              <a:cxnLst/>
              <a:rect l="l" t="t" r="r" b="b"/>
              <a:pathLst>
                <a:path w="1452879" h="798830">
                  <a:moveTo>
                    <a:pt x="0" y="199643"/>
                  </a:moveTo>
                  <a:lnTo>
                    <a:pt x="1053084" y="199643"/>
                  </a:lnTo>
                  <a:lnTo>
                    <a:pt x="1053084" y="0"/>
                  </a:lnTo>
                  <a:lnTo>
                    <a:pt x="1452372" y="399287"/>
                  </a:lnTo>
                  <a:lnTo>
                    <a:pt x="1053084" y="798575"/>
                  </a:lnTo>
                  <a:lnTo>
                    <a:pt x="1053084" y="598931"/>
                  </a:lnTo>
                  <a:lnTo>
                    <a:pt x="0" y="598931"/>
                  </a:lnTo>
                  <a:lnTo>
                    <a:pt x="0" y="199643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500115" y="2988564"/>
              <a:ext cx="299085" cy="295910"/>
            </a:xfrm>
            <a:custGeom>
              <a:avLst/>
              <a:gdLst/>
              <a:ahLst/>
              <a:cxnLst/>
              <a:rect l="l" t="t" r="r" b="b"/>
              <a:pathLst>
                <a:path w="299085" h="295910">
                  <a:moveTo>
                    <a:pt x="298703" y="295655"/>
                  </a:moveTo>
                  <a:lnTo>
                    <a:pt x="0" y="295655"/>
                  </a:lnTo>
                  <a:lnTo>
                    <a:pt x="0" y="0"/>
                  </a:lnTo>
                  <a:lnTo>
                    <a:pt x="298703" y="0"/>
                  </a:lnTo>
                  <a:lnTo>
                    <a:pt x="298703" y="295655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5591556" y="2732532"/>
              <a:ext cx="117475" cy="256540"/>
            </a:xfrm>
            <a:custGeom>
              <a:avLst/>
              <a:gdLst/>
              <a:ahLst/>
              <a:cxnLst/>
              <a:rect l="l" t="t" r="r" b="b"/>
              <a:pathLst>
                <a:path w="117475" h="256539">
                  <a:moveTo>
                    <a:pt x="70104" y="150876"/>
                  </a:moveTo>
                  <a:lnTo>
                    <a:pt x="47244" y="150876"/>
                  </a:lnTo>
                  <a:lnTo>
                    <a:pt x="47244" y="0"/>
                  </a:lnTo>
                  <a:lnTo>
                    <a:pt x="70104" y="0"/>
                  </a:lnTo>
                  <a:lnTo>
                    <a:pt x="70104" y="150876"/>
                  </a:lnTo>
                  <a:close/>
                </a:path>
                <a:path w="117475" h="256539">
                  <a:moveTo>
                    <a:pt x="57912" y="256031"/>
                  </a:moveTo>
                  <a:lnTo>
                    <a:pt x="0" y="138684"/>
                  </a:lnTo>
                  <a:lnTo>
                    <a:pt x="47244" y="138684"/>
                  </a:lnTo>
                  <a:lnTo>
                    <a:pt x="47244" y="150876"/>
                  </a:lnTo>
                  <a:lnTo>
                    <a:pt x="111172" y="150876"/>
                  </a:lnTo>
                  <a:lnTo>
                    <a:pt x="57912" y="256031"/>
                  </a:lnTo>
                  <a:close/>
                </a:path>
                <a:path w="117475" h="256539">
                  <a:moveTo>
                    <a:pt x="111172" y="150876"/>
                  </a:moveTo>
                  <a:lnTo>
                    <a:pt x="70104" y="150876"/>
                  </a:lnTo>
                  <a:lnTo>
                    <a:pt x="70104" y="138684"/>
                  </a:lnTo>
                  <a:lnTo>
                    <a:pt x="117348" y="138684"/>
                  </a:lnTo>
                  <a:lnTo>
                    <a:pt x="111172" y="15087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93435" y="3768851"/>
              <a:ext cx="513715" cy="658495"/>
            </a:xfrm>
            <a:custGeom>
              <a:avLst/>
              <a:gdLst/>
              <a:ahLst/>
              <a:cxnLst/>
              <a:rect l="l" t="t" r="r" b="b"/>
              <a:pathLst>
                <a:path w="513714" h="658495">
                  <a:moveTo>
                    <a:pt x="513587" y="658367"/>
                  </a:moveTo>
                  <a:lnTo>
                    <a:pt x="0" y="658367"/>
                  </a:lnTo>
                  <a:lnTo>
                    <a:pt x="0" y="256032"/>
                  </a:lnTo>
                  <a:lnTo>
                    <a:pt x="256032" y="0"/>
                  </a:lnTo>
                  <a:lnTo>
                    <a:pt x="513587" y="256032"/>
                  </a:lnTo>
                  <a:lnTo>
                    <a:pt x="513587" y="658367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3435" y="3768851"/>
              <a:ext cx="513715" cy="658495"/>
            </a:xfrm>
            <a:custGeom>
              <a:avLst/>
              <a:gdLst/>
              <a:ahLst/>
              <a:cxnLst/>
              <a:rect l="l" t="t" r="r" b="b"/>
              <a:pathLst>
                <a:path w="513714" h="658495">
                  <a:moveTo>
                    <a:pt x="0" y="658367"/>
                  </a:moveTo>
                  <a:lnTo>
                    <a:pt x="0" y="256032"/>
                  </a:lnTo>
                  <a:lnTo>
                    <a:pt x="256032" y="0"/>
                  </a:lnTo>
                  <a:lnTo>
                    <a:pt x="513587" y="256032"/>
                  </a:lnTo>
                  <a:lnTo>
                    <a:pt x="513587" y="658367"/>
                  </a:lnTo>
                  <a:lnTo>
                    <a:pt x="0" y="658367"/>
                  </a:lnTo>
                  <a:close/>
                </a:path>
              </a:pathLst>
            </a:custGeom>
            <a:ln w="1066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91556" y="3276599"/>
              <a:ext cx="117475" cy="492759"/>
            </a:xfrm>
            <a:custGeom>
              <a:avLst/>
              <a:gdLst/>
              <a:ahLst/>
              <a:cxnLst/>
              <a:rect l="l" t="t" r="r" b="b"/>
              <a:pathLst>
                <a:path w="117475" h="492760">
                  <a:moveTo>
                    <a:pt x="47244" y="118871"/>
                  </a:moveTo>
                  <a:lnTo>
                    <a:pt x="0" y="118871"/>
                  </a:lnTo>
                  <a:lnTo>
                    <a:pt x="57912" y="0"/>
                  </a:lnTo>
                  <a:lnTo>
                    <a:pt x="111252" y="106680"/>
                  </a:lnTo>
                  <a:lnTo>
                    <a:pt x="47244" y="106680"/>
                  </a:lnTo>
                  <a:lnTo>
                    <a:pt x="47244" y="118871"/>
                  </a:lnTo>
                  <a:close/>
                </a:path>
                <a:path w="117475" h="492760">
                  <a:moveTo>
                    <a:pt x="70104" y="492252"/>
                  </a:moveTo>
                  <a:lnTo>
                    <a:pt x="47244" y="492252"/>
                  </a:lnTo>
                  <a:lnTo>
                    <a:pt x="47244" y="106680"/>
                  </a:lnTo>
                  <a:lnTo>
                    <a:pt x="70104" y="106680"/>
                  </a:lnTo>
                  <a:lnTo>
                    <a:pt x="70104" y="492252"/>
                  </a:lnTo>
                  <a:close/>
                </a:path>
                <a:path w="117475" h="492760">
                  <a:moveTo>
                    <a:pt x="117348" y="118871"/>
                  </a:moveTo>
                  <a:lnTo>
                    <a:pt x="70104" y="118871"/>
                  </a:lnTo>
                  <a:lnTo>
                    <a:pt x="70104" y="106680"/>
                  </a:lnTo>
                  <a:lnTo>
                    <a:pt x="111252" y="106680"/>
                  </a:lnTo>
                  <a:lnTo>
                    <a:pt x="117348" y="11887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25748" y="1835107"/>
            <a:ext cx="1181660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solidFill>
                  <a:srgbClr val="262626"/>
                </a:solidFill>
                <a:latin typeface="Calibri"/>
                <a:cs typeface="Calibri"/>
              </a:rPr>
              <a:t>Memory</a:t>
            </a:r>
            <a:r>
              <a:rPr sz="1279" spc="-49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279" spc="9" dirty="0">
                <a:solidFill>
                  <a:srgbClr val="262626"/>
                </a:solidFill>
                <a:latin typeface="Calibri"/>
                <a:cs typeface="Calibri"/>
              </a:rPr>
              <a:t>Address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90615" y="2238452"/>
            <a:ext cx="764241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18" dirty="0">
                <a:solidFill>
                  <a:srgbClr val="262626"/>
                </a:solidFill>
                <a:latin typeface="Calibri"/>
                <a:cs typeface="Calibri"/>
              </a:rPr>
              <a:t>s</a:t>
            </a:r>
            <a:r>
              <a:rPr sz="1279" spc="9" dirty="0">
                <a:solidFill>
                  <a:srgbClr val="262626"/>
                </a:solidFill>
                <a:latin typeface="Calibri"/>
                <a:cs typeface="Calibri"/>
              </a:rPr>
              <a:t>h</a:t>
            </a:r>
            <a:r>
              <a:rPr sz="1279" spc="13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279" spc="-18" dirty="0">
                <a:solidFill>
                  <a:srgbClr val="262626"/>
                </a:solidFill>
                <a:latin typeface="Calibri"/>
                <a:cs typeface="Calibri"/>
              </a:rPr>
              <a:t>r</a:t>
            </a:r>
            <a:r>
              <a:rPr sz="1279" spc="13" dirty="0">
                <a:solidFill>
                  <a:srgbClr val="262626"/>
                </a:solidFill>
                <a:latin typeface="Calibri"/>
                <a:cs typeface="Calibri"/>
              </a:rPr>
              <a:t>e</a:t>
            </a:r>
            <a:r>
              <a:rPr sz="1279" spc="9" dirty="0">
                <a:solidFill>
                  <a:srgbClr val="262626"/>
                </a:solidFill>
                <a:latin typeface="Calibri"/>
                <a:cs typeface="Calibri"/>
              </a:rPr>
              <a:t>d</a:t>
            </a:r>
            <a:r>
              <a:rPr sz="1279" spc="13" dirty="0">
                <a:solidFill>
                  <a:srgbClr val="262626"/>
                </a:solidFill>
                <a:latin typeface="Calibri"/>
                <a:cs typeface="Calibri"/>
              </a:rPr>
              <a:t>_</a:t>
            </a:r>
            <a:r>
              <a:rPr sz="1279" spc="4" dirty="0">
                <a:solidFill>
                  <a:srgbClr val="262626"/>
                </a:solidFill>
                <a:latin typeface="Calibri"/>
                <a:cs typeface="Calibri"/>
              </a:rPr>
              <a:t>pt</a:t>
            </a:r>
            <a:r>
              <a:rPr sz="1279" spc="9" dirty="0">
                <a:solidFill>
                  <a:srgbClr val="262626"/>
                </a:solidFill>
                <a:latin typeface="Calibri"/>
                <a:cs typeface="Calibri"/>
              </a:rPr>
              <a:t>r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0141" y="2695695"/>
            <a:ext cx="918882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4" dirty="0">
                <a:solidFill>
                  <a:srgbClr val="262626"/>
                </a:solidFill>
                <a:latin typeface="Calibri"/>
                <a:cs typeface="Calibri"/>
              </a:rPr>
              <a:t>Control</a:t>
            </a:r>
            <a:r>
              <a:rPr sz="1279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279" spc="9" dirty="0">
                <a:solidFill>
                  <a:srgbClr val="262626"/>
                </a:solidFill>
                <a:latin typeface="Calibri"/>
                <a:cs typeface="Calibri"/>
              </a:rPr>
              <a:t>block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9240" y="3491799"/>
            <a:ext cx="662828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9" dirty="0">
                <a:solidFill>
                  <a:srgbClr val="262626"/>
                </a:solidFill>
                <a:latin typeface="Calibri"/>
                <a:cs typeface="Calibri"/>
              </a:rPr>
              <a:t>weak_ptr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554" y="2460397"/>
            <a:ext cx="2425513" cy="60582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 marR="4483" indent="11767">
              <a:spcBef>
                <a:spcPts val="119"/>
              </a:spcBef>
            </a:pPr>
            <a:r>
              <a:rPr sz="1279" spc="9" dirty="0">
                <a:latin typeface="Calibri"/>
                <a:cs typeface="Calibri"/>
              </a:rPr>
              <a:t>std::shared_ptr&lt;int&gt;</a:t>
            </a:r>
            <a:r>
              <a:rPr sz="1279" spc="-35" dirty="0">
                <a:latin typeface="Calibri"/>
                <a:cs typeface="Calibri"/>
              </a:rPr>
              <a:t> </a:t>
            </a:r>
            <a:r>
              <a:rPr sz="1279" spc="13" dirty="0">
                <a:latin typeface="Calibri"/>
                <a:cs typeface="Calibri"/>
              </a:rPr>
              <a:t>p{new</a:t>
            </a:r>
            <a:r>
              <a:rPr sz="1279" spc="-18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int{5}}</a:t>
            </a:r>
            <a:r>
              <a:rPr sz="1279" spc="-31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; </a:t>
            </a:r>
            <a:r>
              <a:rPr sz="1279" spc="-274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std::weak_ptr&lt;int&gt; </a:t>
            </a:r>
            <a:r>
              <a:rPr sz="1279" spc="18" dirty="0">
                <a:latin typeface="Calibri"/>
                <a:cs typeface="Calibri"/>
              </a:rPr>
              <a:t>wk </a:t>
            </a:r>
            <a:r>
              <a:rPr sz="1279" spc="13" dirty="0">
                <a:latin typeface="Calibri"/>
                <a:cs typeface="Calibri"/>
              </a:rPr>
              <a:t>= </a:t>
            </a:r>
            <a:r>
              <a:rPr sz="1279" spc="18" dirty="0">
                <a:latin typeface="Calibri"/>
                <a:cs typeface="Calibri"/>
              </a:rPr>
              <a:t>p </a:t>
            </a:r>
            <a:r>
              <a:rPr sz="1279" spc="9" dirty="0">
                <a:latin typeface="Calibri"/>
                <a:cs typeface="Calibri"/>
              </a:rPr>
              <a:t>; </a:t>
            </a:r>
            <a:r>
              <a:rPr sz="1279" spc="13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p.reset()</a:t>
            </a:r>
            <a:r>
              <a:rPr sz="1279" spc="-13" dirty="0">
                <a:latin typeface="Calibri"/>
                <a:cs typeface="Calibri"/>
              </a:rPr>
              <a:t> </a:t>
            </a:r>
            <a:r>
              <a:rPr sz="1279" spc="9" dirty="0">
                <a:latin typeface="Calibri"/>
                <a:cs typeface="Calibri"/>
              </a:rPr>
              <a:t>;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87513" y="2636968"/>
            <a:ext cx="263899" cy="216085"/>
          </a:xfrm>
          <a:prstGeom prst="rect">
            <a:avLst/>
          </a:prstGeom>
          <a:ln w="10668">
            <a:solidFill>
              <a:srgbClr val="BC8C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8531">
              <a:spcBef>
                <a:spcPts val="150"/>
              </a:spcBef>
            </a:pPr>
            <a:r>
              <a:rPr sz="1279" spc="-300" dirty="0">
                <a:latin typeface="Calibri"/>
                <a:cs typeface="Calibri"/>
              </a:rPr>
              <a:t>10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15814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349088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9" dirty="0"/>
              <a:t>i</a:t>
            </a:r>
            <a:r>
              <a:rPr sz="3177" spc="-106" dirty="0"/>
              <a:t>r</a:t>
            </a:r>
            <a:r>
              <a:rPr sz="3177" spc="13" dirty="0"/>
              <a:t>c</a:t>
            </a:r>
            <a:r>
              <a:rPr sz="3177" spc="-71" dirty="0"/>
              <a:t>u</a:t>
            </a:r>
            <a:r>
              <a:rPr sz="3177" spc="-110" dirty="0"/>
              <a:t>l</a:t>
            </a:r>
            <a:r>
              <a:rPr sz="3177" spc="-66" dirty="0"/>
              <a:t>a</a:t>
            </a:r>
            <a:r>
              <a:rPr sz="3177" spc="-26" dirty="0"/>
              <a:t>r</a:t>
            </a:r>
            <a:r>
              <a:rPr sz="3177" spc="-93" dirty="0"/>
              <a:t> </a:t>
            </a:r>
            <a:r>
              <a:rPr sz="3177" spc="-159" dirty="0"/>
              <a:t>R</a:t>
            </a:r>
            <a:r>
              <a:rPr sz="3177" spc="-66" dirty="0"/>
              <a:t>e</a:t>
            </a:r>
            <a:r>
              <a:rPr sz="3177" spc="-141" dirty="0"/>
              <a:t>f</a:t>
            </a:r>
            <a:r>
              <a:rPr sz="3177" spc="-66" dirty="0"/>
              <a:t>e</a:t>
            </a:r>
            <a:r>
              <a:rPr sz="3177" spc="-106" dirty="0"/>
              <a:t>r</a:t>
            </a:r>
            <a:r>
              <a:rPr sz="3177" spc="-35" dirty="0"/>
              <a:t>e</a:t>
            </a:r>
            <a:r>
              <a:rPr sz="3177" spc="-106" dirty="0"/>
              <a:t>n</a:t>
            </a:r>
            <a:r>
              <a:rPr sz="3177" spc="13" dirty="0"/>
              <a:t>c</a:t>
            </a:r>
            <a:r>
              <a:rPr sz="3177" spc="-18" dirty="0"/>
              <a:t>e</a:t>
            </a:r>
            <a:endParaRPr sz="3177" dirty="0"/>
          </a:p>
        </p:txBody>
      </p:sp>
      <p:grpSp>
        <p:nvGrpSpPr>
          <p:cNvPr id="4" name="object 4"/>
          <p:cNvGrpSpPr/>
          <p:nvPr/>
        </p:nvGrpSpPr>
        <p:grpSpPr>
          <a:xfrm>
            <a:off x="2170354" y="3777951"/>
            <a:ext cx="4426324" cy="476250"/>
            <a:chOff x="2307335" y="4281678"/>
            <a:chExt cx="5016500" cy="539750"/>
          </a:xfrm>
        </p:grpSpPr>
        <p:sp>
          <p:nvSpPr>
            <p:cNvPr id="5" name="object 5"/>
            <p:cNvSpPr/>
            <p:nvPr/>
          </p:nvSpPr>
          <p:spPr>
            <a:xfrm>
              <a:off x="7312151" y="4293108"/>
              <a:ext cx="0" cy="516890"/>
            </a:xfrm>
            <a:custGeom>
              <a:avLst/>
              <a:gdLst/>
              <a:ahLst/>
              <a:cxnLst/>
              <a:rect l="l" t="t" r="r" b="b"/>
              <a:pathLst>
                <a:path h="516889">
                  <a:moveTo>
                    <a:pt x="0" y="0"/>
                  </a:moveTo>
                  <a:lnTo>
                    <a:pt x="0" y="516635"/>
                  </a:lnTo>
                </a:path>
              </a:pathLst>
            </a:custGeom>
            <a:ln w="22859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307335" y="4293108"/>
              <a:ext cx="117475" cy="379730"/>
            </a:xfrm>
            <a:custGeom>
              <a:avLst/>
              <a:gdLst/>
              <a:ahLst/>
              <a:cxnLst/>
              <a:rect l="l" t="t" r="r" b="b"/>
              <a:pathLst>
                <a:path w="117475" h="379729">
                  <a:moveTo>
                    <a:pt x="71628" y="274319"/>
                  </a:moveTo>
                  <a:lnTo>
                    <a:pt x="47244" y="274319"/>
                  </a:lnTo>
                  <a:lnTo>
                    <a:pt x="47244" y="0"/>
                  </a:lnTo>
                  <a:lnTo>
                    <a:pt x="71628" y="0"/>
                  </a:lnTo>
                  <a:lnTo>
                    <a:pt x="71628" y="274319"/>
                  </a:lnTo>
                  <a:close/>
                </a:path>
                <a:path w="117475" h="379729">
                  <a:moveTo>
                    <a:pt x="59436" y="379476"/>
                  </a:moveTo>
                  <a:lnTo>
                    <a:pt x="0" y="262128"/>
                  </a:lnTo>
                  <a:lnTo>
                    <a:pt x="47244" y="262128"/>
                  </a:lnTo>
                  <a:lnTo>
                    <a:pt x="47244" y="274319"/>
                  </a:lnTo>
                  <a:lnTo>
                    <a:pt x="111331" y="274319"/>
                  </a:lnTo>
                  <a:lnTo>
                    <a:pt x="59436" y="379476"/>
                  </a:lnTo>
                  <a:close/>
                </a:path>
                <a:path w="117475" h="379729">
                  <a:moveTo>
                    <a:pt x="111331" y="274319"/>
                  </a:moveTo>
                  <a:lnTo>
                    <a:pt x="71628" y="274319"/>
                  </a:lnTo>
                  <a:lnTo>
                    <a:pt x="71628" y="262128"/>
                  </a:lnTo>
                  <a:lnTo>
                    <a:pt x="117348" y="262128"/>
                  </a:lnTo>
                  <a:lnTo>
                    <a:pt x="111331" y="274319"/>
                  </a:lnTo>
                  <a:close/>
                </a:path>
              </a:pathLst>
            </a:custGeom>
            <a:solidFill>
              <a:srgbClr val="54823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366771" y="4299204"/>
              <a:ext cx="4945380" cy="0"/>
            </a:xfrm>
            <a:custGeom>
              <a:avLst/>
              <a:gdLst/>
              <a:ahLst/>
              <a:cxnLst/>
              <a:rect l="l" t="t" r="r" b="b"/>
              <a:pathLst>
                <a:path w="4945380">
                  <a:moveTo>
                    <a:pt x="4945379" y="0"/>
                  </a:moveTo>
                  <a:lnTo>
                    <a:pt x="0" y="0"/>
                  </a:lnTo>
                </a:path>
              </a:pathLst>
            </a:custGeom>
            <a:ln w="22859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04725" y="2447365"/>
            <a:ext cx="846044" cy="203114"/>
          </a:xfrm>
          <a:prstGeom prst="rect">
            <a:avLst/>
          </a:prstGeom>
          <a:solidFill>
            <a:srgbClr val="70AC46"/>
          </a:solidFill>
          <a:ln w="10667">
            <a:solidFill>
              <a:srgbClr val="507E31"/>
            </a:solidFill>
          </a:ln>
        </p:spPr>
        <p:txBody>
          <a:bodyPr vert="horz" wrap="square" lIns="0" tIns="26334" rIns="0" bIns="0" rtlCol="0">
            <a:spAutoFit/>
          </a:bodyPr>
          <a:lstStyle/>
          <a:p>
            <a:pPr algn="ctr">
              <a:spcBef>
                <a:spcPts val="207"/>
              </a:spcBef>
            </a:pP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emp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99963" y="4130207"/>
            <a:ext cx="855568" cy="496421"/>
            <a:chOff x="1547558" y="4680902"/>
            <a:chExt cx="969644" cy="562610"/>
          </a:xfrm>
        </p:grpSpPr>
        <p:sp>
          <p:nvSpPr>
            <p:cNvPr id="10" name="object 10"/>
            <p:cNvSpPr/>
            <p:nvPr/>
          </p:nvSpPr>
          <p:spPr>
            <a:xfrm>
              <a:off x="1552955" y="4686300"/>
              <a:ext cx="958850" cy="551815"/>
            </a:xfrm>
            <a:custGeom>
              <a:avLst/>
              <a:gdLst/>
              <a:ahLst/>
              <a:cxnLst/>
              <a:rect l="l" t="t" r="r" b="b"/>
              <a:pathLst>
                <a:path w="958850" h="551814">
                  <a:moveTo>
                    <a:pt x="958596" y="551687"/>
                  </a:moveTo>
                  <a:lnTo>
                    <a:pt x="0" y="551687"/>
                  </a:lnTo>
                  <a:lnTo>
                    <a:pt x="0" y="0"/>
                  </a:lnTo>
                  <a:lnTo>
                    <a:pt x="958596" y="0"/>
                  </a:lnTo>
                  <a:lnTo>
                    <a:pt x="958596" y="551687"/>
                  </a:lnTo>
                  <a:close/>
                </a:path>
              </a:pathLst>
            </a:custGeom>
            <a:solidFill>
              <a:srgbClr val="A8D18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2955" y="4686300"/>
              <a:ext cx="958850" cy="551815"/>
            </a:xfrm>
            <a:custGeom>
              <a:avLst/>
              <a:gdLst/>
              <a:ahLst/>
              <a:cxnLst/>
              <a:rect l="l" t="t" r="r" b="b"/>
              <a:pathLst>
                <a:path w="958850" h="551814">
                  <a:moveTo>
                    <a:pt x="0" y="0"/>
                  </a:moveTo>
                  <a:lnTo>
                    <a:pt x="958596" y="0"/>
                  </a:lnTo>
                  <a:lnTo>
                    <a:pt x="958596" y="551687"/>
                  </a:lnTo>
                  <a:lnTo>
                    <a:pt x="0" y="55168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80920" y="4146599"/>
            <a:ext cx="689722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4" dirty="0">
                <a:solidFill>
                  <a:srgbClr val="3F3F3F"/>
                </a:solidFill>
                <a:latin typeface="Calibri"/>
                <a:cs typeface="Calibri"/>
              </a:rPr>
              <a:t>Employee*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74520" y="2774128"/>
            <a:ext cx="5408519" cy="2137522"/>
            <a:chOff x="1972055" y="3144011"/>
            <a:chExt cx="6129655" cy="2422525"/>
          </a:xfrm>
        </p:grpSpPr>
        <p:sp>
          <p:nvSpPr>
            <p:cNvPr id="14" name="object 14"/>
            <p:cNvSpPr/>
            <p:nvPr/>
          </p:nvSpPr>
          <p:spPr>
            <a:xfrm>
              <a:off x="1972055" y="3144011"/>
              <a:ext cx="119380" cy="1529080"/>
            </a:xfrm>
            <a:custGeom>
              <a:avLst/>
              <a:gdLst/>
              <a:ahLst/>
              <a:cxnLst/>
              <a:rect l="l" t="t" r="r" b="b"/>
              <a:pathLst>
                <a:path w="119380" h="1529079">
                  <a:moveTo>
                    <a:pt x="71628" y="1423416"/>
                  </a:moveTo>
                  <a:lnTo>
                    <a:pt x="47244" y="1423416"/>
                  </a:lnTo>
                  <a:lnTo>
                    <a:pt x="47244" y="0"/>
                  </a:lnTo>
                  <a:lnTo>
                    <a:pt x="71628" y="0"/>
                  </a:lnTo>
                  <a:lnTo>
                    <a:pt x="71628" y="1423416"/>
                  </a:lnTo>
                  <a:close/>
                </a:path>
                <a:path w="119380" h="1529079">
                  <a:moveTo>
                    <a:pt x="59436" y="1528572"/>
                  </a:moveTo>
                  <a:lnTo>
                    <a:pt x="0" y="1411224"/>
                  </a:lnTo>
                  <a:lnTo>
                    <a:pt x="47244" y="1411224"/>
                  </a:lnTo>
                  <a:lnTo>
                    <a:pt x="47244" y="1423416"/>
                  </a:lnTo>
                  <a:lnTo>
                    <a:pt x="112696" y="1423416"/>
                  </a:lnTo>
                  <a:lnTo>
                    <a:pt x="59436" y="1528572"/>
                  </a:lnTo>
                  <a:close/>
                </a:path>
                <a:path w="119380" h="1529079">
                  <a:moveTo>
                    <a:pt x="112696" y="1423416"/>
                  </a:moveTo>
                  <a:lnTo>
                    <a:pt x="71628" y="1423416"/>
                  </a:lnTo>
                  <a:lnTo>
                    <a:pt x="71628" y="1411224"/>
                  </a:lnTo>
                  <a:lnTo>
                    <a:pt x="118872" y="1411224"/>
                  </a:lnTo>
                  <a:lnTo>
                    <a:pt x="112696" y="1423416"/>
                  </a:lnTo>
                  <a:close/>
                </a:path>
              </a:pathLst>
            </a:custGeom>
            <a:solidFill>
              <a:srgbClr val="54823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793491" y="5114544"/>
              <a:ext cx="0" cy="440690"/>
            </a:xfrm>
            <a:custGeom>
              <a:avLst/>
              <a:gdLst/>
              <a:ahLst/>
              <a:cxnLst/>
              <a:rect l="l" t="t" r="r" b="b"/>
              <a:pathLst>
                <a:path h="440689">
                  <a:moveTo>
                    <a:pt x="0" y="0"/>
                  </a:moveTo>
                  <a:lnTo>
                    <a:pt x="0" y="440435"/>
                  </a:lnTo>
                </a:path>
              </a:pathLst>
            </a:custGeom>
            <a:ln w="22859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7984235" y="5237988"/>
              <a:ext cx="117475" cy="307975"/>
            </a:xfrm>
            <a:custGeom>
              <a:avLst/>
              <a:gdLst/>
              <a:ahLst/>
              <a:cxnLst/>
              <a:rect l="l" t="t" r="r" b="b"/>
              <a:pathLst>
                <a:path w="117475" h="307975">
                  <a:moveTo>
                    <a:pt x="47244" y="117348"/>
                  </a:moveTo>
                  <a:lnTo>
                    <a:pt x="0" y="117348"/>
                  </a:lnTo>
                  <a:lnTo>
                    <a:pt x="59436" y="0"/>
                  </a:lnTo>
                  <a:lnTo>
                    <a:pt x="112083" y="106679"/>
                  </a:lnTo>
                  <a:lnTo>
                    <a:pt x="47244" y="106679"/>
                  </a:lnTo>
                  <a:lnTo>
                    <a:pt x="47244" y="117348"/>
                  </a:lnTo>
                  <a:close/>
                </a:path>
                <a:path w="117475" h="307975">
                  <a:moveTo>
                    <a:pt x="70104" y="307848"/>
                  </a:moveTo>
                  <a:lnTo>
                    <a:pt x="47244" y="307848"/>
                  </a:lnTo>
                  <a:lnTo>
                    <a:pt x="47244" y="106679"/>
                  </a:lnTo>
                  <a:lnTo>
                    <a:pt x="70104" y="106679"/>
                  </a:lnTo>
                  <a:lnTo>
                    <a:pt x="70104" y="307848"/>
                  </a:lnTo>
                  <a:close/>
                </a:path>
                <a:path w="117475" h="307975">
                  <a:moveTo>
                    <a:pt x="117348" y="117348"/>
                  </a:moveTo>
                  <a:lnTo>
                    <a:pt x="70104" y="117348"/>
                  </a:lnTo>
                  <a:lnTo>
                    <a:pt x="70104" y="106679"/>
                  </a:lnTo>
                  <a:lnTo>
                    <a:pt x="112083" y="106679"/>
                  </a:lnTo>
                  <a:lnTo>
                    <a:pt x="117348" y="117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2793491" y="5554980"/>
              <a:ext cx="5250180" cy="0"/>
            </a:xfrm>
            <a:custGeom>
              <a:avLst/>
              <a:gdLst/>
              <a:ahLst/>
              <a:cxnLst/>
              <a:rect l="l" t="t" r="r" b="b"/>
              <a:pathLst>
                <a:path w="5250180">
                  <a:moveTo>
                    <a:pt x="5250179" y="0"/>
                  </a:moveTo>
                  <a:lnTo>
                    <a:pt x="0" y="0"/>
                  </a:lnTo>
                </a:path>
              </a:pathLst>
            </a:custGeom>
            <a:ln w="22859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08245" y="2447365"/>
            <a:ext cx="846044" cy="224005"/>
          </a:xfrm>
          <a:prstGeom prst="rect">
            <a:avLst/>
          </a:prstGeom>
          <a:solidFill>
            <a:srgbClr val="ED7C31"/>
          </a:solidFill>
          <a:ln w="10667">
            <a:solidFill>
              <a:srgbClr val="AE5921"/>
            </a:solidFill>
          </a:ln>
        </p:spPr>
        <p:txBody>
          <a:bodyPr vert="horz" wrap="square" lIns="0" tIns="26894" rIns="0" bIns="0" rtlCol="0">
            <a:spAutoFit/>
          </a:bodyPr>
          <a:lstStyle/>
          <a:p>
            <a:pPr algn="ctr">
              <a:spcBef>
                <a:spcPts val="212"/>
              </a:spcBef>
            </a:pPr>
            <a:r>
              <a:rPr sz="1279" spc="9" dirty="0">
                <a:solidFill>
                  <a:srgbClr val="FFFFFF"/>
                </a:solidFill>
                <a:latin typeface="Calibri"/>
                <a:cs typeface="Calibri"/>
              </a:rPr>
              <a:t>prj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03483" y="4130207"/>
            <a:ext cx="855568" cy="496421"/>
            <a:chOff x="7558214" y="4680902"/>
            <a:chExt cx="969644" cy="562610"/>
          </a:xfrm>
        </p:grpSpPr>
        <p:sp>
          <p:nvSpPr>
            <p:cNvPr id="20" name="object 20"/>
            <p:cNvSpPr/>
            <p:nvPr/>
          </p:nvSpPr>
          <p:spPr>
            <a:xfrm>
              <a:off x="7563612" y="4686300"/>
              <a:ext cx="958850" cy="551815"/>
            </a:xfrm>
            <a:custGeom>
              <a:avLst/>
              <a:gdLst/>
              <a:ahLst/>
              <a:cxnLst/>
              <a:rect l="l" t="t" r="r" b="b"/>
              <a:pathLst>
                <a:path w="958850" h="551814">
                  <a:moveTo>
                    <a:pt x="958595" y="551687"/>
                  </a:moveTo>
                  <a:lnTo>
                    <a:pt x="0" y="551687"/>
                  </a:lnTo>
                  <a:lnTo>
                    <a:pt x="0" y="0"/>
                  </a:lnTo>
                  <a:lnTo>
                    <a:pt x="958595" y="0"/>
                  </a:lnTo>
                  <a:lnTo>
                    <a:pt x="958595" y="551687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563612" y="4686300"/>
              <a:ext cx="958850" cy="551815"/>
            </a:xfrm>
            <a:custGeom>
              <a:avLst/>
              <a:gdLst/>
              <a:ahLst/>
              <a:cxnLst/>
              <a:rect l="l" t="t" r="r" b="b"/>
              <a:pathLst>
                <a:path w="958850" h="551814">
                  <a:moveTo>
                    <a:pt x="0" y="0"/>
                  </a:moveTo>
                  <a:lnTo>
                    <a:pt x="958595" y="0"/>
                  </a:lnTo>
                  <a:lnTo>
                    <a:pt x="958595" y="551687"/>
                  </a:lnTo>
                  <a:lnTo>
                    <a:pt x="0" y="55168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70511" y="4146599"/>
            <a:ext cx="52107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dirty="0">
                <a:solidFill>
                  <a:srgbClr val="3F3F3F"/>
                </a:solidFill>
                <a:latin typeface="Calibri"/>
                <a:cs typeface="Calibri"/>
              </a:rPr>
              <a:t>Project*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82582" y="2771439"/>
            <a:ext cx="5000625" cy="1746437"/>
            <a:chOff x="2434526" y="3140964"/>
            <a:chExt cx="5667375" cy="1979295"/>
          </a:xfrm>
        </p:grpSpPr>
        <p:sp>
          <p:nvSpPr>
            <p:cNvPr id="24" name="object 24"/>
            <p:cNvSpPr/>
            <p:nvPr/>
          </p:nvSpPr>
          <p:spPr>
            <a:xfrm>
              <a:off x="2439924" y="3140976"/>
              <a:ext cx="5661660" cy="1973580"/>
            </a:xfrm>
            <a:custGeom>
              <a:avLst/>
              <a:gdLst/>
              <a:ahLst/>
              <a:cxnLst/>
              <a:rect l="l" t="t" r="r" b="b"/>
              <a:pathLst>
                <a:path w="5661659" h="1973579">
                  <a:moveTo>
                    <a:pt x="707123" y="1668767"/>
                  </a:moveTo>
                  <a:lnTo>
                    <a:pt x="0" y="1668767"/>
                  </a:lnTo>
                  <a:lnTo>
                    <a:pt x="0" y="1973580"/>
                  </a:lnTo>
                  <a:lnTo>
                    <a:pt x="707123" y="1973580"/>
                  </a:lnTo>
                  <a:lnTo>
                    <a:pt x="707123" y="1668767"/>
                  </a:lnTo>
                  <a:close/>
                </a:path>
                <a:path w="5661659" h="1973579">
                  <a:moveTo>
                    <a:pt x="5661647" y="1414272"/>
                  </a:moveTo>
                  <a:lnTo>
                    <a:pt x="5614403" y="1414272"/>
                  </a:lnTo>
                  <a:lnTo>
                    <a:pt x="5614403" y="0"/>
                  </a:lnTo>
                  <a:lnTo>
                    <a:pt x="5591543" y="0"/>
                  </a:lnTo>
                  <a:lnTo>
                    <a:pt x="5591543" y="1414272"/>
                  </a:lnTo>
                  <a:lnTo>
                    <a:pt x="5544299" y="1414272"/>
                  </a:lnTo>
                  <a:lnTo>
                    <a:pt x="5603735" y="1531620"/>
                  </a:lnTo>
                  <a:lnTo>
                    <a:pt x="5655640" y="1426464"/>
                  </a:lnTo>
                  <a:lnTo>
                    <a:pt x="5661647" y="141427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9924" y="4809743"/>
              <a:ext cx="707390" cy="304800"/>
            </a:xfrm>
            <a:custGeom>
              <a:avLst/>
              <a:gdLst/>
              <a:ahLst/>
              <a:cxnLst/>
              <a:rect l="l" t="t" r="r" b="b"/>
              <a:pathLst>
                <a:path w="707389" h="304800">
                  <a:moveTo>
                    <a:pt x="0" y="0"/>
                  </a:moveTo>
                  <a:lnTo>
                    <a:pt x="707135" y="0"/>
                  </a:lnTo>
                  <a:lnTo>
                    <a:pt x="707135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409274" y="4255515"/>
            <a:ext cx="3793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m_</a:t>
            </a:r>
            <a:r>
              <a:rPr sz="1147" spc="1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47" spc="-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47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69635" y="4239129"/>
            <a:ext cx="633693" cy="278466"/>
            <a:chOff x="6953186" y="4804346"/>
            <a:chExt cx="718185" cy="315595"/>
          </a:xfrm>
        </p:grpSpPr>
        <p:sp>
          <p:nvSpPr>
            <p:cNvPr id="28" name="object 28"/>
            <p:cNvSpPr/>
            <p:nvPr/>
          </p:nvSpPr>
          <p:spPr>
            <a:xfrm>
              <a:off x="6958583" y="4809743"/>
              <a:ext cx="707390" cy="304800"/>
            </a:xfrm>
            <a:custGeom>
              <a:avLst/>
              <a:gdLst/>
              <a:ahLst/>
              <a:cxnLst/>
              <a:rect l="l" t="t" r="r" b="b"/>
              <a:pathLst>
                <a:path w="707390" h="304800">
                  <a:moveTo>
                    <a:pt x="707135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707135" y="0"/>
                  </a:lnTo>
                  <a:lnTo>
                    <a:pt x="707135" y="304800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6958583" y="4809743"/>
              <a:ext cx="707390" cy="304800"/>
            </a:xfrm>
            <a:custGeom>
              <a:avLst/>
              <a:gdLst/>
              <a:ahLst/>
              <a:cxnLst/>
              <a:rect l="l" t="t" r="r" b="b"/>
              <a:pathLst>
                <a:path w="707390" h="304800">
                  <a:moveTo>
                    <a:pt x="0" y="0"/>
                  </a:moveTo>
                  <a:lnTo>
                    <a:pt x="707135" y="0"/>
                  </a:lnTo>
                  <a:lnTo>
                    <a:pt x="707135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342512" y="4255515"/>
            <a:ext cx="48521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m_emp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41163" y="3917128"/>
            <a:ext cx="6641166" cy="224678"/>
            <a:chOff x="1254251" y="4439411"/>
            <a:chExt cx="7526655" cy="25463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871" y="4447031"/>
              <a:ext cx="239268" cy="23926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61871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20396"/>
                  </a:moveTo>
                  <a:lnTo>
                    <a:pt x="9358" y="73294"/>
                  </a:lnTo>
                  <a:lnTo>
                    <a:pt x="34861" y="35052"/>
                  </a:lnTo>
                  <a:lnTo>
                    <a:pt x="72651" y="9382"/>
                  </a:lnTo>
                  <a:lnTo>
                    <a:pt x="118872" y="0"/>
                  </a:lnTo>
                  <a:lnTo>
                    <a:pt x="165973" y="9382"/>
                  </a:lnTo>
                  <a:lnTo>
                    <a:pt x="204216" y="35052"/>
                  </a:lnTo>
                  <a:lnTo>
                    <a:pt x="229885" y="73294"/>
                  </a:lnTo>
                  <a:lnTo>
                    <a:pt x="239268" y="120396"/>
                  </a:lnTo>
                  <a:lnTo>
                    <a:pt x="229885" y="166616"/>
                  </a:lnTo>
                  <a:lnTo>
                    <a:pt x="204216" y="204406"/>
                  </a:lnTo>
                  <a:lnTo>
                    <a:pt x="165973" y="229909"/>
                  </a:lnTo>
                  <a:lnTo>
                    <a:pt x="118872" y="239268"/>
                  </a:lnTo>
                  <a:lnTo>
                    <a:pt x="72651" y="229909"/>
                  </a:lnTo>
                  <a:lnTo>
                    <a:pt x="34861" y="204406"/>
                  </a:lnTo>
                  <a:lnTo>
                    <a:pt x="9358" y="166616"/>
                  </a:lnTo>
                  <a:lnTo>
                    <a:pt x="0" y="120396"/>
                  </a:lnTo>
                </a:path>
              </a:pathLst>
            </a:custGeom>
            <a:ln w="15240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35923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5">
                  <a:moveTo>
                    <a:pt x="120396" y="239268"/>
                  </a:moveTo>
                  <a:lnTo>
                    <a:pt x="73937" y="229909"/>
                  </a:lnTo>
                  <a:lnTo>
                    <a:pt x="35623" y="204406"/>
                  </a:lnTo>
                  <a:lnTo>
                    <a:pt x="9596" y="166616"/>
                  </a:lnTo>
                  <a:lnTo>
                    <a:pt x="0" y="120396"/>
                  </a:lnTo>
                  <a:lnTo>
                    <a:pt x="9596" y="73294"/>
                  </a:lnTo>
                  <a:lnTo>
                    <a:pt x="35623" y="35052"/>
                  </a:lnTo>
                  <a:lnTo>
                    <a:pt x="73937" y="9382"/>
                  </a:lnTo>
                  <a:lnTo>
                    <a:pt x="120396" y="0"/>
                  </a:lnTo>
                  <a:lnTo>
                    <a:pt x="166616" y="9382"/>
                  </a:lnTo>
                  <a:lnTo>
                    <a:pt x="204406" y="35052"/>
                  </a:lnTo>
                  <a:lnTo>
                    <a:pt x="229909" y="73294"/>
                  </a:lnTo>
                  <a:lnTo>
                    <a:pt x="239268" y="120396"/>
                  </a:lnTo>
                  <a:lnTo>
                    <a:pt x="229909" y="166616"/>
                  </a:lnTo>
                  <a:lnTo>
                    <a:pt x="204406" y="204406"/>
                  </a:lnTo>
                  <a:lnTo>
                    <a:pt x="166616" y="229909"/>
                  </a:lnTo>
                  <a:lnTo>
                    <a:pt x="120396" y="23926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8535923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5">
                  <a:moveTo>
                    <a:pt x="0" y="120396"/>
                  </a:moveTo>
                  <a:lnTo>
                    <a:pt x="9596" y="73294"/>
                  </a:lnTo>
                  <a:lnTo>
                    <a:pt x="35623" y="35052"/>
                  </a:lnTo>
                  <a:lnTo>
                    <a:pt x="73937" y="9382"/>
                  </a:lnTo>
                  <a:lnTo>
                    <a:pt x="120396" y="0"/>
                  </a:lnTo>
                  <a:lnTo>
                    <a:pt x="166616" y="9382"/>
                  </a:lnTo>
                  <a:lnTo>
                    <a:pt x="204406" y="35052"/>
                  </a:lnTo>
                  <a:lnTo>
                    <a:pt x="229909" y="73294"/>
                  </a:lnTo>
                  <a:lnTo>
                    <a:pt x="239268" y="120396"/>
                  </a:lnTo>
                  <a:lnTo>
                    <a:pt x="229909" y="166616"/>
                  </a:lnTo>
                  <a:lnTo>
                    <a:pt x="204406" y="204406"/>
                  </a:lnTo>
                  <a:lnTo>
                    <a:pt x="166616" y="229909"/>
                  </a:lnTo>
                  <a:lnTo>
                    <a:pt x="120396" y="239268"/>
                  </a:lnTo>
                  <a:lnTo>
                    <a:pt x="73937" y="229909"/>
                  </a:lnTo>
                  <a:lnTo>
                    <a:pt x="35623" y="204406"/>
                  </a:lnTo>
                  <a:lnTo>
                    <a:pt x="9596" y="166616"/>
                  </a:lnTo>
                  <a:lnTo>
                    <a:pt x="0" y="120396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8535923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5">
                  <a:moveTo>
                    <a:pt x="120396" y="239268"/>
                  </a:moveTo>
                  <a:lnTo>
                    <a:pt x="73937" y="229909"/>
                  </a:lnTo>
                  <a:lnTo>
                    <a:pt x="35623" y="204406"/>
                  </a:lnTo>
                  <a:lnTo>
                    <a:pt x="9596" y="166616"/>
                  </a:lnTo>
                  <a:lnTo>
                    <a:pt x="0" y="120396"/>
                  </a:lnTo>
                  <a:lnTo>
                    <a:pt x="9596" y="73294"/>
                  </a:lnTo>
                  <a:lnTo>
                    <a:pt x="35623" y="35052"/>
                  </a:lnTo>
                  <a:lnTo>
                    <a:pt x="73937" y="9382"/>
                  </a:lnTo>
                  <a:lnTo>
                    <a:pt x="120396" y="0"/>
                  </a:lnTo>
                  <a:lnTo>
                    <a:pt x="166616" y="9382"/>
                  </a:lnTo>
                  <a:lnTo>
                    <a:pt x="204406" y="35052"/>
                  </a:lnTo>
                  <a:lnTo>
                    <a:pt x="229909" y="73294"/>
                  </a:lnTo>
                  <a:lnTo>
                    <a:pt x="239268" y="120396"/>
                  </a:lnTo>
                  <a:lnTo>
                    <a:pt x="229909" y="166616"/>
                  </a:lnTo>
                  <a:lnTo>
                    <a:pt x="204406" y="204406"/>
                  </a:lnTo>
                  <a:lnTo>
                    <a:pt x="166616" y="229909"/>
                  </a:lnTo>
                  <a:lnTo>
                    <a:pt x="120396" y="23926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8535923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5">
                  <a:moveTo>
                    <a:pt x="0" y="120396"/>
                  </a:moveTo>
                  <a:lnTo>
                    <a:pt x="9596" y="73294"/>
                  </a:lnTo>
                  <a:lnTo>
                    <a:pt x="35623" y="35052"/>
                  </a:lnTo>
                  <a:lnTo>
                    <a:pt x="73937" y="9382"/>
                  </a:lnTo>
                  <a:lnTo>
                    <a:pt x="120396" y="0"/>
                  </a:lnTo>
                  <a:lnTo>
                    <a:pt x="166616" y="9382"/>
                  </a:lnTo>
                  <a:lnTo>
                    <a:pt x="204406" y="35052"/>
                  </a:lnTo>
                  <a:lnTo>
                    <a:pt x="229909" y="73294"/>
                  </a:lnTo>
                  <a:lnTo>
                    <a:pt x="239268" y="120396"/>
                  </a:lnTo>
                  <a:lnTo>
                    <a:pt x="229909" y="166616"/>
                  </a:lnTo>
                  <a:lnTo>
                    <a:pt x="204406" y="204406"/>
                  </a:lnTo>
                  <a:lnTo>
                    <a:pt x="166616" y="229909"/>
                  </a:lnTo>
                  <a:lnTo>
                    <a:pt x="120396" y="239268"/>
                  </a:lnTo>
                  <a:lnTo>
                    <a:pt x="73937" y="229909"/>
                  </a:lnTo>
                  <a:lnTo>
                    <a:pt x="35623" y="204406"/>
                  </a:lnTo>
                  <a:lnTo>
                    <a:pt x="9596" y="166616"/>
                  </a:lnTo>
                  <a:lnTo>
                    <a:pt x="0" y="120396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18182" y="3907275"/>
            <a:ext cx="10701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-65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246542" y="3917128"/>
            <a:ext cx="224678" cy="224678"/>
            <a:chOff x="1260347" y="4439411"/>
            <a:chExt cx="254635" cy="254635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7967" y="4447031"/>
              <a:ext cx="239268" cy="23926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267967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20396"/>
                  </a:moveTo>
                  <a:lnTo>
                    <a:pt x="9382" y="73294"/>
                  </a:lnTo>
                  <a:lnTo>
                    <a:pt x="35052" y="35052"/>
                  </a:lnTo>
                  <a:lnTo>
                    <a:pt x="73294" y="9382"/>
                  </a:lnTo>
                  <a:lnTo>
                    <a:pt x="120396" y="0"/>
                  </a:lnTo>
                  <a:lnTo>
                    <a:pt x="166616" y="9382"/>
                  </a:lnTo>
                  <a:lnTo>
                    <a:pt x="204406" y="35052"/>
                  </a:lnTo>
                  <a:lnTo>
                    <a:pt x="229909" y="73294"/>
                  </a:lnTo>
                  <a:lnTo>
                    <a:pt x="239268" y="120396"/>
                  </a:lnTo>
                  <a:lnTo>
                    <a:pt x="229909" y="166616"/>
                  </a:lnTo>
                  <a:lnTo>
                    <a:pt x="204406" y="204406"/>
                  </a:lnTo>
                  <a:lnTo>
                    <a:pt x="166616" y="229909"/>
                  </a:lnTo>
                  <a:lnTo>
                    <a:pt x="120396" y="239268"/>
                  </a:lnTo>
                  <a:lnTo>
                    <a:pt x="73294" y="229909"/>
                  </a:lnTo>
                  <a:lnTo>
                    <a:pt x="35052" y="204406"/>
                  </a:lnTo>
                  <a:lnTo>
                    <a:pt x="9382" y="166616"/>
                  </a:lnTo>
                  <a:lnTo>
                    <a:pt x="0" y="120396"/>
                  </a:lnTo>
                </a:path>
              </a:pathLst>
            </a:custGeom>
            <a:ln w="15240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299916" y="3907275"/>
            <a:ext cx="112619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-6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335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403959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18" dirty="0"/>
              <a:t>C</a:t>
            </a:r>
            <a:r>
              <a:rPr sz="3177" spc="-79" dirty="0"/>
              <a:t>i</a:t>
            </a:r>
            <a:r>
              <a:rPr sz="3177" spc="-106" dirty="0"/>
              <a:t>r</a:t>
            </a:r>
            <a:r>
              <a:rPr sz="3177" spc="13" dirty="0"/>
              <a:t>c</a:t>
            </a:r>
            <a:r>
              <a:rPr sz="3177" spc="-71" dirty="0"/>
              <a:t>u</a:t>
            </a:r>
            <a:r>
              <a:rPr sz="3177" spc="-110" dirty="0"/>
              <a:t>l</a:t>
            </a:r>
            <a:r>
              <a:rPr sz="3177" spc="-66" dirty="0"/>
              <a:t>a</a:t>
            </a:r>
            <a:r>
              <a:rPr sz="3177" spc="-26" dirty="0"/>
              <a:t>r</a:t>
            </a:r>
            <a:r>
              <a:rPr sz="3177" spc="-93" dirty="0"/>
              <a:t> </a:t>
            </a:r>
            <a:r>
              <a:rPr sz="3177" spc="-159" dirty="0"/>
              <a:t>R</a:t>
            </a:r>
            <a:r>
              <a:rPr sz="3177" spc="-66" dirty="0"/>
              <a:t>e</a:t>
            </a:r>
            <a:r>
              <a:rPr sz="3177" spc="-141" dirty="0"/>
              <a:t>f</a:t>
            </a:r>
            <a:r>
              <a:rPr sz="3177" spc="-66" dirty="0"/>
              <a:t>e</a:t>
            </a:r>
            <a:r>
              <a:rPr sz="3177" spc="-106" dirty="0"/>
              <a:t>r</a:t>
            </a:r>
            <a:r>
              <a:rPr sz="3177" spc="-35" dirty="0"/>
              <a:t>e</a:t>
            </a:r>
            <a:r>
              <a:rPr sz="3177" spc="-106" dirty="0"/>
              <a:t>n</a:t>
            </a:r>
            <a:r>
              <a:rPr sz="3177" spc="13" dirty="0"/>
              <a:t>c</a:t>
            </a:r>
            <a:r>
              <a:rPr sz="3177" spc="-18" dirty="0"/>
              <a:t>e</a:t>
            </a:r>
            <a:endParaRPr sz="3177" dirty="0"/>
          </a:p>
        </p:txBody>
      </p:sp>
      <p:grpSp>
        <p:nvGrpSpPr>
          <p:cNvPr id="4" name="object 4"/>
          <p:cNvGrpSpPr/>
          <p:nvPr/>
        </p:nvGrpSpPr>
        <p:grpSpPr>
          <a:xfrm>
            <a:off x="2170354" y="3777951"/>
            <a:ext cx="4426324" cy="476250"/>
            <a:chOff x="2307335" y="4281678"/>
            <a:chExt cx="5016500" cy="539750"/>
          </a:xfrm>
        </p:grpSpPr>
        <p:sp>
          <p:nvSpPr>
            <p:cNvPr id="5" name="object 5"/>
            <p:cNvSpPr/>
            <p:nvPr/>
          </p:nvSpPr>
          <p:spPr>
            <a:xfrm>
              <a:off x="7312151" y="4293108"/>
              <a:ext cx="0" cy="516890"/>
            </a:xfrm>
            <a:custGeom>
              <a:avLst/>
              <a:gdLst/>
              <a:ahLst/>
              <a:cxnLst/>
              <a:rect l="l" t="t" r="r" b="b"/>
              <a:pathLst>
                <a:path h="516889">
                  <a:moveTo>
                    <a:pt x="0" y="0"/>
                  </a:moveTo>
                  <a:lnTo>
                    <a:pt x="0" y="516635"/>
                  </a:lnTo>
                </a:path>
              </a:pathLst>
            </a:custGeom>
            <a:ln w="22859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307335" y="4293108"/>
              <a:ext cx="117475" cy="379730"/>
            </a:xfrm>
            <a:custGeom>
              <a:avLst/>
              <a:gdLst/>
              <a:ahLst/>
              <a:cxnLst/>
              <a:rect l="l" t="t" r="r" b="b"/>
              <a:pathLst>
                <a:path w="117475" h="379729">
                  <a:moveTo>
                    <a:pt x="71628" y="274319"/>
                  </a:moveTo>
                  <a:lnTo>
                    <a:pt x="47244" y="274319"/>
                  </a:lnTo>
                  <a:lnTo>
                    <a:pt x="47244" y="0"/>
                  </a:lnTo>
                  <a:lnTo>
                    <a:pt x="71628" y="0"/>
                  </a:lnTo>
                  <a:lnTo>
                    <a:pt x="71628" y="274319"/>
                  </a:lnTo>
                  <a:close/>
                </a:path>
                <a:path w="117475" h="379729">
                  <a:moveTo>
                    <a:pt x="59436" y="379476"/>
                  </a:moveTo>
                  <a:lnTo>
                    <a:pt x="0" y="262128"/>
                  </a:lnTo>
                  <a:lnTo>
                    <a:pt x="47244" y="262128"/>
                  </a:lnTo>
                  <a:lnTo>
                    <a:pt x="47244" y="274319"/>
                  </a:lnTo>
                  <a:lnTo>
                    <a:pt x="111331" y="274319"/>
                  </a:lnTo>
                  <a:lnTo>
                    <a:pt x="59436" y="379476"/>
                  </a:lnTo>
                  <a:close/>
                </a:path>
                <a:path w="117475" h="379729">
                  <a:moveTo>
                    <a:pt x="111331" y="274319"/>
                  </a:moveTo>
                  <a:lnTo>
                    <a:pt x="71628" y="274319"/>
                  </a:lnTo>
                  <a:lnTo>
                    <a:pt x="71628" y="262128"/>
                  </a:lnTo>
                  <a:lnTo>
                    <a:pt x="117348" y="262128"/>
                  </a:lnTo>
                  <a:lnTo>
                    <a:pt x="111331" y="274319"/>
                  </a:lnTo>
                  <a:close/>
                </a:path>
              </a:pathLst>
            </a:custGeom>
            <a:solidFill>
              <a:srgbClr val="54823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366771" y="4299204"/>
              <a:ext cx="4945380" cy="0"/>
            </a:xfrm>
            <a:custGeom>
              <a:avLst/>
              <a:gdLst/>
              <a:ahLst/>
              <a:cxnLst/>
              <a:rect l="l" t="t" r="r" b="b"/>
              <a:pathLst>
                <a:path w="4945380">
                  <a:moveTo>
                    <a:pt x="4945379" y="0"/>
                  </a:moveTo>
                  <a:lnTo>
                    <a:pt x="0" y="0"/>
                  </a:lnTo>
                </a:path>
              </a:pathLst>
            </a:custGeom>
            <a:ln w="22859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04725" y="2447365"/>
            <a:ext cx="846044" cy="203114"/>
          </a:xfrm>
          <a:prstGeom prst="rect">
            <a:avLst/>
          </a:prstGeom>
          <a:solidFill>
            <a:srgbClr val="70AC46"/>
          </a:solidFill>
          <a:ln w="10667">
            <a:solidFill>
              <a:srgbClr val="507E31"/>
            </a:solidFill>
          </a:ln>
        </p:spPr>
        <p:txBody>
          <a:bodyPr vert="horz" wrap="square" lIns="0" tIns="26334" rIns="0" bIns="0" rtlCol="0">
            <a:spAutoFit/>
          </a:bodyPr>
          <a:lstStyle/>
          <a:p>
            <a:pPr algn="ctr">
              <a:spcBef>
                <a:spcPts val="207"/>
              </a:spcBef>
            </a:pP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emp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99963" y="4130207"/>
            <a:ext cx="855568" cy="496421"/>
            <a:chOff x="1547558" y="4680902"/>
            <a:chExt cx="969644" cy="562610"/>
          </a:xfrm>
        </p:grpSpPr>
        <p:sp>
          <p:nvSpPr>
            <p:cNvPr id="10" name="object 10"/>
            <p:cNvSpPr/>
            <p:nvPr/>
          </p:nvSpPr>
          <p:spPr>
            <a:xfrm>
              <a:off x="1552955" y="4686300"/>
              <a:ext cx="958850" cy="551815"/>
            </a:xfrm>
            <a:custGeom>
              <a:avLst/>
              <a:gdLst/>
              <a:ahLst/>
              <a:cxnLst/>
              <a:rect l="l" t="t" r="r" b="b"/>
              <a:pathLst>
                <a:path w="958850" h="551814">
                  <a:moveTo>
                    <a:pt x="958596" y="551687"/>
                  </a:moveTo>
                  <a:lnTo>
                    <a:pt x="0" y="551687"/>
                  </a:lnTo>
                  <a:lnTo>
                    <a:pt x="0" y="0"/>
                  </a:lnTo>
                  <a:lnTo>
                    <a:pt x="958596" y="0"/>
                  </a:lnTo>
                  <a:lnTo>
                    <a:pt x="958596" y="551687"/>
                  </a:lnTo>
                  <a:close/>
                </a:path>
              </a:pathLst>
            </a:custGeom>
            <a:solidFill>
              <a:srgbClr val="A8D18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2955" y="4686300"/>
              <a:ext cx="958850" cy="551815"/>
            </a:xfrm>
            <a:custGeom>
              <a:avLst/>
              <a:gdLst/>
              <a:ahLst/>
              <a:cxnLst/>
              <a:rect l="l" t="t" r="r" b="b"/>
              <a:pathLst>
                <a:path w="958850" h="551814">
                  <a:moveTo>
                    <a:pt x="0" y="0"/>
                  </a:moveTo>
                  <a:lnTo>
                    <a:pt x="958596" y="0"/>
                  </a:lnTo>
                  <a:lnTo>
                    <a:pt x="958596" y="551687"/>
                  </a:lnTo>
                  <a:lnTo>
                    <a:pt x="0" y="55168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80920" y="4146599"/>
            <a:ext cx="689722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4" dirty="0">
                <a:solidFill>
                  <a:srgbClr val="3F3F3F"/>
                </a:solidFill>
                <a:latin typeface="Calibri"/>
                <a:cs typeface="Calibri"/>
              </a:rPr>
              <a:t>Employee*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74520" y="2774128"/>
            <a:ext cx="5408519" cy="2138082"/>
            <a:chOff x="1972055" y="3144011"/>
            <a:chExt cx="6129655" cy="2423160"/>
          </a:xfrm>
        </p:grpSpPr>
        <p:sp>
          <p:nvSpPr>
            <p:cNvPr id="14" name="object 14"/>
            <p:cNvSpPr/>
            <p:nvPr/>
          </p:nvSpPr>
          <p:spPr>
            <a:xfrm>
              <a:off x="1972055" y="3144011"/>
              <a:ext cx="119380" cy="1529080"/>
            </a:xfrm>
            <a:custGeom>
              <a:avLst/>
              <a:gdLst/>
              <a:ahLst/>
              <a:cxnLst/>
              <a:rect l="l" t="t" r="r" b="b"/>
              <a:pathLst>
                <a:path w="119380" h="1529079">
                  <a:moveTo>
                    <a:pt x="71628" y="1423416"/>
                  </a:moveTo>
                  <a:lnTo>
                    <a:pt x="47244" y="1423416"/>
                  </a:lnTo>
                  <a:lnTo>
                    <a:pt x="47244" y="0"/>
                  </a:lnTo>
                  <a:lnTo>
                    <a:pt x="71628" y="0"/>
                  </a:lnTo>
                  <a:lnTo>
                    <a:pt x="71628" y="1423416"/>
                  </a:lnTo>
                  <a:close/>
                </a:path>
                <a:path w="119380" h="1529079">
                  <a:moveTo>
                    <a:pt x="59436" y="1528572"/>
                  </a:moveTo>
                  <a:lnTo>
                    <a:pt x="0" y="1411224"/>
                  </a:lnTo>
                  <a:lnTo>
                    <a:pt x="47244" y="1411224"/>
                  </a:lnTo>
                  <a:lnTo>
                    <a:pt x="47244" y="1423416"/>
                  </a:lnTo>
                  <a:lnTo>
                    <a:pt x="112696" y="1423416"/>
                  </a:lnTo>
                  <a:lnTo>
                    <a:pt x="59436" y="1528572"/>
                  </a:lnTo>
                  <a:close/>
                </a:path>
                <a:path w="119380" h="1529079">
                  <a:moveTo>
                    <a:pt x="112696" y="1423416"/>
                  </a:moveTo>
                  <a:lnTo>
                    <a:pt x="71628" y="1423416"/>
                  </a:lnTo>
                  <a:lnTo>
                    <a:pt x="71628" y="1411224"/>
                  </a:lnTo>
                  <a:lnTo>
                    <a:pt x="118872" y="1411224"/>
                  </a:lnTo>
                  <a:lnTo>
                    <a:pt x="112696" y="1423416"/>
                  </a:lnTo>
                  <a:close/>
                </a:path>
              </a:pathLst>
            </a:custGeom>
            <a:solidFill>
              <a:srgbClr val="54823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782811" y="5114556"/>
              <a:ext cx="5318760" cy="431800"/>
            </a:xfrm>
            <a:custGeom>
              <a:avLst/>
              <a:gdLst/>
              <a:ahLst/>
              <a:cxnLst/>
              <a:rect l="l" t="t" r="r" b="b"/>
              <a:pathLst>
                <a:path w="5318759" h="431800">
                  <a:moveTo>
                    <a:pt x="22860" y="330708"/>
                  </a:moveTo>
                  <a:lnTo>
                    <a:pt x="0" y="330708"/>
                  </a:lnTo>
                  <a:lnTo>
                    <a:pt x="0" y="423672"/>
                  </a:lnTo>
                  <a:lnTo>
                    <a:pt x="22860" y="423672"/>
                  </a:lnTo>
                  <a:lnTo>
                    <a:pt x="22860" y="330708"/>
                  </a:lnTo>
                  <a:close/>
                </a:path>
                <a:path w="5318759" h="431800">
                  <a:moveTo>
                    <a:pt x="22860" y="164592"/>
                  </a:moveTo>
                  <a:lnTo>
                    <a:pt x="0" y="164592"/>
                  </a:lnTo>
                  <a:lnTo>
                    <a:pt x="0" y="259080"/>
                  </a:lnTo>
                  <a:lnTo>
                    <a:pt x="22860" y="259080"/>
                  </a:lnTo>
                  <a:lnTo>
                    <a:pt x="22860" y="164592"/>
                  </a:lnTo>
                  <a:close/>
                </a:path>
                <a:path w="5318759" h="431800">
                  <a:moveTo>
                    <a:pt x="22860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22860" y="94488"/>
                  </a:lnTo>
                  <a:lnTo>
                    <a:pt x="22860" y="0"/>
                  </a:lnTo>
                  <a:close/>
                </a:path>
                <a:path w="5318759" h="431800">
                  <a:moveTo>
                    <a:pt x="5271516" y="336791"/>
                  </a:moveTo>
                  <a:lnTo>
                    <a:pt x="5248656" y="336791"/>
                  </a:lnTo>
                  <a:lnTo>
                    <a:pt x="5248656" y="431279"/>
                  </a:lnTo>
                  <a:lnTo>
                    <a:pt x="5271516" y="431279"/>
                  </a:lnTo>
                  <a:lnTo>
                    <a:pt x="5271516" y="336791"/>
                  </a:lnTo>
                  <a:close/>
                </a:path>
                <a:path w="5318759" h="431800">
                  <a:moveTo>
                    <a:pt x="5318760" y="240779"/>
                  </a:moveTo>
                  <a:lnTo>
                    <a:pt x="5313502" y="230111"/>
                  </a:lnTo>
                  <a:lnTo>
                    <a:pt x="5260848" y="123431"/>
                  </a:lnTo>
                  <a:lnTo>
                    <a:pt x="5201412" y="240779"/>
                  </a:lnTo>
                  <a:lnTo>
                    <a:pt x="5248656" y="240779"/>
                  </a:lnTo>
                  <a:lnTo>
                    <a:pt x="5248656" y="266687"/>
                  </a:lnTo>
                  <a:lnTo>
                    <a:pt x="5271516" y="266687"/>
                  </a:lnTo>
                  <a:lnTo>
                    <a:pt x="5271516" y="240779"/>
                  </a:lnTo>
                  <a:lnTo>
                    <a:pt x="5318760" y="24077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33115" y="5555742"/>
              <a:ext cx="5210810" cy="0"/>
            </a:xfrm>
            <a:custGeom>
              <a:avLst/>
              <a:gdLst/>
              <a:ahLst/>
              <a:cxnLst/>
              <a:rect l="l" t="t" r="r" b="b"/>
              <a:pathLst>
                <a:path w="5210809">
                  <a:moveTo>
                    <a:pt x="0" y="0"/>
                  </a:moveTo>
                  <a:lnTo>
                    <a:pt x="5210555" y="0"/>
                  </a:lnTo>
                </a:path>
              </a:pathLst>
            </a:custGeom>
            <a:ln w="22860">
              <a:solidFill>
                <a:srgbClr val="ED7C3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08245" y="2447365"/>
            <a:ext cx="846044" cy="224005"/>
          </a:xfrm>
          <a:prstGeom prst="rect">
            <a:avLst/>
          </a:prstGeom>
          <a:solidFill>
            <a:srgbClr val="ED7C31"/>
          </a:solidFill>
          <a:ln w="10667">
            <a:solidFill>
              <a:srgbClr val="AE5921"/>
            </a:solidFill>
          </a:ln>
        </p:spPr>
        <p:txBody>
          <a:bodyPr vert="horz" wrap="square" lIns="0" tIns="26894" rIns="0" bIns="0" rtlCol="0">
            <a:spAutoFit/>
          </a:bodyPr>
          <a:lstStyle/>
          <a:p>
            <a:pPr algn="ctr">
              <a:spcBef>
                <a:spcPts val="212"/>
              </a:spcBef>
            </a:pPr>
            <a:r>
              <a:rPr sz="1279" spc="9" dirty="0">
                <a:solidFill>
                  <a:srgbClr val="FFFFFF"/>
                </a:solidFill>
                <a:latin typeface="Calibri"/>
                <a:cs typeface="Calibri"/>
              </a:rPr>
              <a:t>prj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03483" y="4130207"/>
            <a:ext cx="855568" cy="496421"/>
            <a:chOff x="7558214" y="4680902"/>
            <a:chExt cx="969644" cy="562610"/>
          </a:xfrm>
        </p:grpSpPr>
        <p:sp>
          <p:nvSpPr>
            <p:cNvPr id="19" name="object 19"/>
            <p:cNvSpPr/>
            <p:nvPr/>
          </p:nvSpPr>
          <p:spPr>
            <a:xfrm>
              <a:off x="7563612" y="4686300"/>
              <a:ext cx="958850" cy="551815"/>
            </a:xfrm>
            <a:custGeom>
              <a:avLst/>
              <a:gdLst/>
              <a:ahLst/>
              <a:cxnLst/>
              <a:rect l="l" t="t" r="r" b="b"/>
              <a:pathLst>
                <a:path w="958850" h="551814">
                  <a:moveTo>
                    <a:pt x="958595" y="551687"/>
                  </a:moveTo>
                  <a:lnTo>
                    <a:pt x="0" y="551687"/>
                  </a:lnTo>
                  <a:lnTo>
                    <a:pt x="0" y="0"/>
                  </a:lnTo>
                  <a:lnTo>
                    <a:pt x="958595" y="0"/>
                  </a:lnTo>
                  <a:lnTo>
                    <a:pt x="958595" y="551687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7563612" y="4686300"/>
              <a:ext cx="958850" cy="551815"/>
            </a:xfrm>
            <a:custGeom>
              <a:avLst/>
              <a:gdLst/>
              <a:ahLst/>
              <a:cxnLst/>
              <a:rect l="l" t="t" r="r" b="b"/>
              <a:pathLst>
                <a:path w="958850" h="551814">
                  <a:moveTo>
                    <a:pt x="0" y="0"/>
                  </a:moveTo>
                  <a:lnTo>
                    <a:pt x="958595" y="0"/>
                  </a:lnTo>
                  <a:lnTo>
                    <a:pt x="958595" y="551687"/>
                  </a:lnTo>
                  <a:lnTo>
                    <a:pt x="0" y="55168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970511" y="4146599"/>
            <a:ext cx="52107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dirty="0">
                <a:solidFill>
                  <a:srgbClr val="3F3F3F"/>
                </a:solidFill>
                <a:latin typeface="Calibri"/>
                <a:cs typeface="Calibri"/>
              </a:rPr>
              <a:t>Project*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82582" y="2771439"/>
            <a:ext cx="5000625" cy="1746437"/>
            <a:chOff x="2434526" y="3140964"/>
            <a:chExt cx="5667375" cy="1979295"/>
          </a:xfrm>
        </p:grpSpPr>
        <p:sp>
          <p:nvSpPr>
            <p:cNvPr id="23" name="object 23"/>
            <p:cNvSpPr/>
            <p:nvPr/>
          </p:nvSpPr>
          <p:spPr>
            <a:xfrm>
              <a:off x="2439924" y="3140976"/>
              <a:ext cx="5661660" cy="1973580"/>
            </a:xfrm>
            <a:custGeom>
              <a:avLst/>
              <a:gdLst/>
              <a:ahLst/>
              <a:cxnLst/>
              <a:rect l="l" t="t" r="r" b="b"/>
              <a:pathLst>
                <a:path w="5661659" h="1973579">
                  <a:moveTo>
                    <a:pt x="707123" y="1668767"/>
                  </a:moveTo>
                  <a:lnTo>
                    <a:pt x="0" y="1668767"/>
                  </a:lnTo>
                  <a:lnTo>
                    <a:pt x="0" y="1973580"/>
                  </a:lnTo>
                  <a:lnTo>
                    <a:pt x="707123" y="1973580"/>
                  </a:lnTo>
                  <a:lnTo>
                    <a:pt x="707123" y="1668767"/>
                  </a:lnTo>
                  <a:close/>
                </a:path>
                <a:path w="5661659" h="1973579">
                  <a:moveTo>
                    <a:pt x="5661647" y="1414272"/>
                  </a:moveTo>
                  <a:lnTo>
                    <a:pt x="5614403" y="1414272"/>
                  </a:lnTo>
                  <a:lnTo>
                    <a:pt x="5614403" y="0"/>
                  </a:lnTo>
                  <a:lnTo>
                    <a:pt x="5591543" y="0"/>
                  </a:lnTo>
                  <a:lnTo>
                    <a:pt x="5591543" y="1414272"/>
                  </a:lnTo>
                  <a:lnTo>
                    <a:pt x="5544299" y="1414272"/>
                  </a:lnTo>
                  <a:lnTo>
                    <a:pt x="5603735" y="1531620"/>
                  </a:lnTo>
                  <a:lnTo>
                    <a:pt x="5655640" y="1426464"/>
                  </a:lnTo>
                  <a:lnTo>
                    <a:pt x="5661647" y="141427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2439924" y="4809743"/>
              <a:ext cx="707390" cy="304800"/>
            </a:xfrm>
            <a:custGeom>
              <a:avLst/>
              <a:gdLst/>
              <a:ahLst/>
              <a:cxnLst/>
              <a:rect l="l" t="t" r="r" b="b"/>
              <a:pathLst>
                <a:path w="707389" h="304800">
                  <a:moveTo>
                    <a:pt x="0" y="0"/>
                  </a:moveTo>
                  <a:lnTo>
                    <a:pt x="707135" y="0"/>
                  </a:lnTo>
                  <a:lnTo>
                    <a:pt x="707135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409274" y="4255515"/>
            <a:ext cx="3793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m_</a:t>
            </a:r>
            <a:r>
              <a:rPr sz="1147" spc="1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47" spc="-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47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69635" y="4239129"/>
            <a:ext cx="633693" cy="278466"/>
            <a:chOff x="6953186" y="4804346"/>
            <a:chExt cx="718185" cy="315595"/>
          </a:xfrm>
        </p:grpSpPr>
        <p:sp>
          <p:nvSpPr>
            <p:cNvPr id="27" name="object 27"/>
            <p:cNvSpPr/>
            <p:nvPr/>
          </p:nvSpPr>
          <p:spPr>
            <a:xfrm>
              <a:off x="6958583" y="4809743"/>
              <a:ext cx="707390" cy="304800"/>
            </a:xfrm>
            <a:custGeom>
              <a:avLst/>
              <a:gdLst/>
              <a:ahLst/>
              <a:cxnLst/>
              <a:rect l="l" t="t" r="r" b="b"/>
              <a:pathLst>
                <a:path w="707390" h="304800">
                  <a:moveTo>
                    <a:pt x="707135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707135" y="0"/>
                  </a:lnTo>
                  <a:lnTo>
                    <a:pt x="707135" y="304800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6958583" y="4809743"/>
              <a:ext cx="707390" cy="304800"/>
            </a:xfrm>
            <a:custGeom>
              <a:avLst/>
              <a:gdLst/>
              <a:ahLst/>
              <a:cxnLst/>
              <a:rect l="l" t="t" r="r" b="b"/>
              <a:pathLst>
                <a:path w="707390" h="304800">
                  <a:moveTo>
                    <a:pt x="0" y="0"/>
                  </a:moveTo>
                  <a:lnTo>
                    <a:pt x="707135" y="0"/>
                  </a:lnTo>
                  <a:lnTo>
                    <a:pt x="707135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42512" y="4255515"/>
            <a:ext cx="48521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9" dirty="0">
                <a:solidFill>
                  <a:srgbClr val="FFFFFF"/>
                </a:solidFill>
                <a:latin typeface="Calibri"/>
                <a:cs typeface="Calibri"/>
              </a:rPr>
              <a:t>m_emp</a:t>
            </a:r>
            <a:endParaRPr sz="1147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41163" y="3917128"/>
            <a:ext cx="6641166" cy="226919"/>
            <a:chOff x="1254251" y="4439411"/>
            <a:chExt cx="7526655" cy="25717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871" y="4447031"/>
              <a:ext cx="239268" cy="23926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61871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20396"/>
                  </a:moveTo>
                  <a:lnTo>
                    <a:pt x="9358" y="73294"/>
                  </a:lnTo>
                  <a:lnTo>
                    <a:pt x="34861" y="35052"/>
                  </a:lnTo>
                  <a:lnTo>
                    <a:pt x="72651" y="9382"/>
                  </a:lnTo>
                  <a:lnTo>
                    <a:pt x="118872" y="0"/>
                  </a:lnTo>
                  <a:lnTo>
                    <a:pt x="165973" y="9382"/>
                  </a:lnTo>
                  <a:lnTo>
                    <a:pt x="204216" y="35052"/>
                  </a:lnTo>
                  <a:lnTo>
                    <a:pt x="229885" y="73294"/>
                  </a:lnTo>
                  <a:lnTo>
                    <a:pt x="239268" y="120396"/>
                  </a:lnTo>
                  <a:lnTo>
                    <a:pt x="229885" y="166616"/>
                  </a:lnTo>
                  <a:lnTo>
                    <a:pt x="204216" y="204406"/>
                  </a:lnTo>
                  <a:lnTo>
                    <a:pt x="165973" y="229909"/>
                  </a:lnTo>
                  <a:lnTo>
                    <a:pt x="118872" y="239268"/>
                  </a:lnTo>
                  <a:lnTo>
                    <a:pt x="72651" y="229909"/>
                  </a:lnTo>
                  <a:lnTo>
                    <a:pt x="34861" y="204406"/>
                  </a:lnTo>
                  <a:lnTo>
                    <a:pt x="9358" y="166616"/>
                  </a:lnTo>
                  <a:lnTo>
                    <a:pt x="0" y="120396"/>
                  </a:lnTo>
                </a:path>
              </a:pathLst>
            </a:custGeom>
            <a:ln w="15240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8535923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5">
                  <a:moveTo>
                    <a:pt x="120396" y="239268"/>
                  </a:moveTo>
                  <a:lnTo>
                    <a:pt x="73937" y="229909"/>
                  </a:lnTo>
                  <a:lnTo>
                    <a:pt x="35623" y="204406"/>
                  </a:lnTo>
                  <a:lnTo>
                    <a:pt x="9596" y="166616"/>
                  </a:lnTo>
                  <a:lnTo>
                    <a:pt x="0" y="120396"/>
                  </a:lnTo>
                  <a:lnTo>
                    <a:pt x="9596" y="73294"/>
                  </a:lnTo>
                  <a:lnTo>
                    <a:pt x="35623" y="35052"/>
                  </a:lnTo>
                  <a:lnTo>
                    <a:pt x="73937" y="9382"/>
                  </a:lnTo>
                  <a:lnTo>
                    <a:pt x="120396" y="0"/>
                  </a:lnTo>
                  <a:lnTo>
                    <a:pt x="166616" y="9382"/>
                  </a:lnTo>
                  <a:lnTo>
                    <a:pt x="204406" y="35052"/>
                  </a:lnTo>
                  <a:lnTo>
                    <a:pt x="229909" y="73294"/>
                  </a:lnTo>
                  <a:lnTo>
                    <a:pt x="239268" y="120396"/>
                  </a:lnTo>
                  <a:lnTo>
                    <a:pt x="229909" y="166616"/>
                  </a:lnTo>
                  <a:lnTo>
                    <a:pt x="204406" y="204406"/>
                  </a:lnTo>
                  <a:lnTo>
                    <a:pt x="166616" y="229909"/>
                  </a:lnTo>
                  <a:lnTo>
                    <a:pt x="120396" y="23926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35923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5">
                  <a:moveTo>
                    <a:pt x="0" y="120396"/>
                  </a:moveTo>
                  <a:lnTo>
                    <a:pt x="9596" y="73294"/>
                  </a:lnTo>
                  <a:lnTo>
                    <a:pt x="35623" y="35052"/>
                  </a:lnTo>
                  <a:lnTo>
                    <a:pt x="73937" y="9382"/>
                  </a:lnTo>
                  <a:lnTo>
                    <a:pt x="120396" y="0"/>
                  </a:lnTo>
                  <a:lnTo>
                    <a:pt x="166616" y="9382"/>
                  </a:lnTo>
                  <a:lnTo>
                    <a:pt x="204406" y="35052"/>
                  </a:lnTo>
                  <a:lnTo>
                    <a:pt x="229909" y="73294"/>
                  </a:lnTo>
                  <a:lnTo>
                    <a:pt x="239268" y="120396"/>
                  </a:lnTo>
                  <a:lnTo>
                    <a:pt x="229909" y="166616"/>
                  </a:lnTo>
                  <a:lnTo>
                    <a:pt x="204406" y="204406"/>
                  </a:lnTo>
                  <a:lnTo>
                    <a:pt x="166616" y="229909"/>
                  </a:lnTo>
                  <a:lnTo>
                    <a:pt x="120396" y="239268"/>
                  </a:lnTo>
                  <a:lnTo>
                    <a:pt x="73937" y="229909"/>
                  </a:lnTo>
                  <a:lnTo>
                    <a:pt x="35623" y="204406"/>
                  </a:lnTo>
                  <a:lnTo>
                    <a:pt x="9596" y="166616"/>
                  </a:lnTo>
                  <a:lnTo>
                    <a:pt x="0" y="120396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8535923" y="445160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5">
                  <a:moveTo>
                    <a:pt x="120396" y="239268"/>
                  </a:moveTo>
                  <a:lnTo>
                    <a:pt x="73937" y="229909"/>
                  </a:lnTo>
                  <a:lnTo>
                    <a:pt x="35623" y="204406"/>
                  </a:lnTo>
                  <a:lnTo>
                    <a:pt x="9596" y="166616"/>
                  </a:lnTo>
                  <a:lnTo>
                    <a:pt x="0" y="120396"/>
                  </a:lnTo>
                  <a:lnTo>
                    <a:pt x="9596" y="73294"/>
                  </a:lnTo>
                  <a:lnTo>
                    <a:pt x="35623" y="35052"/>
                  </a:lnTo>
                  <a:lnTo>
                    <a:pt x="73937" y="9382"/>
                  </a:lnTo>
                  <a:lnTo>
                    <a:pt x="120396" y="0"/>
                  </a:lnTo>
                  <a:lnTo>
                    <a:pt x="166616" y="9382"/>
                  </a:lnTo>
                  <a:lnTo>
                    <a:pt x="204406" y="35052"/>
                  </a:lnTo>
                  <a:lnTo>
                    <a:pt x="229909" y="73294"/>
                  </a:lnTo>
                  <a:lnTo>
                    <a:pt x="239268" y="120396"/>
                  </a:lnTo>
                  <a:lnTo>
                    <a:pt x="229909" y="166616"/>
                  </a:lnTo>
                  <a:lnTo>
                    <a:pt x="204406" y="204406"/>
                  </a:lnTo>
                  <a:lnTo>
                    <a:pt x="166616" y="229909"/>
                  </a:lnTo>
                  <a:lnTo>
                    <a:pt x="120396" y="23926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8535923" y="445160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5">
                  <a:moveTo>
                    <a:pt x="0" y="120396"/>
                  </a:moveTo>
                  <a:lnTo>
                    <a:pt x="9596" y="73294"/>
                  </a:lnTo>
                  <a:lnTo>
                    <a:pt x="35623" y="35052"/>
                  </a:lnTo>
                  <a:lnTo>
                    <a:pt x="73937" y="9382"/>
                  </a:lnTo>
                  <a:lnTo>
                    <a:pt x="120396" y="0"/>
                  </a:lnTo>
                  <a:lnTo>
                    <a:pt x="166616" y="9382"/>
                  </a:lnTo>
                  <a:lnTo>
                    <a:pt x="204406" y="35052"/>
                  </a:lnTo>
                  <a:lnTo>
                    <a:pt x="229909" y="73294"/>
                  </a:lnTo>
                  <a:lnTo>
                    <a:pt x="239268" y="120396"/>
                  </a:lnTo>
                  <a:lnTo>
                    <a:pt x="229909" y="166616"/>
                  </a:lnTo>
                  <a:lnTo>
                    <a:pt x="204406" y="204406"/>
                  </a:lnTo>
                  <a:lnTo>
                    <a:pt x="166616" y="229909"/>
                  </a:lnTo>
                  <a:lnTo>
                    <a:pt x="120396" y="239268"/>
                  </a:lnTo>
                  <a:lnTo>
                    <a:pt x="73937" y="229909"/>
                  </a:lnTo>
                  <a:lnTo>
                    <a:pt x="35623" y="204406"/>
                  </a:lnTo>
                  <a:lnTo>
                    <a:pt x="9596" y="166616"/>
                  </a:lnTo>
                  <a:lnTo>
                    <a:pt x="0" y="120396"/>
                  </a:lnTo>
                </a:path>
              </a:pathLst>
            </a:custGeom>
            <a:ln w="10668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718182" y="3911345"/>
            <a:ext cx="107016" cy="21218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919" spc="-979" baseline="19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279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39819" y="3917128"/>
            <a:ext cx="226359" cy="224678"/>
            <a:chOff x="1252728" y="4439411"/>
            <a:chExt cx="256540" cy="254635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871" y="4447031"/>
              <a:ext cx="239268" cy="23926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261871" y="4447031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20396"/>
                  </a:moveTo>
                  <a:lnTo>
                    <a:pt x="9358" y="73294"/>
                  </a:lnTo>
                  <a:lnTo>
                    <a:pt x="34861" y="35052"/>
                  </a:lnTo>
                  <a:lnTo>
                    <a:pt x="72651" y="9382"/>
                  </a:lnTo>
                  <a:lnTo>
                    <a:pt x="118872" y="0"/>
                  </a:lnTo>
                  <a:lnTo>
                    <a:pt x="165973" y="9382"/>
                  </a:lnTo>
                  <a:lnTo>
                    <a:pt x="204216" y="35052"/>
                  </a:lnTo>
                  <a:lnTo>
                    <a:pt x="229885" y="73294"/>
                  </a:lnTo>
                  <a:lnTo>
                    <a:pt x="239268" y="120396"/>
                  </a:lnTo>
                  <a:lnTo>
                    <a:pt x="229885" y="166616"/>
                  </a:lnTo>
                  <a:lnTo>
                    <a:pt x="204216" y="204406"/>
                  </a:lnTo>
                  <a:lnTo>
                    <a:pt x="165973" y="229909"/>
                  </a:lnTo>
                  <a:lnTo>
                    <a:pt x="118872" y="239268"/>
                  </a:lnTo>
                  <a:lnTo>
                    <a:pt x="72651" y="229909"/>
                  </a:lnTo>
                  <a:lnTo>
                    <a:pt x="34861" y="204406"/>
                  </a:lnTo>
                  <a:lnTo>
                    <a:pt x="9358" y="166616"/>
                  </a:lnTo>
                  <a:lnTo>
                    <a:pt x="0" y="120396"/>
                  </a:lnTo>
                </a:path>
              </a:pathLst>
            </a:custGeom>
            <a:ln w="15240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348" y="4447031"/>
              <a:ext cx="237743" cy="23926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260348" y="4447031"/>
              <a:ext cx="238125" cy="239395"/>
            </a:xfrm>
            <a:custGeom>
              <a:avLst/>
              <a:gdLst/>
              <a:ahLst/>
              <a:cxnLst/>
              <a:rect l="l" t="t" r="r" b="b"/>
              <a:pathLst>
                <a:path w="238125" h="239395">
                  <a:moveTo>
                    <a:pt x="0" y="120396"/>
                  </a:moveTo>
                  <a:lnTo>
                    <a:pt x="9358" y="73294"/>
                  </a:lnTo>
                  <a:lnTo>
                    <a:pt x="34861" y="35052"/>
                  </a:lnTo>
                  <a:lnTo>
                    <a:pt x="72651" y="9382"/>
                  </a:lnTo>
                  <a:lnTo>
                    <a:pt x="118872" y="0"/>
                  </a:lnTo>
                  <a:lnTo>
                    <a:pt x="165092" y="9382"/>
                  </a:lnTo>
                  <a:lnTo>
                    <a:pt x="202882" y="35052"/>
                  </a:lnTo>
                  <a:lnTo>
                    <a:pt x="228385" y="73294"/>
                  </a:lnTo>
                  <a:lnTo>
                    <a:pt x="237743" y="120396"/>
                  </a:lnTo>
                  <a:lnTo>
                    <a:pt x="228385" y="166616"/>
                  </a:lnTo>
                  <a:lnTo>
                    <a:pt x="202882" y="204406"/>
                  </a:lnTo>
                  <a:lnTo>
                    <a:pt x="165092" y="229909"/>
                  </a:lnTo>
                  <a:lnTo>
                    <a:pt x="118872" y="239268"/>
                  </a:lnTo>
                  <a:lnTo>
                    <a:pt x="72651" y="229909"/>
                  </a:lnTo>
                  <a:lnTo>
                    <a:pt x="34861" y="204406"/>
                  </a:lnTo>
                  <a:lnTo>
                    <a:pt x="9358" y="166616"/>
                  </a:lnTo>
                  <a:lnTo>
                    <a:pt x="0" y="120396"/>
                  </a:lnTo>
                </a:path>
              </a:pathLst>
            </a:custGeom>
            <a:ln w="15240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297229" y="3907275"/>
            <a:ext cx="109818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spc="-63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79" spc="-65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279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7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6136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152698" y="5634821"/>
            <a:ext cx="214592" cy="11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935"/>
              </a:lnSpc>
            </a:pPr>
            <a:r>
              <a:rPr sz="882" spc="-9" dirty="0">
                <a:solidFill>
                  <a:srgbClr val="898989"/>
                </a:solidFill>
                <a:latin typeface="Calibri"/>
                <a:cs typeface="Calibri"/>
              </a:rPr>
              <a:t>106</a:t>
            </a:r>
            <a:endParaRPr sz="88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687" y="1375262"/>
            <a:ext cx="6825002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53" dirty="0"/>
              <a:t>Object</a:t>
            </a:r>
            <a:r>
              <a:rPr sz="3177" spc="-101" dirty="0"/>
              <a:t> </a:t>
            </a:r>
            <a:r>
              <a:rPr sz="3177" spc="-66" dirty="0"/>
              <a:t>Oriented</a:t>
            </a:r>
            <a:r>
              <a:rPr sz="3177" spc="-97" dirty="0"/>
              <a:t> </a:t>
            </a:r>
            <a:r>
              <a:rPr sz="3177" spc="-84" dirty="0"/>
              <a:t>Programming</a:t>
            </a:r>
            <a:endParaRPr sz="3177" dirty="0"/>
          </a:p>
        </p:txBody>
      </p:sp>
      <p:sp>
        <p:nvSpPr>
          <p:cNvPr id="4" name="object 4"/>
          <p:cNvSpPr txBox="1"/>
          <p:nvPr/>
        </p:nvSpPr>
        <p:spPr>
          <a:xfrm>
            <a:off x="799685" y="2170892"/>
            <a:ext cx="4927787" cy="2274171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77623" indent="-166977">
              <a:spcBef>
                <a:spcPts val="516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-13" dirty="0">
                <a:latin typeface="Calibri"/>
                <a:cs typeface="Calibri"/>
              </a:rPr>
              <a:t>System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made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up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objects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Object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 </a:t>
            </a:r>
            <a:r>
              <a:rPr sz="2603" spc="-4" dirty="0">
                <a:latin typeface="Calibri"/>
                <a:cs typeface="Calibri"/>
              </a:rPr>
              <a:t>instance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class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7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Classes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13" dirty="0">
                <a:latin typeface="Calibri"/>
                <a:cs typeface="Calibri"/>
              </a:rPr>
              <a:t>&amp;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objects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are related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dirty="0">
                <a:latin typeface="Calibri"/>
                <a:cs typeface="Calibri"/>
              </a:rPr>
              <a:t>Collaboration</a:t>
            </a:r>
            <a:r>
              <a:rPr sz="2603" spc="-40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between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objects</a:t>
            </a:r>
            <a:endParaRPr sz="2603">
              <a:latin typeface="Calibri"/>
              <a:cs typeface="Calibri"/>
            </a:endParaRPr>
          </a:p>
          <a:p>
            <a:pPr marL="177623" indent="-166977">
              <a:spcBef>
                <a:spcPts val="432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spc="4" dirty="0">
                <a:latin typeface="Calibri"/>
                <a:cs typeface="Calibri"/>
              </a:rPr>
              <a:t>Define</a:t>
            </a:r>
            <a:r>
              <a:rPr sz="2603" spc="-40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behaviour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system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512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2D2D2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2A79D0"/>
      </a:accent6>
      <a:hlink>
        <a:srgbClr val="C00000"/>
      </a:hlink>
      <a:folHlink>
        <a:srgbClr val="52802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2D2D2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2A79D0"/>
      </a:accent6>
      <a:hlink>
        <a:srgbClr val="C00000"/>
      </a:hlink>
      <a:folHlink>
        <a:srgbClr val="52802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2D2D2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2A79D0"/>
      </a:accent6>
      <a:hlink>
        <a:srgbClr val="C00000"/>
      </a:hlink>
      <a:folHlink>
        <a:srgbClr val="52802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2D2D2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2A79D0"/>
      </a:accent6>
      <a:hlink>
        <a:srgbClr val="C00000"/>
      </a:hlink>
      <a:folHlink>
        <a:srgbClr val="52802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2D2D2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2A79D0"/>
      </a:accent6>
      <a:hlink>
        <a:srgbClr val="C00000"/>
      </a:hlink>
      <a:folHlink>
        <a:srgbClr val="52802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NobleProg Template UK 001</Template>
  <TotalTime>252</TotalTime>
  <Words>11164</Words>
  <Application>Microsoft Office PowerPoint</Application>
  <PresentationFormat>On-screen Show (4:3)</PresentationFormat>
  <Paragraphs>2081</Paragraphs>
  <Slides>223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223</vt:i4>
      </vt:variant>
    </vt:vector>
  </HeadingPairs>
  <TitlesOfParts>
    <vt:vector size="233" baseType="lpstr">
      <vt:lpstr>Arial</vt:lpstr>
      <vt:lpstr>Arial MT</vt:lpstr>
      <vt:lpstr>Calibri</vt:lpstr>
      <vt:lpstr>Consolas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Constructor</vt:lpstr>
      <vt:lpstr>Parameterized Constructor</vt:lpstr>
      <vt:lpstr>Destructor</vt:lpstr>
      <vt:lpstr>this Pointer</vt:lpstr>
      <vt:lpstr>Static Member Variables</vt:lpstr>
      <vt:lpstr>Static Member Variables</vt:lpstr>
      <vt:lpstr>Static Member Functions</vt:lpstr>
      <vt:lpstr>Constant Member Functions</vt:lpstr>
      <vt:lpstr>struct</vt:lpstr>
      <vt:lpstr>Delegating Constructor</vt:lpstr>
      <vt:lpstr>Copy Constructor</vt:lpstr>
      <vt:lpstr>Rule Of 3</vt:lpstr>
      <vt:lpstr>L-value &amp; R-value</vt:lpstr>
      <vt:lpstr>R-Value References</vt:lpstr>
      <vt:lpstr>Copy &amp; Move Semantics</vt:lpstr>
      <vt:lpstr>Copy Semantics</vt:lpstr>
      <vt:lpstr>Move Semantics</vt:lpstr>
      <vt:lpstr>Rule Of 5</vt:lpstr>
      <vt:lpstr>Rule of 0</vt:lpstr>
      <vt:lpstr>Automatic Synthesis of Functions</vt:lpstr>
      <vt:lpstr>Operator Overloading</vt:lpstr>
      <vt:lpstr>Operator Overloading</vt:lpstr>
      <vt:lpstr>Rules</vt:lpstr>
      <vt:lpstr>Type Conversions</vt:lpstr>
      <vt:lpstr>Type Conversion Operator</vt:lpstr>
      <vt:lpstr>Enumerated Type</vt:lpstr>
      <vt:lpstr>constexpr</vt:lpstr>
      <vt:lpstr>const vs constexpr</vt:lpstr>
      <vt:lpstr>std::initializer_list</vt:lpstr>
      <vt:lpstr>std::weak_ptr</vt:lpstr>
      <vt:lpstr>Circular Reference</vt:lpstr>
      <vt:lpstr>Circular Reference</vt:lpstr>
      <vt:lpstr>Object Oriented Programming</vt:lpstr>
      <vt:lpstr>Composition</vt:lpstr>
      <vt:lpstr>Inheritance</vt:lpstr>
      <vt:lpstr>Syntax</vt:lpstr>
      <vt:lpstr>Access Modifiers</vt:lpstr>
      <vt:lpstr>Access Modifiers</vt:lpstr>
      <vt:lpstr>Object Construction</vt:lpstr>
      <vt:lpstr>Banking Application</vt:lpstr>
      <vt:lpstr>Banking Application</vt:lpstr>
      <vt:lpstr>Polymorphism</vt:lpstr>
      <vt:lpstr>Vtable &amp; Vptr</vt:lpstr>
      <vt:lpstr>Virtual Mechanism</vt:lpstr>
      <vt:lpstr>Abstract Class</vt:lpstr>
      <vt:lpstr>Pure Virtual Function</vt:lpstr>
      <vt:lpstr>Multiple Inheritance</vt:lpstr>
      <vt:lpstr>Diamond Inheritance</vt:lpstr>
      <vt:lpstr>Diamond Inheritance</vt:lpstr>
      <vt:lpstr>Exception Handling</vt:lpstr>
      <vt:lpstr>Mechanism</vt:lpstr>
      <vt:lpstr>noexcept</vt:lpstr>
      <vt:lpstr>Raw String Literals</vt:lpstr>
      <vt:lpstr>&lt;filesystem&gt;</vt:lpstr>
      <vt:lpstr>File I/O</vt:lpstr>
      <vt:lpstr>Stream Classes</vt:lpstr>
      <vt:lpstr>Stream Class Typedefs</vt:lpstr>
      <vt:lpstr>File Open Modes</vt:lpstr>
      <vt:lpstr>Stream State Flags</vt:lpstr>
      <vt:lpstr>Templates</vt:lpstr>
      <vt:lpstr>Function Templates</vt:lpstr>
      <vt:lpstr>Template Argument Deduction</vt:lpstr>
      <vt:lpstr>Template Instantiation</vt:lpstr>
      <vt:lpstr>Explicit Specialization</vt:lpstr>
      <vt:lpstr>Nontype Template Arguments</vt:lpstr>
      <vt:lpstr>Type Definition (typedef)</vt:lpstr>
      <vt:lpstr>PowerPoint Presentation</vt:lpstr>
      <vt:lpstr>Type Alias</vt:lpstr>
      <vt:lpstr>PowerPoint Presentation</vt:lpstr>
      <vt:lpstr>Function Object</vt:lpstr>
      <vt:lpstr>Function Pointer Vs Function Object</vt:lpstr>
      <vt:lpstr>Lambda Expressions</vt:lpstr>
      <vt:lpstr>Lambda Expressions</vt:lpstr>
      <vt:lpstr>Syntax</vt:lpstr>
      <vt:lpstr>Capture List Modes</vt:lpstr>
      <vt:lpstr>Generalized Capture (C++14)</vt:lpstr>
      <vt:lpstr>Standard Template Library</vt:lpstr>
      <vt:lpstr>Core Components</vt:lpstr>
      <vt:lpstr>Why use the STL?</vt:lpstr>
      <vt:lpstr>Container Types</vt:lpstr>
      <vt:lpstr>Iterators</vt:lpstr>
      <vt:lpstr>std::array</vt:lpstr>
      <vt:lpstr>std::vector</vt:lpstr>
      <vt:lpstr>std::deque</vt:lpstr>
      <vt:lpstr>std::list</vt:lpstr>
      <vt:lpstr>std::forward_list</vt:lpstr>
      <vt:lpstr>std::set/std::multi_set</vt:lpstr>
      <vt:lpstr>std::map/std::multi_map</vt:lpstr>
      <vt:lpstr>Unordered Containers</vt:lpstr>
      <vt:lpstr>Implementation</vt:lpstr>
      <vt:lpstr>Complexity</vt:lpstr>
      <vt:lpstr>Container Changes</vt:lpstr>
      <vt:lpstr>Complexity of Operations</vt:lpstr>
      <vt:lpstr>Summary</vt:lpstr>
      <vt:lpstr>User Objects &amp; Containers</vt:lpstr>
      <vt:lpstr>Algorithms</vt:lpstr>
      <vt:lpstr>C++ Concurrency</vt:lpstr>
      <vt:lpstr>std::thread</vt:lpstr>
      <vt:lpstr>Joined &amp; Detached Threads</vt:lpstr>
      <vt:lpstr>std::async</vt:lpstr>
      <vt:lpstr>std::future</vt:lpstr>
      <vt:lpstr>Removed Features</vt:lpstr>
      <vt:lpstr>register Keyword</vt:lpstr>
      <vt:lpstr>operator++(bool)</vt:lpstr>
      <vt:lpstr>Trigraphs</vt:lpstr>
      <vt:lpstr>Exception Specifications</vt:lpstr>
      <vt:lpstr>std::auto_ptr</vt:lpstr>
      <vt:lpstr>Library Functions</vt:lpstr>
      <vt:lpstr>Changes</vt:lpstr>
      <vt:lpstr>Direct List Initialization</vt:lpstr>
      <vt:lpstr>Range-Based For Loop</vt:lpstr>
      <vt:lpstr>Expansion</vt:lpstr>
      <vt:lpstr>Type Traits</vt:lpstr>
      <vt:lpstr>Type Traits</vt:lpstr>
      <vt:lpstr>static_assert</vt:lpstr>
      <vt:lpstr>Evaluation Order</vt:lpstr>
      <vt:lpstr>Evaluation Order</vt:lpstr>
      <vt:lpstr>Exception Specification</vt:lpstr>
      <vt:lpstr>Structured Bindings</vt:lpstr>
      <vt:lpstr>Structured Bindings</vt:lpstr>
      <vt:lpstr>Example</vt:lpstr>
      <vt:lpstr>if-switch Initialization</vt:lpstr>
      <vt:lpstr>Global Variables</vt:lpstr>
      <vt:lpstr>Inline Variables</vt:lpstr>
      <vt:lpstr>Inline Static Variables</vt:lpstr>
      <vt:lpstr>Nested Namespace</vt:lpstr>
      <vt:lpstr>Attributes</vt:lpstr>
      <vt:lpstr>Common Attributes</vt:lpstr>
      <vt:lpstr>Lambdas</vt:lpstr>
      <vt:lpstr>Feature Test Macro (C++17)</vt:lpstr>
      <vt:lpstr>Class Template Argument Deduction</vt:lpstr>
      <vt:lpstr>Folding</vt:lpstr>
      <vt:lpstr>Fold Expressions</vt:lpstr>
      <vt:lpstr>Fold Expressions</vt:lpstr>
      <vt:lpstr>Fold Expressions</vt:lpstr>
      <vt:lpstr>Compile-Time if</vt:lpstr>
      <vt:lpstr>Compile-Time if</vt:lpstr>
      <vt:lpstr>std::optional</vt:lpstr>
      <vt:lpstr>Properties</vt:lpstr>
      <vt:lpstr>Unions in C++</vt:lpstr>
      <vt:lpstr>std::variant</vt:lpstr>
      <vt:lpstr>std::variant</vt:lpstr>
      <vt:lpstr>Type Safety</vt:lpstr>
      <vt:lpstr>std::any</vt:lpstr>
      <vt:lpstr>std::string_view</vt:lpstr>
      <vt:lpstr>Properties</vt:lpstr>
      <vt:lpstr>When to use std::string_view</vt:lpstr>
      <vt:lpstr>Filesystem</vt:lpstr>
      <vt:lpstr>Parallel STL Algorithms</vt:lpstr>
      <vt:lpstr>Syntax</vt:lpstr>
      <vt:lpstr>Execution Policies</vt:lpstr>
      <vt:lpstr>Parallelized Algorithms</vt:lpstr>
      <vt:lpstr>New Algorithms</vt:lpstr>
      <vt:lpstr>Exception Handling</vt:lpstr>
      <vt:lpstr>Parallel Algorithms Everywhere?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Style 1</dc:title>
  <dc:subject/>
  <dc:creator>NobleProg Training</dc:creator>
  <dc:description/>
  <cp:lastModifiedBy>Vikash Verma</cp:lastModifiedBy>
  <cp:revision>45</cp:revision>
  <dcterms:created xsi:type="dcterms:W3CDTF">2017-06-13T08:42:11Z</dcterms:created>
  <dcterms:modified xsi:type="dcterms:W3CDTF">2022-12-11T17:58:29Z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62</vt:i4>
  </property>
  <property fmtid="{D5CDD505-2E9C-101B-9397-08002B2CF9AE}" pid="3" name="PresentationFormat">
    <vt:lpwstr>On-screen Show (4:3)</vt:lpwstr>
  </property>
  <property fmtid="{D5CDD505-2E9C-101B-9397-08002B2CF9AE}" pid="4" name="Slides">
    <vt:i4>62</vt:i4>
  </property>
</Properties>
</file>